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6" r:id="rId2"/>
    <p:sldId id="287" r:id="rId3"/>
    <p:sldId id="288" r:id="rId4"/>
    <p:sldId id="289" r:id="rId5"/>
    <p:sldId id="290" r:id="rId6"/>
    <p:sldId id="291" r:id="rId7"/>
    <p:sldId id="29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6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914400" y="990600"/>
            <a:ext cx="10363200" cy="1371600"/>
          </a:xfrm>
        </p:spPr>
        <p:txBody>
          <a:bodyPr/>
          <a:lstStyle>
            <a:lvl1pPr>
              <a:defRPr sz="4000"/>
            </a:lvl1pPr>
          </a:lstStyle>
          <a:p>
            <a:r>
              <a:rPr lang="en-US"/>
              <a:t>Click to edit Master title style</a:t>
            </a:r>
          </a:p>
        </p:txBody>
      </p:sp>
      <p:sp>
        <p:nvSpPr>
          <p:cNvPr id="7171" name="Rectangle 3"/>
          <p:cNvSpPr>
            <a:spLocks noGrp="1" noChangeArrowheads="1"/>
          </p:cNvSpPr>
          <p:nvPr>
            <p:ph type="subTitle" idx="1"/>
          </p:nvPr>
        </p:nvSpPr>
        <p:spPr>
          <a:xfrm>
            <a:off x="1930400" y="3429000"/>
            <a:ext cx="9347200" cy="1600200"/>
          </a:xfrm>
        </p:spPr>
        <p:txBody>
          <a:bodyPr/>
          <a:lstStyle>
            <a:lvl1pPr marL="0" indent="0">
              <a:buFont typeface="Wingdings" pitchFamily="2" charset="2"/>
              <a:buNone/>
              <a:defRPr sz="2800"/>
            </a:lvl1pPr>
          </a:lstStyle>
          <a:p>
            <a:r>
              <a:rPr lang="en-US"/>
              <a:t>Click to edit Master subtitle style</a:t>
            </a:r>
          </a:p>
        </p:txBody>
      </p:sp>
      <p:sp>
        <p:nvSpPr>
          <p:cNvPr id="7172" name="Rectangle 4"/>
          <p:cNvSpPr>
            <a:spLocks noGrp="1" noChangeArrowheads="1"/>
          </p:cNvSpPr>
          <p:nvPr>
            <p:ph type="dt" sz="half" idx="2"/>
          </p:nvPr>
        </p:nvSpPr>
        <p:spPr>
          <a:xfrm>
            <a:off x="914400" y="6248400"/>
            <a:ext cx="2540000" cy="457200"/>
          </a:xfrm>
        </p:spPr>
        <p:txBody>
          <a:bodyPr/>
          <a:lstStyle>
            <a:lvl1pPr>
              <a:defRPr/>
            </a:lvl1pPr>
          </a:lstStyle>
          <a:p>
            <a:endParaRPr lang="en-US">
              <a:solidFill>
                <a:srgbClr val="000000"/>
              </a:solidFill>
            </a:endParaRPr>
          </a:p>
        </p:txBody>
      </p:sp>
      <p:sp>
        <p:nvSpPr>
          <p:cNvPr id="7173" name="Rectangle 5"/>
          <p:cNvSpPr>
            <a:spLocks noGrp="1" noChangeArrowheads="1"/>
          </p:cNvSpPr>
          <p:nvPr>
            <p:ph type="ftr" sz="quarter" idx="3"/>
          </p:nvPr>
        </p:nvSpPr>
        <p:spPr>
          <a:xfrm>
            <a:off x="4165600" y="6248400"/>
            <a:ext cx="3860800" cy="457200"/>
          </a:xfrm>
        </p:spPr>
        <p:txBody>
          <a:bodyPr/>
          <a:lstStyle>
            <a:lvl1pPr>
              <a:defRPr/>
            </a:lvl1pPr>
          </a:lstStyle>
          <a:p>
            <a:endParaRPr lang="en-US">
              <a:solidFill>
                <a:srgbClr val="000000"/>
              </a:solidFill>
            </a:endParaRPr>
          </a:p>
        </p:txBody>
      </p:sp>
      <p:sp>
        <p:nvSpPr>
          <p:cNvPr id="7174" name="Rectangle 6"/>
          <p:cNvSpPr>
            <a:spLocks noGrp="1" noChangeArrowheads="1"/>
          </p:cNvSpPr>
          <p:nvPr>
            <p:ph type="sldNum" sz="quarter" idx="4"/>
          </p:nvPr>
        </p:nvSpPr>
        <p:spPr>
          <a:xfrm>
            <a:off x="8737600" y="6248400"/>
            <a:ext cx="2540000" cy="457200"/>
          </a:xfrm>
        </p:spPr>
        <p:txBody>
          <a:bodyPr/>
          <a:lstStyle>
            <a:lvl1pPr>
              <a:defRPr/>
            </a:lvl1pPr>
          </a:lstStyle>
          <a:p>
            <a:fld id="{67EA81C7-C57B-4C07-AAD3-3D7E4681AD53}" type="slidenum">
              <a:rPr lang="en-US">
                <a:solidFill>
                  <a:srgbClr val="000000"/>
                </a:solidFill>
              </a:rPr>
              <a:pPr/>
              <a:t>‹#›</a:t>
            </a:fld>
            <a:endParaRPr lang="en-US">
              <a:solidFill>
                <a:srgbClr val="000000"/>
              </a:solidFill>
            </a:endParaRPr>
          </a:p>
        </p:txBody>
      </p:sp>
      <p:sp>
        <p:nvSpPr>
          <p:cNvPr id="7175" name="AutoShape 7"/>
          <p:cNvSpPr>
            <a:spLocks noChangeArrowheads="1"/>
          </p:cNvSpPr>
          <p:nvPr/>
        </p:nvSpPr>
        <p:spPr bwMode="auto">
          <a:xfrm>
            <a:off x="914400" y="2393950"/>
            <a:ext cx="103632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Tree>
    <p:extLst>
      <p:ext uri="{BB962C8B-B14F-4D97-AF65-F5344CB8AC3E}">
        <p14:creationId xmlns:p14="http://schemas.microsoft.com/office/powerpoint/2010/main" xmlns="" val="12990956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2065177-81B6-4707-A0C4-69187E1DF4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402250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8C780D1-586A-46A6-AE85-51E3F65846B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2589571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556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12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F5A01239-1001-463D-B700-5B803BCD9AA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33125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E9ED73B-06E8-434B-949C-641A7DE386E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823159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4E84929A-9573-4658-92EE-064E201973D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396541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D769663B-4FAD-4FF0-B8E3-67AD5A525FD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2581527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A89BC00-E7D9-4D3F-8424-40E33DDBC99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757363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3BF373A2-43A8-4189-8817-48DDB1B65CD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728070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58DCD53-45CE-4150-ACB5-C2FCC52D922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899287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65118" y="304800"/>
            <a:ext cx="2669116"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55651" y="304800"/>
            <a:ext cx="7806267"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FEC8AF4-7067-4DC0-894D-CDA80D07C1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3119674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766233" y="304801"/>
            <a:ext cx="10668000" cy="1216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6147" name="Rectangle 3"/>
          <p:cNvSpPr>
            <a:spLocks noGrp="1" noChangeArrowheads="1"/>
          </p:cNvSpPr>
          <p:nvPr>
            <p:ph type="body" idx="1"/>
          </p:nvPr>
        </p:nvSpPr>
        <p:spPr bwMode="auto">
          <a:xfrm>
            <a:off x="755651" y="1752600"/>
            <a:ext cx="106680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48" name="AutoShape 4"/>
          <p:cNvSpPr>
            <a:spLocks noChangeArrowheads="1"/>
          </p:cNvSpPr>
          <p:nvPr/>
        </p:nvSpPr>
        <p:spPr bwMode="auto">
          <a:xfrm>
            <a:off x="812800" y="1566864"/>
            <a:ext cx="10610851"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
        <p:nvSpPr>
          <p:cNvPr id="6149" name="Line 5"/>
          <p:cNvSpPr>
            <a:spLocks noChangeShapeType="1"/>
          </p:cNvSpPr>
          <p:nvPr/>
        </p:nvSpPr>
        <p:spPr bwMode="auto">
          <a:xfrm flipV="1">
            <a:off x="812800" y="6172200"/>
            <a:ext cx="10566400" cy="0"/>
          </a:xfrm>
          <a:prstGeom prst="line">
            <a:avLst/>
          </a:prstGeom>
          <a:noFill/>
          <a:ln w="3175">
            <a:solidFill>
              <a:schemeClr val="accent2"/>
            </a:solidFill>
            <a:round/>
            <a:headEnd/>
            <a:tailEnd/>
          </a:ln>
          <a:effectLst/>
        </p:spPr>
        <p:txBody>
          <a:bodyPr/>
          <a:lstStyle/>
          <a:p>
            <a:pPr eaLnBrk="0" fontAlgn="base" hangingPunct="0">
              <a:spcBef>
                <a:spcPct val="0"/>
              </a:spcBef>
              <a:spcAft>
                <a:spcPct val="0"/>
              </a:spcAft>
            </a:pPr>
            <a:endParaRPr lang="en-US" sz="2800">
              <a:solidFill>
                <a:srgbClr val="000000"/>
              </a:solidFill>
            </a:endParaRPr>
          </a:p>
        </p:txBody>
      </p:sp>
      <p:sp>
        <p:nvSpPr>
          <p:cNvPr id="6150" name="Rectangle 6"/>
          <p:cNvSpPr>
            <a:spLocks noGrp="1" noChangeArrowheads="1"/>
          </p:cNvSpPr>
          <p:nvPr>
            <p:ph type="dt" sz="half" idx="2"/>
          </p:nvPr>
        </p:nvSpPr>
        <p:spPr bwMode="auto">
          <a:xfrm>
            <a:off x="8128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fontAlgn="base">
              <a:spcBef>
                <a:spcPct val="0"/>
              </a:spcBef>
              <a:spcAft>
                <a:spcPct val="0"/>
              </a:spcAft>
            </a:pPr>
            <a:endParaRPr lang="en-US">
              <a:solidFill>
                <a:srgbClr val="000000"/>
              </a:solidFill>
            </a:endParaRPr>
          </a:p>
        </p:txBody>
      </p:sp>
      <p:sp>
        <p:nvSpPr>
          <p:cNvPr id="6151" name="Rectangle 7"/>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vl1pPr>
          </a:lstStyle>
          <a:p>
            <a:pPr fontAlgn="base">
              <a:spcBef>
                <a:spcPct val="0"/>
              </a:spcBef>
              <a:spcAft>
                <a:spcPct val="0"/>
              </a:spcAft>
            </a:pPr>
            <a:endParaRPr lang="en-US">
              <a:solidFill>
                <a:srgbClr val="000000"/>
              </a:solidFill>
            </a:endParaRPr>
          </a:p>
        </p:txBody>
      </p:sp>
      <p:sp>
        <p:nvSpPr>
          <p:cNvPr id="6152" name="Rectangle 8"/>
          <p:cNvSpPr>
            <a:spLocks noGrp="1" noChangeArrowheads="1"/>
          </p:cNvSpPr>
          <p:nvPr>
            <p:ph type="sldNum" sz="quarter" idx="4"/>
          </p:nvPr>
        </p:nvSpPr>
        <p:spPr bwMode="auto">
          <a:xfrm>
            <a:off x="87376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fontAlgn="base">
              <a:spcBef>
                <a:spcPct val="0"/>
              </a:spcBef>
              <a:spcAft>
                <a:spcPct val="0"/>
              </a:spcAft>
            </a:pPr>
            <a:fld id="{5FD6EAFE-92FC-496E-99F4-B4C58B866F3C}" type="slidenum">
              <a:rPr lang="en-US">
                <a:solidFill>
                  <a:srgbClr val="000000"/>
                </a:solidFill>
              </a:rPr>
              <a:pPr fontAlgn="base">
                <a:spcBef>
                  <a:spcPct val="0"/>
                </a:spcBef>
                <a:spcAft>
                  <a:spcPct val="0"/>
                </a:spcAft>
              </a:pPr>
              <a:t>‹#›</a:t>
            </a:fld>
            <a:endParaRPr lang="en-US">
              <a:solidFill>
                <a:srgbClr val="000000"/>
              </a:solidFill>
            </a:endParaRPr>
          </a:p>
        </p:txBody>
      </p:sp>
    </p:spTree>
    <p:extLst>
      <p:ext uri="{BB962C8B-B14F-4D97-AF65-F5344CB8AC3E}">
        <p14:creationId xmlns:p14="http://schemas.microsoft.com/office/powerpoint/2010/main" xmlns="" val="6703142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fontAlgn="base">
        <a:spcBef>
          <a:spcPct val="0"/>
        </a:spcBef>
        <a:spcAft>
          <a:spcPct val="0"/>
        </a:spcAft>
        <a:defRPr sz="38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itchFamily="34" charset="0"/>
        </a:defRPr>
      </a:lvl2pPr>
      <a:lvl3pPr algn="l" rtl="0" fontAlgn="base">
        <a:spcBef>
          <a:spcPct val="0"/>
        </a:spcBef>
        <a:spcAft>
          <a:spcPct val="0"/>
        </a:spcAft>
        <a:defRPr sz="3800">
          <a:solidFill>
            <a:schemeClr val="tx2"/>
          </a:solidFill>
          <a:latin typeface="Verdana" pitchFamily="34" charset="0"/>
        </a:defRPr>
      </a:lvl3pPr>
      <a:lvl4pPr algn="l" rtl="0" fontAlgn="base">
        <a:spcBef>
          <a:spcPct val="0"/>
        </a:spcBef>
        <a:spcAft>
          <a:spcPct val="0"/>
        </a:spcAft>
        <a:defRPr sz="3800">
          <a:solidFill>
            <a:schemeClr val="tx2"/>
          </a:solidFill>
          <a:latin typeface="Verdana" pitchFamily="34" charset="0"/>
        </a:defRPr>
      </a:lvl4pPr>
      <a:lvl5pPr algn="l" rtl="0" fontAlgn="base">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fontAlgn="base">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fontAlgn="base">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fontAlgn="base">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fontAlgn="base">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9 - IX</a:t>
            </a:r>
            <a:r>
              <a:rPr lang="en-US" b="1" dirty="0" smtClean="0"/>
              <a:t> </a:t>
            </a:r>
            <a:r>
              <a:rPr lang="en-US" b="1" dirty="0" err="1" smtClean="0"/>
              <a:t>nedelja</a:t>
            </a:r>
            <a:endParaRPr lang="en-US" b="1" dirty="0"/>
          </a:p>
        </p:txBody>
      </p:sp>
      <p:sp>
        <p:nvSpPr>
          <p:cNvPr id="3" name="Content Placeholder 2"/>
          <p:cNvSpPr>
            <a:spLocks noGrp="1"/>
          </p:cNvSpPr>
          <p:nvPr>
            <p:ph idx="1"/>
          </p:nvPr>
        </p:nvSpPr>
        <p:spPr>
          <a:xfrm>
            <a:off x="755651" y="1941342"/>
            <a:ext cx="10668000" cy="4078458"/>
          </a:xfrm>
        </p:spPr>
        <p:txBody>
          <a:bodyPr/>
          <a:lstStyle/>
          <a:p>
            <a:r>
              <a:rPr lang="sr-Latn-CS" b="1" dirty="0" smtClean="0"/>
              <a:t>13. Vrednost osigurane stvari i suma osiguranja</a:t>
            </a:r>
            <a:endParaRPr lang="en-US" b="1" dirty="0"/>
          </a:p>
        </p:txBody>
      </p:sp>
    </p:spTree>
    <p:extLst>
      <p:ext uri="{BB962C8B-B14F-4D97-AF65-F5344CB8AC3E}">
        <p14:creationId xmlns:p14="http://schemas.microsoft.com/office/powerpoint/2010/main" xmlns="" val="3989439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9 - IX</a:t>
            </a:r>
            <a:r>
              <a:rPr lang="en-US" b="1" dirty="0" smtClean="0"/>
              <a:t> </a:t>
            </a:r>
            <a:r>
              <a:rPr lang="en-US" b="1" dirty="0" err="1" smtClean="0"/>
              <a:t>nedelja</a:t>
            </a:r>
            <a:endParaRPr lang="en-US" b="1" dirty="0"/>
          </a:p>
        </p:txBody>
      </p:sp>
      <p:sp>
        <p:nvSpPr>
          <p:cNvPr id="3" name="Content Placeholder 2"/>
          <p:cNvSpPr>
            <a:spLocks noGrp="1"/>
          </p:cNvSpPr>
          <p:nvPr>
            <p:ph idx="1"/>
          </p:nvPr>
        </p:nvSpPr>
        <p:spPr>
          <a:xfrm>
            <a:off x="755651" y="1927274"/>
            <a:ext cx="10668000" cy="4092526"/>
          </a:xfrm>
        </p:spPr>
        <p:txBody>
          <a:bodyPr/>
          <a:lstStyle/>
          <a:p>
            <a:r>
              <a:rPr lang="sr-Latn-CS" b="1" dirty="0" smtClean="0"/>
              <a:t>Zadatak 1</a:t>
            </a:r>
          </a:p>
          <a:p>
            <a:pPr algn="just"/>
            <a:r>
              <a:rPr lang="sr-Latn-CS" dirty="0" smtClean="0"/>
              <a:t>Vrednost osiguranog objekta u kompaniji “X” je 50.000 evra. Osigurana suma iznosi 550.000 evra. Objekat je imao totalnu štetu. Kolika će biti naknada iz osiguranja?</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9 - IX</a:t>
            </a:r>
            <a:r>
              <a:rPr lang="en-US" b="1" dirty="0" smtClean="0"/>
              <a:t> </a:t>
            </a:r>
            <a:r>
              <a:rPr lang="en-US" b="1" dirty="0" err="1" smtClean="0"/>
              <a:t>nedelja</a:t>
            </a:r>
            <a:endParaRPr lang="en-US" b="1" dirty="0"/>
          </a:p>
        </p:txBody>
      </p:sp>
      <p:sp>
        <p:nvSpPr>
          <p:cNvPr id="3" name="Content Placeholder 2"/>
          <p:cNvSpPr>
            <a:spLocks noGrp="1"/>
          </p:cNvSpPr>
          <p:nvPr>
            <p:ph idx="1"/>
          </p:nvPr>
        </p:nvSpPr>
        <p:spPr>
          <a:xfrm>
            <a:off x="755651" y="1899138"/>
            <a:ext cx="10668000" cy="4120662"/>
          </a:xfrm>
        </p:spPr>
        <p:txBody>
          <a:bodyPr/>
          <a:lstStyle/>
          <a:p>
            <a:r>
              <a:rPr lang="sr-Latn-CS" b="1" dirty="0" smtClean="0"/>
              <a:t>Zadatak 2</a:t>
            </a:r>
          </a:p>
          <a:p>
            <a:pPr algn="just"/>
            <a:r>
              <a:rPr lang="sr-Latn-CS" dirty="0" smtClean="0"/>
              <a:t>Vrednost osiguranog objekta je 136.000 dinara, suma osiguranja je 20% niža od vrednosti objekta. Šteta osiguranika bila je 73.420 dinara. Izračunati naknadu osiguranja. Kolika bi bila naknada u slučaju totalne štete?</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9 - IX</a:t>
            </a:r>
            <a:r>
              <a:rPr lang="en-US" b="1" dirty="0" smtClean="0"/>
              <a:t> </a:t>
            </a:r>
            <a:r>
              <a:rPr lang="en-US" b="1" dirty="0" err="1" smtClean="0"/>
              <a:t>nedelja</a:t>
            </a:r>
            <a:endParaRPr lang="en-US" b="1" dirty="0"/>
          </a:p>
        </p:txBody>
      </p:sp>
      <p:sp>
        <p:nvSpPr>
          <p:cNvPr id="3" name="Content Placeholder 2"/>
          <p:cNvSpPr>
            <a:spLocks noGrp="1"/>
          </p:cNvSpPr>
          <p:nvPr>
            <p:ph idx="1"/>
          </p:nvPr>
        </p:nvSpPr>
        <p:spPr>
          <a:xfrm>
            <a:off x="755651" y="1955408"/>
            <a:ext cx="10668000" cy="4064391"/>
          </a:xfrm>
        </p:spPr>
        <p:txBody>
          <a:bodyPr/>
          <a:lstStyle/>
          <a:p>
            <a:r>
              <a:rPr lang="sr-Latn-CS" b="1" dirty="0" smtClean="0"/>
              <a:t>Zadatak 3</a:t>
            </a:r>
          </a:p>
          <a:p>
            <a:pPr algn="just"/>
            <a:r>
              <a:rPr lang="sr-Latn-CS" dirty="0" smtClean="0"/>
              <a:t>Petar Jovanović osigurao je kuću u Kompaniji Dunav osiguranje. Vrednost osigurane kuće je 10.000.000 dinara, osigurana suma je 15.000.000 dinara. Usled realizacije nesrećnog događaja kuća je totalno uništena. Koliko iznosi naknada iz osiguranja, koju će osiguravajuća kompanija Dunav isplatiti Petru </a:t>
            </a:r>
            <a:r>
              <a:rPr lang="sr-Latn-CS" dirty="0" smtClean="0"/>
              <a:t>Jovanović</a:t>
            </a:r>
            <a:r>
              <a:rPr lang="sr-Latn-C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9 - IX</a:t>
            </a:r>
            <a:r>
              <a:rPr lang="en-US" b="1" dirty="0" smtClean="0"/>
              <a:t> </a:t>
            </a:r>
            <a:r>
              <a:rPr lang="en-US" b="1" dirty="0" err="1" smtClean="0"/>
              <a:t>nedelja</a:t>
            </a:r>
            <a:endParaRPr lang="en-US" b="1" dirty="0"/>
          </a:p>
        </p:txBody>
      </p:sp>
      <p:sp>
        <p:nvSpPr>
          <p:cNvPr id="3" name="Content Placeholder 2"/>
          <p:cNvSpPr>
            <a:spLocks noGrp="1"/>
          </p:cNvSpPr>
          <p:nvPr>
            <p:ph idx="1"/>
          </p:nvPr>
        </p:nvSpPr>
        <p:spPr>
          <a:xfrm>
            <a:off x="755651" y="1927274"/>
            <a:ext cx="10668000" cy="4092526"/>
          </a:xfrm>
        </p:spPr>
        <p:txBody>
          <a:bodyPr/>
          <a:lstStyle/>
          <a:p>
            <a:r>
              <a:rPr lang="sr-Latn-CS" b="1" dirty="0" smtClean="0"/>
              <a:t>Zadatak 4</a:t>
            </a:r>
          </a:p>
          <a:p>
            <a:pPr algn="just"/>
            <a:r>
              <a:rPr lang="sr-Latn-CS" dirty="0" smtClean="0"/>
              <a:t>Vrednost osiguranog objekta je 1.150.000 dinara, suma osiguranja je niža od vrednosti objekta za 25%. Šteta osiguranika je 1.068.000 dinara. </a:t>
            </a:r>
          </a:p>
          <a:p>
            <a:pPr>
              <a:buNone/>
            </a:pPr>
            <a:r>
              <a:rPr lang="sr-Latn-CS" dirty="0" smtClean="0"/>
              <a:t>a) Koliko iznosi naknada iz osiguranja?</a:t>
            </a:r>
          </a:p>
          <a:p>
            <a:pPr algn="just">
              <a:buNone/>
            </a:pPr>
            <a:r>
              <a:rPr lang="sr-Latn-CS" dirty="0" smtClean="0"/>
              <a:t>b) Koliko</a:t>
            </a:r>
            <a:r>
              <a:rPr lang="en-US" dirty="0" smtClean="0"/>
              <a:t> </a:t>
            </a:r>
            <a:r>
              <a:rPr lang="sr-Latn-CS" dirty="0" smtClean="0"/>
              <a:t>će iznositi naknada is osiguranja ako dođe</a:t>
            </a:r>
            <a:endParaRPr lang="en-US" dirty="0" smtClean="0"/>
          </a:p>
          <a:p>
            <a:pPr algn="just">
              <a:buNone/>
            </a:pPr>
            <a:r>
              <a:rPr lang="en-US" dirty="0" smtClean="0"/>
              <a:t>    </a:t>
            </a:r>
            <a:r>
              <a:rPr lang="sr-Latn-CS" dirty="0" smtClean="0"/>
              <a:t>do </a:t>
            </a:r>
            <a:r>
              <a:rPr lang="sr-Latn-CS" dirty="0" smtClean="0"/>
              <a:t>totalne štete?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9 - IX</a:t>
            </a:r>
            <a:r>
              <a:rPr lang="en-US" b="1" dirty="0" smtClean="0"/>
              <a:t> </a:t>
            </a:r>
            <a:r>
              <a:rPr lang="en-US" b="1" dirty="0" err="1" smtClean="0"/>
              <a:t>nedelja</a:t>
            </a:r>
            <a:endParaRPr lang="en-US" b="1" dirty="0"/>
          </a:p>
        </p:txBody>
      </p:sp>
      <p:sp>
        <p:nvSpPr>
          <p:cNvPr id="3" name="Content Placeholder 2"/>
          <p:cNvSpPr>
            <a:spLocks noGrp="1"/>
          </p:cNvSpPr>
          <p:nvPr>
            <p:ph idx="1"/>
          </p:nvPr>
        </p:nvSpPr>
        <p:spPr>
          <a:xfrm>
            <a:off x="755651" y="1969476"/>
            <a:ext cx="10668000" cy="4050323"/>
          </a:xfrm>
        </p:spPr>
        <p:txBody>
          <a:bodyPr/>
          <a:lstStyle/>
          <a:p>
            <a:r>
              <a:rPr lang="sr-Latn-CS" b="1" dirty="0" smtClean="0"/>
              <a:t>Zadatak 5</a:t>
            </a:r>
          </a:p>
          <a:p>
            <a:pPr algn="just"/>
            <a:r>
              <a:rPr lang="sr-Latn-CS" dirty="0" smtClean="0"/>
              <a:t>Vrednost osiguranog objekta u kompaniji “X” je 80.000 evra. Osigurana suma iznosi 800.000 evra. Objekat je imao totalnu štetu. Kolika će biti naknada iz osiguranja?</a:t>
            </a:r>
          </a:p>
          <a:p>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9 - IX</a:t>
            </a:r>
            <a:r>
              <a:rPr lang="en-US" b="1" dirty="0" smtClean="0"/>
              <a:t> </a:t>
            </a:r>
            <a:r>
              <a:rPr lang="en-US" b="1" dirty="0" err="1" smtClean="0"/>
              <a:t>nedelja</a:t>
            </a:r>
            <a:endParaRPr lang="en-US" b="1" dirty="0"/>
          </a:p>
        </p:txBody>
      </p:sp>
      <p:sp>
        <p:nvSpPr>
          <p:cNvPr id="3" name="Content Placeholder 2"/>
          <p:cNvSpPr>
            <a:spLocks noGrp="1"/>
          </p:cNvSpPr>
          <p:nvPr>
            <p:ph idx="1"/>
          </p:nvPr>
        </p:nvSpPr>
        <p:spPr>
          <a:xfrm>
            <a:off x="755651" y="1941342"/>
            <a:ext cx="10668000" cy="4078458"/>
          </a:xfrm>
        </p:spPr>
        <p:txBody>
          <a:bodyPr/>
          <a:lstStyle/>
          <a:p>
            <a:r>
              <a:rPr lang="sr-Latn-CS" b="1" dirty="0" smtClean="0"/>
              <a:t>Zadatak 2</a:t>
            </a:r>
          </a:p>
          <a:p>
            <a:pPr algn="just"/>
            <a:r>
              <a:rPr lang="sr-Latn-CS" dirty="0" smtClean="0"/>
              <a:t>Vrednost osiguranog objekta je 1.400.000 dinara, suma osiguranja je 30% niža od vrednosti objekta. Šteta osiguranika bila je 750.000 dinara. Izračunati naknadu osiguranja. Kolika bi bila naknada u slučaju totalne štete?</a:t>
            </a:r>
            <a:endParaRPr lang="en-US" dirty="0" smtClean="0"/>
          </a:p>
          <a:p>
            <a:endParaRPr lang="en-US" dirty="0"/>
          </a:p>
        </p:txBody>
      </p:sp>
    </p:spTree>
  </p:cSld>
  <p:clrMapOvr>
    <a:masterClrMapping/>
  </p:clrMapOvr>
</p:sld>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200</TotalTime>
  <Words>291</Words>
  <Application>Microsoft Office PowerPoint</Application>
  <PresentationFormat>Custom</PresentationFormat>
  <Paragraphs>23</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Profile</vt:lpstr>
      <vt:lpstr>Vežbe 9 - IX nedelja</vt:lpstr>
      <vt:lpstr>Vežbe 9 - IX nedelja</vt:lpstr>
      <vt:lpstr>Vežbe 9 - IX nedelja</vt:lpstr>
      <vt:lpstr>Vežbe 9 - IX nedelja</vt:lpstr>
      <vt:lpstr>Vežbe 9 - IX nedelja</vt:lpstr>
      <vt:lpstr>Vežbe 9 - IX nedelja</vt:lpstr>
      <vt:lpstr>Vežbe 9 - IX nedelja</vt:lpstr>
    </vt:vector>
  </TitlesOfParts>
  <Company>HP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nedelja</dc:title>
  <dc:creator>Korisnik</dc:creator>
  <cp:lastModifiedBy>Anicici1</cp:lastModifiedBy>
  <cp:revision>29</cp:revision>
  <dcterms:created xsi:type="dcterms:W3CDTF">2018-12-15T16:56:49Z</dcterms:created>
  <dcterms:modified xsi:type="dcterms:W3CDTF">2019-01-27T18:09:29Z</dcterms:modified>
</cp:coreProperties>
</file>