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70" r:id="rId14"/>
    <p:sldId id="271" r:id="rId15"/>
    <p:sldId id="269" r:id="rId16"/>
    <p:sldId id="29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0A31C-FF47-46D3-9173-0DC301D28AD8}" type="datetimeFigureOut">
              <a:rPr lang="sr-Latn-RS" smtClean="0"/>
              <a:t>7.3.2025.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F8AD-3FBD-41C0-9B6C-307C6A508A9B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961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0A31C-FF47-46D3-9173-0DC301D28AD8}" type="datetimeFigureOut">
              <a:rPr lang="sr-Latn-RS" smtClean="0"/>
              <a:t>7.3.2025.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F8AD-3FBD-41C0-9B6C-307C6A508A9B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775537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0A31C-FF47-46D3-9173-0DC301D28AD8}" type="datetimeFigureOut">
              <a:rPr lang="sr-Latn-RS" smtClean="0"/>
              <a:t>7.3.2025.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F8AD-3FBD-41C0-9B6C-307C6A508A9B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17262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0A31C-FF47-46D3-9173-0DC301D28AD8}" type="datetimeFigureOut">
              <a:rPr lang="sr-Latn-RS" smtClean="0"/>
              <a:t>7.3.2025.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F8AD-3FBD-41C0-9B6C-307C6A508A9B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619330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0A31C-FF47-46D3-9173-0DC301D28AD8}" type="datetimeFigureOut">
              <a:rPr lang="sr-Latn-RS" smtClean="0"/>
              <a:t>7.3.2025.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F8AD-3FBD-41C0-9B6C-307C6A508A9B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3855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0A31C-FF47-46D3-9173-0DC301D28AD8}" type="datetimeFigureOut">
              <a:rPr lang="sr-Latn-RS" smtClean="0"/>
              <a:t>7.3.2025.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F8AD-3FBD-41C0-9B6C-307C6A508A9B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810383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0A31C-FF47-46D3-9173-0DC301D28AD8}" type="datetimeFigureOut">
              <a:rPr lang="sr-Latn-RS" smtClean="0"/>
              <a:t>7.3.2025.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F8AD-3FBD-41C0-9B6C-307C6A508A9B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81361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0A31C-FF47-46D3-9173-0DC301D28AD8}" type="datetimeFigureOut">
              <a:rPr lang="sr-Latn-RS" smtClean="0"/>
              <a:t>7.3.2025.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F8AD-3FBD-41C0-9B6C-307C6A508A9B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25151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0A31C-FF47-46D3-9173-0DC301D28AD8}" type="datetimeFigureOut">
              <a:rPr lang="sr-Latn-RS" smtClean="0"/>
              <a:t>7.3.2025.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F8AD-3FBD-41C0-9B6C-307C6A508A9B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3672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9D0A31C-FF47-46D3-9173-0DC301D28AD8}" type="datetimeFigureOut">
              <a:rPr lang="sr-Latn-RS" smtClean="0"/>
              <a:t>7.3.2025.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30F8AD-3FBD-41C0-9B6C-307C6A508A9B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83909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0A31C-FF47-46D3-9173-0DC301D28AD8}" type="datetimeFigureOut">
              <a:rPr lang="sr-Latn-RS" smtClean="0"/>
              <a:t>7.3.2025.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F8AD-3FBD-41C0-9B6C-307C6A508A9B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0188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9D0A31C-FF47-46D3-9173-0DC301D28AD8}" type="datetimeFigureOut">
              <a:rPr lang="sr-Latn-RS" smtClean="0"/>
              <a:t>7.3.2025.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D30F8AD-3FBD-41C0-9B6C-307C6A508A9B}" type="slidenum">
              <a:rPr lang="sr-Latn-RS" smtClean="0"/>
              <a:t>‹#›</a:t>
            </a:fld>
            <a:endParaRPr lang="sr-Latn-R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9397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2D2AD-1288-ECC9-8C17-4501918E07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Evaluacija sprovođenja koncepta upravljanja odnosima sa kupcima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2F5F5B-BA7D-2E2D-2E8D-325EEED89FF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RS" dirty="0"/>
              <a:t>Menadžment odnosa sa kupcima</a:t>
            </a:r>
          </a:p>
        </p:txBody>
      </p:sp>
    </p:spTree>
    <p:extLst>
      <p:ext uri="{BB962C8B-B14F-4D97-AF65-F5344CB8AC3E}">
        <p14:creationId xmlns:p14="http://schemas.microsoft.com/office/powerpoint/2010/main" val="25938564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35A43-5930-EE55-1B83-61B43B8936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BC1661-9899-FE6B-1207-0100DE4F5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KORETKTIVNE AKCIJE NA OTKLANJANJU NEZADOVOLJSTVA LOJALNIH KUPACA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D3483-BF7B-216D-A7F8-BF90489C03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dirty="0"/>
              <a:t>Pitanje </a:t>
            </a:r>
            <a:r>
              <a:rPr lang="sr-Latn-RS" b="1" dirty="0"/>
              <a:t>vraćanja bivših kupaca </a:t>
            </a:r>
            <a:r>
              <a:rPr lang="sr-Latn-RS" dirty="0"/>
              <a:t>je izuzetno značajno i proističe iz sledećeg: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To su potrošači koji su već upoznati sa proizvodima i uslugama preduzeća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Među njima je i veliki broj nekada lojalnih kupaca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Oni su značajan izvor informacija za preduzeće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Postoje uspostavljeni kanali komunikacije sa njima, te je često lakše, uz manje troškova, uspostaviti ponovo sardnju sa njima, nego pridobiti nove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Ukoliko je uzrok njihovog odlsaka nezadovoljstvo, po bilo kom osnovu, potencijalan su izvor negativne usmene propagande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Prelaze na kupovinu konkuretnskih proizvoda/usluga 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Ukoliko konkuretsko preduzeće uspostaviti interakciju sa njima, postaju značajan izvor informacija konkurenciji, uključujući i veliki broj informacija konkurenciji, uključujući i veliki broj informacija o radu preduzeća itd. </a:t>
            </a:r>
          </a:p>
        </p:txBody>
      </p:sp>
    </p:spTree>
    <p:extLst>
      <p:ext uri="{BB962C8B-B14F-4D97-AF65-F5344CB8AC3E}">
        <p14:creationId xmlns:p14="http://schemas.microsoft.com/office/powerpoint/2010/main" val="1946674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ABA39-42BA-E231-0544-6B72CA74A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CF6328-ADAD-4EF0-F3B2-1E1C2E5B9A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KORETKTIVNE AKCIJE NA OTKLANJANJU NEZADOVOLJSTVA LOJALNIH KUPACA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D52869-D2AF-28EB-9372-CC9359C7C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Razlozi osipanja potrošača/klijanata: </a:t>
            </a:r>
          </a:p>
          <a:p>
            <a:r>
              <a:rPr lang="sr-Latn-RS" dirty="0"/>
              <a:t>Ne shvata se opsasnost osipanja liste kupaca </a:t>
            </a:r>
          </a:p>
          <a:p>
            <a:r>
              <a:rPr lang="sr-Latn-RS" dirty="0"/>
              <a:t>Niiko ne voli da priča os neuspesima</a:t>
            </a:r>
          </a:p>
          <a:p>
            <a:r>
              <a:rPr lang="sr-Latn-RS" dirty="0"/>
              <a:t>Teško je definisati koji su to kupci koji napuštaju preduzeće</a:t>
            </a:r>
          </a:p>
          <a:p>
            <a:r>
              <a:rPr lang="sr-Latn-RS" dirty="0"/>
              <a:t>Nekada je teško izdvojiti i prepoznati samog kupca a naročito one najznačajnije i najprofitabilnije</a:t>
            </a:r>
          </a:p>
          <a:p>
            <a:r>
              <a:rPr lang="sr-Latn-RS" dirty="0"/>
              <a:t>Teško je otkriti prave uzroke zašto potrošači odlaze </a:t>
            </a:r>
          </a:p>
          <a:p>
            <a:r>
              <a:rPr lang="sr-Latn-RS" dirty="0"/>
              <a:t>Teško je pridobiti prave ljude da pokrenu ovo pitanje i reaguju </a:t>
            </a:r>
          </a:p>
          <a:p>
            <a:r>
              <a:rPr lang="sr-Latn-RS" dirty="0"/>
              <a:t>Teško je uspostaviti mehanizam koji prevodi analizu razloga odlaženja kupaca u stalni strateški sistem u kome će biti definisana odgovarajuća strategija izgradnje dugoročnih odnosa</a:t>
            </a:r>
          </a:p>
        </p:txBody>
      </p:sp>
    </p:spTree>
    <p:extLst>
      <p:ext uri="{BB962C8B-B14F-4D97-AF65-F5344CB8AC3E}">
        <p14:creationId xmlns:p14="http://schemas.microsoft.com/office/powerpoint/2010/main" val="3650114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628B6E-67EE-CD74-AD2A-FD14CFCD1C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34CB7-E58D-32F7-4449-6E574146CC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KORETKTIVNE AKCIJE NA OTKLANJANJU NEZADOVOLJSTVA LOJALNIH KUPACA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555FF5-04EB-9F36-3E29-AF6EAC87C0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r-Latn-RS" b="1" dirty="0"/>
              <a:t>Smanjenje odlazaka kupaca </a:t>
            </a:r>
            <a:r>
              <a:rPr lang="sr-Latn-RS" dirty="0"/>
              <a:t>za 5% doprinosi porastu profita za 25-85% u zavisnosti od grane i konkretnog preduzeća. </a:t>
            </a:r>
          </a:p>
          <a:p>
            <a:r>
              <a:rPr lang="sr-Latn-RS" b="1" dirty="0"/>
              <a:t>Barijere odlska kupaca </a:t>
            </a:r>
            <a:r>
              <a:rPr lang="sr-Latn-RS" dirty="0"/>
              <a:t>su povezabe sa: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Navika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Rizik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Društveni troškovi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Troškovi istraživanja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Troškovi učenja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Troškovi kontinuiteta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Ugovorni troškovi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Skriveni (emotivni troškovi)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608639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E0CBFA-84A3-564A-3034-DD46BDC50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2C64D-EDD5-EA35-7EE9-DF5FF7AEB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KORETKTIVNE AKCIJE NA OTKLANJANJU NEZADOVOLJSTVA LOJALNIH KUPACA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4B9EC-25EA-C637-F73A-58A2A83C15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 b="1" dirty="0"/>
              <a:t>Paradoks uspešno rešenih žalbi </a:t>
            </a:r>
            <a:r>
              <a:rPr lang="sr-Latn-RS" dirty="0"/>
              <a:t>– poverenje koje kupac stiče vidi da se u nepredviđenim situacijama postupa korektno i dase troškovi nadoknađuju.</a:t>
            </a:r>
          </a:p>
          <a:p>
            <a:r>
              <a:rPr lang="sr-Latn-RS" b="1" dirty="0"/>
              <a:t>Žalbe</a:t>
            </a:r>
            <a:r>
              <a:rPr lang="sr-Latn-RS" dirty="0"/>
              <a:t> treba shvatiti kao </a:t>
            </a:r>
            <a:r>
              <a:rPr lang="sr-Latn-RS" b="1" dirty="0"/>
              <a:t>šansu</a:t>
            </a:r>
            <a:r>
              <a:rPr lang="sr-Latn-RS" dirty="0"/>
              <a:t> za preduzeće. </a:t>
            </a:r>
          </a:p>
          <a:p>
            <a:r>
              <a:rPr lang="sr-Latn-RS" dirty="0"/>
              <a:t>Efektivna sistem odgovora na nezadovoljstvo čiji su neophodni elemeniti: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Proaktivnost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Definisanje odgovora na nezadovoljstvo kupaca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Obučavanje osoblja da pravilno reaguje u situacijama kada dolazi do nezadovoljstva – žalbi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Sticanje veština, ali i davanje ovlašćenja osoblju da reaguje i reši problem kad god je to u njegovoj moći 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Učenje iz iskustva i noviranje procesa shodno povratnim informacijama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811732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3556E2-343A-7A38-3049-1C24B4EE4C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BC275-032A-2610-B7F1-CBB76692E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KORETKTIVNE AKCIJE NA OTKLANJANJU NEZADOVOLJSTVA LOJALNIH KUPACA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8715EF-0CDC-E8B3-3988-D0E25A6C9A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737360"/>
            <a:ext cx="10058400" cy="272733"/>
          </a:xfrm>
        </p:spPr>
        <p:txBody>
          <a:bodyPr>
            <a:normAutofit fontScale="70000" lnSpcReduction="20000"/>
          </a:bodyPr>
          <a:lstStyle/>
          <a:p>
            <a:r>
              <a:rPr lang="sr-Latn-RS" dirty="0"/>
              <a:t>Da bi se žalbe uspešno rešile narobito je bitna </a:t>
            </a:r>
            <a:r>
              <a:rPr lang="sr-Latn-RS" b="1" dirty="0"/>
              <a:t>usloga osoba na prvoj liniji usluživanja</a:t>
            </a:r>
            <a:r>
              <a:rPr lang="sr-Latn-RS" dirty="0"/>
              <a:t>.</a:t>
            </a:r>
          </a:p>
          <a:p>
            <a:endParaRPr lang="sr-Latn-R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97FE48-4E34-3EAF-33C4-541251DD235E}"/>
              </a:ext>
            </a:extLst>
          </p:cNvPr>
          <p:cNvSpPr txBox="1"/>
          <p:nvPr/>
        </p:nvSpPr>
        <p:spPr>
          <a:xfrm>
            <a:off x="1432874" y="2328418"/>
            <a:ext cx="180994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Latn-RS" dirty="0"/>
              <a:t>Uraditi dobro „iz prve ruke“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050D7B-E69E-D59C-A752-1F6317BA045E}"/>
              </a:ext>
            </a:extLst>
          </p:cNvPr>
          <p:cNvSpPr txBox="1"/>
          <p:nvPr/>
        </p:nvSpPr>
        <p:spPr>
          <a:xfrm>
            <a:off x="4394462" y="2313899"/>
            <a:ext cx="2015765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Latn-RS" dirty="0"/>
              <a:t>Efikasno rešavanje problema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35D544-7278-991F-4A3E-F36843157F65}"/>
              </a:ext>
            </a:extLst>
          </p:cNvPr>
          <p:cNvSpPr txBox="1"/>
          <p:nvPr/>
        </p:nvSpPr>
        <p:spPr>
          <a:xfrm>
            <a:off x="7403184" y="2307018"/>
            <a:ext cx="2598655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Latn-RS" dirty="0"/>
              <a:t>Povećanje satisfakcije i lojalnosti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C3D1B0-67AD-B74B-4436-167C1B060802}"/>
              </a:ext>
            </a:extLst>
          </p:cNvPr>
          <p:cNvSpPr txBox="1"/>
          <p:nvPr/>
        </p:nvSpPr>
        <p:spPr>
          <a:xfrm>
            <a:off x="4394462" y="3303195"/>
            <a:ext cx="2015765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Latn-RS" dirty="0"/>
              <a:t>Identifikovati žalbe na uslugu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23ADDA-144A-8D7D-2655-387099F4C179}"/>
              </a:ext>
            </a:extLst>
          </p:cNvPr>
          <p:cNvSpPr txBox="1"/>
          <p:nvPr/>
        </p:nvSpPr>
        <p:spPr>
          <a:xfrm>
            <a:off x="4394461" y="4292491"/>
            <a:ext cx="2015765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Latn-RS" dirty="0"/>
              <a:t>Rešiti žalbe na pravi način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17F079A-D48C-CB8C-4187-CE97BBA10601}"/>
              </a:ext>
            </a:extLst>
          </p:cNvPr>
          <p:cNvSpPr txBox="1"/>
          <p:nvPr/>
        </p:nvSpPr>
        <p:spPr>
          <a:xfrm>
            <a:off x="4394461" y="5219658"/>
            <a:ext cx="2015765" cy="9233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Latn-RS" dirty="0"/>
              <a:t>Učiti iz iskustva u rešavanju problema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99E354-EBB6-2F68-7737-1832136BE2E3}"/>
              </a:ext>
            </a:extLst>
          </p:cNvPr>
          <p:cNvSpPr txBox="1"/>
          <p:nvPr/>
        </p:nvSpPr>
        <p:spPr>
          <a:xfrm>
            <a:off x="7403184" y="3336282"/>
            <a:ext cx="2598655" cy="70788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sr-Latn-RS" sz="1100" dirty="0"/>
              <a:t>Sprovođenje istraživanja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r-Latn-RS" sz="1100" dirty="0"/>
              <a:t>Praćenje žalbi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r-Latn-RS" sz="1100" dirty="0"/>
              <a:t>Posvećena kultura: „Žalbe su šanse</a:t>
            </a:r>
            <a:r>
              <a:rPr lang="sr-Latn-RS" dirty="0"/>
              <a:t>“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AD60446-F382-DC3E-1234-C8756D8E910F}"/>
              </a:ext>
            </a:extLst>
          </p:cNvPr>
          <p:cNvSpPr txBox="1"/>
          <p:nvPr/>
        </p:nvSpPr>
        <p:spPr>
          <a:xfrm>
            <a:off x="7403184" y="4292491"/>
            <a:ext cx="2598655" cy="43088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r-Latn-RS" sz="1100" dirty="0"/>
              <a:t>Razvijanje dobrog sistema za rešavanje žalbi i trening osoblja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FC1CC9-0FDD-52F4-D8B4-40D8861B9879}"/>
              </a:ext>
            </a:extLst>
          </p:cNvPr>
          <p:cNvSpPr txBox="1"/>
          <p:nvPr/>
        </p:nvSpPr>
        <p:spPr>
          <a:xfrm>
            <a:off x="7403184" y="5216264"/>
            <a:ext cx="2598655" cy="2616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sr-Latn-RS" sz="1100" dirty="0"/>
              <a:t>Sprovođenje anaize uzročnika žalbi</a:t>
            </a:r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46958FFC-9CF9-DCE5-D992-B2DCA94FFEE0}"/>
              </a:ext>
            </a:extLst>
          </p:cNvPr>
          <p:cNvSpPr/>
          <p:nvPr/>
        </p:nvSpPr>
        <p:spPr>
          <a:xfrm>
            <a:off x="5279011" y="2974749"/>
            <a:ext cx="282804" cy="26631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EF011CBE-71A9-5F67-D2D0-9811E6FCD1E7}"/>
              </a:ext>
            </a:extLst>
          </p:cNvPr>
          <p:cNvSpPr/>
          <p:nvPr/>
        </p:nvSpPr>
        <p:spPr>
          <a:xfrm>
            <a:off x="5290007" y="3984987"/>
            <a:ext cx="282804" cy="26631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0B0D1790-5A11-AAE6-A5B8-D3D639B491FF}"/>
              </a:ext>
            </a:extLst>
          </p:cNvPr>
          <p:cNvSpPr/>
          <p:nvPr/>
        </p:nvSpPr>
        <p:spPr>
          <a:xfrm>
            <a:off x="5301005" y="4957521"/>
            <a:ext cx="282804" cy="26631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9937FB42-8E63-4E75-E86F-55671247122E}"/>
              </a:ext>
            </a:extLst>
          </p:cNvPr>
          <p:cNvSpPr/>
          <p:nvPr/>
        </p:nvSpPr>
        <p:spPr>
          <a:xfrm>
            <a:off x="5312000" y="6128018"/>
            <a:ext cx="282804" cy="26631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3593380-AA55-3784-B8F5-7C8995F74780}"/>
              </a:ext>
            </a:extLst>
          </p:cNvPr>
          <p:cNvSpPr txBox="1"/>
          <p:nvPr/>
        </p:nvSpPr>
        <p:spPr>
          <a:xfrm>
            <a:off x="3637174" y="2357561"/>
            <a:ext cx="455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800" dirty="0"/>
              <a:t>+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5D20B88-9565-275F-1C85-D25B5A27769B}"/>
              </a:ext>
            </a:extLst>
          </p:cNvPr>
          <p:cNvSpPr txBox="1"/>
          <p:nvPr/>
        </p:nvSpPr>
        <p:spPr>
          <a:xfrm>
            <a:off x="6678889" y="2368573"/>
            <a:ext cx="4556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=</a:t>
            </a:r>
            <a:endParaRPr lang="sr-Latn-RS" sz="2800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927DB1FC-B0C3-428C-D15E-C480BDDCB1F9}"/>
              </a:ext>
            </a:extLst>
          </p:cNvPr>
          <p:cNvCxnSpPr>
            <a:stCxn id="10" idx="1"/>
            <a:endCxn id="7" idx="3"/>
          </p:cNvCxnSpPr>
          <p:nvPr/>
        </p:nvCxnSpPr>
        <p:spPr>
          <a:xfrm flipH="1">
            <a:off x="6410226" y="3690225"/>
            <a:ext cx="9929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8FD63CC-4754-EB8F-E295-BB3EB917EBE3}"/>
              </a:ext>
            </a:extLst>
          </p:cNvPr>
          <p:cNvCxnSpPr/>
          <p:nvPr/>
        </p:nvCxnSpPr>
        <p:spPr>
          <a:xfrm flipH="1">
            <a:off x="6410226" y="4507934"/>
            <a:ext cx="9929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C9F5B380-AA39-2DAE-6E44-1362B62BF847}"/>
              </a:ext>
            </a:extLst>
          </p:cNvPr>
          <p:cNvCxnSpPr/>
          <p:nvPr/>
        </p:nvCxnSpPr>
        <p:spPr>
          <a:xfrm flipH="1">
            <a:off x="6410226" y="5347069"/>
            <a:ext cx="9929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4BFDEF3A-E749-D015-A51B-878A41660208}"/>
              </a:ext>
            </a:extLst>
          </p:cNvPr>
          <p:cNvCxnSpPr/>
          <p:nvPr/>
        </p:nvCxnSpPr>
        <p:spPr>
          <a:xfrm flipV="1">
            <a:off x="2337847" y="2953349"/>
            <a:ext cx="0" cy="35203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6EF9860-DFA4-91C0-DF09-548A418C5BF1}"/>
              </a:ext>
            </a:extLst>
          </p:cNvPr>
          <p:cNvCxnSpPr/>
          <p:nvPr/>
        </p:nvCxnSpPr>
        <p:spPr>
          <a:xfrm>
            <a:off x="2328420" y="6457360"/>
            <a:ext cx="311555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E0861D86-BEDE-C336-BD1B-D6A3779A525C}"/>
              </a:ext>
            </a:extLst>
          </p:cNvPr>
          <p:cNvSpPr txBox="1"/>
          <p:nvPr/>
        </p:nvSpPr>
        <p:spPr>
          <a:xfrm>
            <a:off x="2337847" y="6451804"/>
            <a:ext cx="1065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Feedback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AD42318-206E-7774-2755-1B1694F299A2}"/>
              </a:ext>
            </a:extLst>
          </p:cNvPr>
          <p:cNvSpPr txBox="1"/>
          <p:nvPr/>
        </p:nvSpPr>
        <p:spPr>
          <a:xfrm>
            <a:off x="2836682" y="1913055"/>
            <a:ext cx="5131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b="1" dirty="0"/>
              <a:t>Komponente dobrog sistema za upravljanje žalbama</a:t>
            </a:r>
          </a:p>
        </p:txBody>
      </p:sp>
    </p:spTree>
    <p:extLst>
      <p:ext uri="{BB962C8B-B14F-4D97-AF65-F5344CB8AC3E}">
        <p14:creationId xmlns:p14="http://schemas.microsoft.com/office/powerpoint/2010/main" val="3838907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84752-47AC-B7AF-7A37-B52D3C51E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KORETKTIVNE AKCIJE NA OTKLANJANJU NEZADOVOLJSTVA LOJALNIH KUPACA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92426-0D97-7A54-62FA-A0471D5A4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Izazovi u razvoju dugoročnih odnosa sa kupcima: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Osnovni postulati koncepta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Problem definisanja straegije razvoja dugoročnih odnosa sa kupcima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Kompleksnost merenja rezultata i pojedinih elemenata procesa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Izazovi implementacije koncepta u praksi preduzeća </a:t>
            </a:r>
          </a:p>
        </p:txBody>
      </p:sp>
    </p:spTree>
    <p:extLst>
      <p:ext uri="{BB962C8B-B14F-4D97-AF65-F5344CB8AC3E}">
        <p14:creationId xmlns:p14="http://schemas.microsoft.com/office/powerpoint/2010/main" val="646286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46D8F7A-9C11-13CB-0BFB-D8A5476E57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r-Latn-RS" sz="3200" b="1" dirty="0"/>
              <a:t>Izvor: </a:t>
            </a:r>
            <a:br>
              <a:rPr lang="sr-Latn-RS" sz="3200" dirty="0"/>
            </a:br>
            <a:r>
              <a:rPr lang="sr-Latn-RS" sz="3200" dirty="0"/>
              <a:t>Lovreta S. Berman, B. Petković, G. Veljković, S. Crnković, J. Begović, Z. (2010). </a:t>
            </a:r>
            <a:r>
              <a:rPr lang="sr-Latn-RS" sz="3200" b="1" dirty="0"/>
              <a:t>Menadžment odnosa sa kupcinma</a:t>
            </a:r>
            <a:r>
              <a:rPr lang="sr-Latn-RS" sz="3200" dirty="0"/>
              <a:t>, Ekonomski fakultet, Beograd</a:t>
            </a:r>
          </a:p>
        </p:txBody>
      </p:sp>
    </p:spTree>
    <p:extLst>
      <p:ext uri="{BB962C8B-B14F-4D97-AF65-F5344CB8AC3E}">
        <p14:creationId xmlns:p14="http://schemas.microsoft.com/office/powerpoint/2010/main" val="1072228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F295D-B168-247A-1392-F1BC60F0E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PRAĆENJE I ANALIZA SPROVOĐENJA KONCEPTA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959C72-BF2D-6777-2F83-1389521AC3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Četiri tipa kontrole marketinga: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Kontrola ostvarenja godišnjeg plana,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Kontrola profitabilnosti,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Kontrola efikasnosti 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Strateška kontrola</a:t>
            </a:r>
          </a:p>
        </p:txBody>
      </p:sp>
    </p:spTree>
    <p:extLst>
      <p:ext uri="{BB962C8B-B14F-4D97-AF65-F5344CB8AC3E}">
        <p14:creationId xmlns:p14="http://schemas.microsoft.com/office/powerpoint/2010/main" val="4040514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CDA02B-08D7-EADC-33B8-61B29A595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975D6-F95C-C256-739D-2F851B0EED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PRAĆENJE I ANALIZA SPROVOĐENJA KONCEPTA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D98FB1-CF0A-46CF-D109-2B5A6FCC9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b="1" dirty="0"/>
              <a:t>Kontorla ostvarenih rezultata </a:t>
            </a:r>
            <a:r>
              <a:rPr lang="sr-Latn-RS" dirty="0"/>
              <a:t>– analiza prodaje, tržišnog učešča, finansijska analiza, analiza odnosa troškova marketinga i prodaje itd. </a:t>
            </a:r>
          </a:p>
          <a:p>
            <a:r>
              <a:rPr lang="sr-Latn-RS" b="1" dirty="0"/>
              <a:t>Kontrola profitabilnosti </a:t>
            </a:r>
            <a:r>
              <a:rPr lang="sr-Latn-RS" dirty="0"/>
              <a:t>– gde i kako je preduzeće dobijalo i gubilo novac u prethodnom periodu. </a:t>
            </a:r>
          </a:p>
          <a:p>
            <a:r>
              <a:rPr lang="sr-Latn-RS" b="1" dirty="0"/>
              <a:t>Kontrola efikasnosti </a:t>
            </a:r>
            <a:r>
              <a:rPr lang="sr-Latn-RS" dirty="0"/>
              <a:t>– efikasnost prodajne snage, propagande, unapređenja prodaje, distribucije. </a:t>
            </a:r>
          </a:p>
          <a:p>
            <a:r>
              <a:rPr lang="sr-Latn-RS" b="1" dirty="0"/>
              <a:t>Strateška kontrola </a:t>
            </a:r>
            <a:r>
              <a:rPr lang="sr-Latn-RS" dirty="0"/>
              <a:t>– efektivnost poslovanja, menadžment preduzeća, etička i društvena odgovornost preduzeća. </a:t>
            </a:r>
          </a:p>
        </p:txBody>
      </p:sp>
    </p:spTree>
    <p:extLst>
      <p:ext uri="{BB962C8B-B14F-4D97-AF65-F5344CB8AC3E}">
        <p14:creationId xmlns:p14="http://schemas.microsoft.com/office/powerpoint/2010/main" val="1444552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250303-2B49-58B1-CC80-BD93C222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01255-DDDE-C850-A058-32BB16E53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PRAĆENJE I ANALIZA SPROVOĐENJA KONCEPTA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A06C10-5E93-39C0-CD21-D95D07E03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b="1" dirty="0"/>
              <a:t>Kontrola procesa treba da bude stalna </a:t>
            </a:r>
            <a:r>
              <a:rPr lang="sr-Latn-RS" dirty="0"/>
              <a:t>kako bi se određene korekcije mogu odmah obaviti. </a:t>
            </a:r>
          </a:p>
          <a:p>
            <a:r>
              <a:rPr lang="sr-Latn-RS" dirty="0"/>
              <a:t>Kontrola treba da obuhvati praćenje ispunjenja neophodnih pretpostavki procesa. U tom kontekstu treba obratiti pažnju na sledeće: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RS" dirty="0"/>
              <a:t>Klima u preduzeću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RS" dirty="0"/>
              <a:t>Obračun zaposlenih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RS" dirty="0"/>
              <a:t>Interna satisfakcija zaposlenih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RS" dirty="0"/>
              <a:t>Komunikacija unutar organizacije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RS" dirty="0"/>
              <a:t>Funkcionisanje informacionog sistema i baze podataka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sr-Latn-RS" dirty="0"/>
              <a:t>Ispunjenost ostalih neohodnih pretpostavki</a:t>
            </a:r>
          </a:p>
        </p:txBody>
      </p:sp>
    </p:spTree>
    <p:extLst>
      <p:ext uri="{BB962C8B-B14F-4D97-AF65-F5344CB8AC3E}">
        <p14:creationId xmlns:p14="http://schemas.microsoft.com/office/powerpoint/2010/main" val="2620207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E04DEF-CF4E-3300-21B2-5EF0ABDA3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651F9-7459-0C83-788A-6ACCA2683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PRAĆENJE I ANALIZA SPROVOĐENJA KONCEPTA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058BC-E358-1D13-1B45-4A5C29D83C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dirty="0"/>
              <a:t>Naročito treba obratiti pažnju o sledećim elementima: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Provera tačnosti rezultata dobijenih istraživanjem tržišta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Kotrola tačnosti podataka u bazi (periodično)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Kotroća definisanih segmenata kupaca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Pronalaženje i rešavanje problema u komunikaciji sa kupcima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Kontrola i preispitivanje ponude preduzeća, usmerene ka lojalnim kupcima, ali i ukupno 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Kontrola ostalih elemenata procesa</a:t>
            </a:r>
          </a:p>
          <a:p>
            <a:pPr>
              <a:buFont typeface="Arial" panose="020B0604020202020204" pitchFamily="34" charset="0"/>
              <a:buChar char="•"/>
            </a:pPr>
            <a:endParaRPr lang="sr-Latn-RS" dirty="0"/>
          </a:p>
          <a:p>
            <a:pPr marL="0" indent="0">
              <a:buNone/>
            </a:pPr>
            <a:r>
              <a:rPr lang="sr-Latn-RS" dirty="0"/>
              <a:t>Preduzeće posluke u konurentskom odruženjeu zato je zanačajno sprovođenje </a:t>
            </a:r>
            <a:r>
              <a:rPr lang="sr-Latn-RS" b="1" dirty="0"/>
              <a:t>benčmarkinga</a:t>
            </a:r>
            <a:r>
              <a:rPr lang="sr-Latn-R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93624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6CD218-9E36-DA5C-998C-E407CF2B1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05269-6878-5FDF-4EDE-4963280E2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PRAĆENJE I ANALIZA SPROVOĐENJA KONCEPTA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35C57-D61F-4351-1AB2-B142A4E67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Kontrola efekata primene koncepta: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Praćenje i merenje satisfakcije kupaca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Praćenje stope lojalnosti kupaca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Praćenje stope akvizicije novih kupaca i stope konverzije zaiteresovanih u kupce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Kontrola troškova uvođenja i sprovođenja koncepta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Analiza odnosa između troškova uvođenja i provođenja koncepta i profita po osnovu novog pristupa katkoročno i dugoročno posmatranjo 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Praćenje i analiza ostalih efekata (efekti pojedinih instumenata, efekat na imidž preduzeća i brenda itd) </a:t>
            </a:r>
          </a:p>
          <a:p>
            <a:pPr>
              <a:buFont typeface="Arial" panose="020B0604020202020204" pitchFamily="34" charset="0"/>
              <a:buChar char="•"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890823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5067E-EF86-DA4A-69AB-D6D8F6659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KORETKTIVNE AKCIJE NA OTKLANJANJU NEZADOVOLJSTVA LOJALNIH KUPACA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D5265-7152-69F0-D02D-DA50A0EAA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b="1" dirty="0"/>
              <a:t>Nezadovoljstvo kupaca </a:t>
            </a:r>
            <a:r>
              <a:rPr lang="sr-Latn-RS" dirty="0"/>
              <a:t>je razlika između njihovih očekivanja u vezi sa proizvodima, uslugama i drugima elementima saradnje sa preduzećem i percepcija kupca o tome kako je prošao u radanji sa konkreting preduzećem. </a:t>
            </a:r>
          </a:p>
          <a:p>
            <a:r>
              <a:rPr lang="sr-Latn-RS" b="1" dirty="0"/>
              <a:t>Pravovremeno otkrivanje uzroka </a:t>
            </a:r>
            <a:r>
              <a:rPr lang="sr-Latn-RS" dirty="0"/>
              <a:t>nezadovoljstva – mogućnost preobraćanja nezadovoljstva u lojalnost. </a:t>
            </a:r>
          </a:p>
          <a:p>
            <a:r>
              <a:rPr lang="sr-Latn-RS" b="1" dirty="0"/>
              <a:t>Efekti nezadovoljstva </a:t>
            </a:r>
            <a:r>
              <a:rPr lang="sr-Latn-RS" dirty="0"/>
              <a:t>– odlazak klijenata, neplaćanje, loš imidž, negativan publicitet i sl. </a:t>
            </a:r>
          </a:p>
          <a:p>
            <a:r>
              <a:rPr lang="sr-Latn-RS" b="1" dirty="0"/>
              <a:t>Fenomen „ledenog brega“ </a:t>
            </a:r>
            <a:r>
              <a:rPr lang="sr-Latn-RS" dirty="0"/>
              <a:t>– kupac nezadovoljstvo prenosi trećoj strani,a problem ostaje nevidljiv preduzeću.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256445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60A16-0558-CED5-4591-3BDB884AE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8705D-D2F9-2266-3BD3-18249F805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KORETKTIVNE AKCIJE NA OTKLANJANJU NEZADOVOLJSTVA LOJALNIH KUPACA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B38F6B-A889-FE74-88A2-5296CEBB12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/>
              <a:t>Razviti </a:t>
            </a:r>
            <a:r>
              <a:rPr lang="sr-Latn-RS" b="1" dirty="0"/>
              <a:t>sistem merenja </a:t>
            </a:r>
            <a:r>
              <a:rPr lang="sr-Latn-RS" dirty="0"/>
              <a:t>koji će omogućiti pravovremeno otkrivanje negativnih tendencija i brzo reagovanje. Da bi se obezbedio dobar feedback sistema, treba vršiti stalna istraživanja. Tako uslužno preduzeće to najčešće čini putem sledećih metoda: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Istraživanje tržišta i satisfakcije (redovna istraživanja)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Feedback formular – omogućavanje kupcu da besplatno popuni i pošalje formular nadležnom odeljenju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Mystery shopping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Prikupljanje informacija o svakodnevnim žaćbama i primedbama i analizi žalbi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Fokus grupe i dubinski intervjui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Kratko anketiranje kupaca 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Anketiranje i razgovor sa zaposlenima na prvoj liniji  </a:t>
            </a:r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616771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EADC4F-87A5-AC04-8EFE-0CE8386929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B5279-F3C9-99C5-2E07-0D1A4F47A2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KORETKTIVNE AKCIJE NA OTKLANJANJU NEZADOVOLJSTVA LOJALNIH KUPACA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014256-7506-7878-9867-7DE9E131C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 dirty="0"/>
              <a:t>Preduzeće mora posedovati relevantne i pravovremene informacije, ali preventivno napraviti sistem odgovora na nezadovoljstvo, a to se postiže: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Merenjem stope lojalnosti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Intervjuima sa bivšim kupcima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Analizom podataka dobijenih na osvovu žaćbi kupaca i od posrednika (uslužnog personala) i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r-Latn-RS" dirty="0"/>
              <a:t>Indentifikovanjem i postavljanjem „barijera“ prelaska kupaca kod konkurencije </a:t>
            </a:r>
          </a:p>
        </p:txBody>
      </p:sp>
    </p:spTree>
    <p:extLst>
      <p:ext uri="{BB962C8B-B14F-4D97-AF65-F5344CB8AC3E}">
        <p14:creationId xmlns:p14="http://schemas.microsoft.com/office/powerpoint/2010/main" val="428552462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383</TotalTime>
  <Words>1079</Words>
  <Application>Microsoft Office PowerPoint</Application>
  <PresentationFormat>Widescreen</PresentationFormat>
  <Paragraphs>122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Retrospect</vt:lpstr>
      <vt:lpstr>Evaluacija sprovođenja koncepta upravljanja odnosima sa kupcima</vt:lpstr>
      <vt:lpstr>PRAĆENJE I ANALIZA SPROVOĐENJA KONCEPTA</vt:lpstr>
      <vt:lpstr>PRAĆENJE I ANALIZA SPROVOĐENJA KONCEPTA</vt:lpstr>
      <vt:lpstr>PRAĆENJE I ANALIZA SPROVOĐENJA KONCEPTA</vt:lpstr>
      <vt:lpstr>PRAĆENJE I ANALIZA SPROVOĐENJA KONCEPTA</vt:lpstr>
      <vt:lpstr>PRAĆENJE I ANALIZA SPROVOĐENJA KONCEPTA</vt:lpstr>
      <vt:lpstr>KORETKTIVNE AKCIJE NA OTKLANJANJU NEZADOVOLJSTVA LOJALNIH KUPACA </vt:lpstr>
      <vt:lpstr>KORETKTIVNE AKCIJE NA OTKLANJANJU NEZADOVOLJSTVA LOJALNIH KUPACA </vt:lpstr>
      <vt:lpstr>KORETKTIVNE AKCIJE NA OTKLANJANJU NEZADOVOLJSTVA LOJALNIH KUPACA </vt:lpstr>
      <vt:lpstr>KORETKTIVNE AKCIJE NA OTKLANJANJU NEZADOVOLJSTVA LOJALNIH KUPACA </vt:lpstr>
      <vt:lpstr>KORETKTIVNE AKCIJE NA OTKLANJANJU NEZADOVOLJSTVA LOJALNIH KUPACA </vt:lpstr>
      <vt:lpstr>KORETKTIVNE AKCIJE NA OTKLANJANJU NEZADOVOLJSTVA LOJALNIH KUPACA </vt:lpstr>
      <vt:lpstr>KORETKTIVNE AKCIJE NA OTKLANJANJU NEZADOVOLJSTVA LOJALNIH KUPACA </vt:lpstr>
      <vt:lpstr>KORETKTIVNE AKCIJE NA OTKLANJANJU NEZADOVOLJSTVA LOJALNIH KUPACA </vt:lpstr>
      <vt:lpstr>KORETKTIVNE AKCIJE NA OTKLANJANJU NEZADOVOLJSTVA LOJALNIH KUPACA </vt:lpstr>
      <vt:lpstr>Izvor:  Lovreta S. Berman, B. Petković, G. Veljković, S. Crnković, J. Begović, Z. (2010). Menadžment odnosa sa kupcinma, Ekonomski fakultet, Beograd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Recenzent</dc:creator>
  <cp:lastModifiedBy>Recenzent</cp:lastModifiedBy>
  <cp:revision>9</cp:revision>
  <dcterms:created xsi:type="dcterms:W3CDTF">2025-02-26T11:44:27Z</dcterms:created>
  <dcterms:modified xsi:type="dcterms:W3CDTF">2025-03-07T11:50:45Z</dcterms:modified>
</cp:coreProperties>
</file>