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1" r:id="rId4"/>
    <p:sldId id="267" r:id="rId5"/>
    <p:sldId id="282" r:id="rId6"/>
    <p:sldId id="292" r:id="rId7"/>
    <p:sldId id="293" r:id="rId8"/>
    <p:sldId id="294" r:id="rId9"/>
    <p:sldId id="295" r:id="rId10"/>
    <p:sldId id="297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635"/>
    <a:srgbClr val="FFABAD"/>
    <a:srgbClr val="F2A4B1"/>
    <a:srgbClr val="9EFF29"/>
    <a:srgbClr val="D8AD8C"/>
    <a:srgbClr val="FF856D"/>
    <a:srgbClr val="FF2549"/>
    <a:srgbClr val="005856"/>
    <a:srgbClr val="007033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 snapToGrid="0">
      <p:cViewPr>
        <p:scale>
          <a:sx n="75" d="100"/>
          <a:sy n="75" d="100"/>
        </p:scale>
        <p:origin x="-1680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7850" y="1962132"/>
            <a:ext cx="4511549" cy="131998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KORPORATIVNA MARKETING STRATEGIJA I PROGRAM PRODAJE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47271" y="470134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Latn-RS" b="1" dirty="0" smtClean="0">
                <a:solidFill>
                  <a:schemeClr val="bg1"/>
                </a:solidFill>
              </a:rPr>
              <a:t>Prof. dr  Đ</a:t>
            </a:r>
            <a:r>
              <a:rPr lang="en-US" b="1" dirty="0" smtClean="0">
                <a:solidFill>
                  <a:schemeClr val="bg1"/>
                </a:solidFill>
              </a:rPr>
              <a:t>or</a:t>
            </a:r>
            <a:r>
              <a:rPr lang="sr-Latn-RS" b="1" dirty="0" smtClean="0">
                <a:solidFill>
                  <a:schemeClr val="bg1"/>
                </a:solidFill>
              </a:rPr>
              <a:t>đ</a:t>
            </a:r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Pavlovi</a:t>
            </a:r>
            <a:r>
              <a:rPr lang="sr-Latn-RS" b="1" dirty="0" smtClean="0">
                <a:solidFill>
                  <a:schemeClr val="bg1"/>
                </a:solidFill>
              </a:rPr>
              <a:t>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238152" y="4558725"/>
            <a:ext cx="106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31316" y="949030"/>
            <a:ext cx="3734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AKADEMIJA STRUKOVNIH STUDIJA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APADNA SRBIJA</a:t>
            </a:r>
            <a:r>
              <a:rPr kumimoji="0" lang="sr-Latn-R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Резултат слика за akademija strukovnih studija zapadna.srb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865" y="66102"/>
            <a:ext cx="903383" cy="903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07000" y="1460500"/>
            <a:ext cx="359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sr-Latn-RS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399" y="1714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1600" y="896183"/>
            <a:ext cx="3797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 marketing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program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različite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načine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utiču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vladajuće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socijalne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vrednosti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opredeljuju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etička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ponašanja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Menadžeri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odgovornost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postavljanju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etičkih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standarda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normi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etičko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ponašanje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prodavaca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menadžera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direktan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uticaj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lojalnost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potrošača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Ograničeni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izvori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sirovina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, u </a:t>
            </a:r>
            <a:r>
              <a:rPr lang="en-US" dirty="0" err="1" smtClean="0">
                <a:solidFill>
                  <a:schemeClr val="bg1"/>
                </a:solidFill>
              </a:rPr>
              <a:t>značajnoj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ograničavaju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odre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enih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8" name="Picture 2" descr="Potrošač 4.0 – Evolucija potrošača kao osnov za evoluciju poslovanja | Saga  - New Frontier Group"/>
          <p:cNvPicPr>
            <a:picLocks noChangeAspect="1" noChangeArrowheads="1"/>
          </p:cNvPicPr>
          <p:nvPr/>
        </p:nvPicPr>
        <p:blipFill>
          <a:blip r:embed="rId2" cstate="print"/>
          <a:srcRect r="38132"/>
          <a:stretch>
            <a:fillRect/>
          </a:stretch>
        </p:blipFill>
        <p:spPr bwMode="auto">
          <a:xfrm>
            <a:off x="6495503" y="1460500"/>
            <a:ext cx="240130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38738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err="1" smtClean="0"/>
              <a:t>M</a:t>
            </a:r>
            <a:r>
              <a:rPr lang="en-US" dirty="0" err="1" smtClean="0"/>
              <a:t>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prodavci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</a:t>
            </a:r>
            <a:r>
              <a:rPr lang="en-US" dirty="0" err="1" smtClean="0"/>
              <a:t>konjukture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uvažavaju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potrošače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nestašica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računa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zadovolje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err="1" smtClean="0"/>
              <a:t>Uticaji</a:t>
            </a:r>
            <a:r>
              <a:rPr lang="en-US" dirty="0" smtClean="0"/>
              <a:t> </a:t>
            </a:r>
            <a:r>
              <a:rPr lang="en-US" dirty="0" err="1" smtClean="0"/>
              <a:t>političkog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brojni</a:t>
            </a:r>
            <a:r>
              <a:rPr lang="en-US" dirty="0" smtClean="0"/>
              <a:t>. Sa </a:t>
            </a:r>
            <a:r>
              <a:rPr lang="en-US" dirty="0" err="1" smtClean="0"/>
              <a:t>aspekta</a:t>
            </a:r>
            <a:r>
              <a:rPr lang="en-US" dirty="0" smtClean="0"/>
              <a:t> </a:t>
            </a:r>
            <a:r>
              <a:rPr lang="en-US" dirty="0" err="1" smtClean="0"/>
              <a:t>pravne</a:t>
            </a:r>
            <a:r>
              <a:rPr lang="en-US" dirty="0" smtClean="0"/>
              <a:t> regulative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posebne</a:t>
            </a:r>
            <a:r>
              <a:rPr lang="en-US" dirty="0" smtClean="0"/>
              <a:t> </a:t>
            </a:r>
            <a:r>
              <a:rPr lang="en-US" dirty="0" err="1" smtClean="0"/>
              <a:t>važnosti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segmenta</a:t>
            </a:r>
            <a:r>
              <a:rPr lang="en-US" dirty="0" smtClean="0"/>
              <a:t>: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Zabrana</a:t>
            </a:r>
            <a:r>
              <a:rPr lang="en-US" dirty="0" smtClean="0"/>
              <a:t> </a:t>
            </a:r>
            <a:r>
              <a:rPr lang="en-US" dirty="0" err="1" smtClean="0"/>
              <a:t>monopola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podsticanja</a:t>
            </a:r>
            <a:r>
              <a:rPr lang="en-US" dirty="0" smtClean="0"/>
              <a:t> </a:t>
            </a:r>
            <a:r>
              <a:rPr lang="en-US" dirty="0" err="1" smtClean="0"/>
              <a:t>fer</a:t>
            </a:r>
            <a:r>
              <a:rPr lang="en-US" dirty="0" smtClean="0"/>
              <a:t> </a:t>
            </a:r>
            <a:r>
              <a:rPr lang="en-US" dirty="0" err="1" smtClean="0"/>
              <a:t>konkurencije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Pravna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zabrana</a:t>
            </a:r>
            <a:r>
              <a:rPr lang="en-US" dirty="0" smtClean="0"/>
              <a:t> </a:t>
            </a:r>
            <a:r>
              <a:rPr lang="en-US" dirty="0" err="1" smtClean="0"/>
              <a:t>varalačke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nefer</a:t>
            </a:r>
            <a:r>
              <a:rPr lang="en-US" dirty="0" smtClean="0"/>
              <a:t> </a:t>
            </a:r>
            <a:r>
              <a:rPr lang="en-US" dirty="0" err="1" smtClean="0"/>
              <a:t>trgovinske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endParaRPr lang="en-US" dirty="0"/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prodajni plan spajalica Vandalizovati zaštita potrošača kontakt -  herbandedi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5" y="1379671"/>
            <a:ext cx="4215647" cy="3412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212618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Mogući</a:t>
            </a:r>
            <a:r>
              <a:rPr lang="en-US" dirty="0" smtClean="0"/>
              <a:t> </a:t>
            </a:r>
            <a:r>
              <a:rPr lang="en-US" dirty="0" err="1" smtClean="0"/>
              <a:t>uticaji</a:t>
            </a:r>
            <a:r>
              <a:rPr lang="en-US" dirty="0" smtClean="0"/>
              <a:t> </a:t>
            </a:r>
            <a:r>
              <a:rPr lang="en-US" dirty="0" err="1" smtClean="0"/>
              <a:t>pravne</a:t>
            </a:r>
            <a:r>
              <a:rPr lang="en-US" dirty="0" smtClean="0"/>
              <a:t> regulative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sagledavati</a:t>
            </a:r>
            <a:r>
              <a:rPr lang="en-US" dirty="0" smtClean="0"/>
              <a:t> u tri </a:t>
            </a:r>
            <a:r>
              <a:rPr lang="en-US" dirty="0" err="1" smtClean="0"/>
              <a:t>grupe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Zakonska</a:t>
            </a:r>
            <a:r>
              <a:rPr lang="en-US" dirty="0" smtClean="0"/>
              <a:t> </a:t>
            </a:r>
            <a:r>
              <a:rPr lang="en-US" dirty="0" err="1" smtClean="0"/>
              <a:t>ograničenja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definisanja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poštovanja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pravnih</a:t>
            </a:r>
            <a:r>
              <a:rPr lang="en-US" dirty="0" smtClean="0"/>
              <a:t> </a:t>
            </a:r>
            <a:r>
              <a:rPr lang="en-US" dirty="0" err="1" smtClean="0"/>
              <a:t>propisa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Definisati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prilike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izazove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promenjenih</a:t>
            </a:r>
            <a:r>
              <a:rPr lang="en-US" dirty="0" smtClean="0"/>
              <a:t> </a:t>
            </a:r>
            <a:r>
              <a:rPr lang="en-US" dirty="0" err="1" smtClean="0"/>
              <a:t>zakonskih</a:t>
            </a:r>
            <a:r>
              <a:rPr lang="en-US" dirty="0" smtClean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propisa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77800" y="1257300"/>
            <a:ext cx="8788400" cy="69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 </a:t>
            </a:r>
            <a:r>
              <a:rPr lang="en-US" dirty="0" err="1" smtClean="0"/>
              <a:t>pravne</a:t>
            </a:r>
            <a:r>
              <a:rPr lang="en-US" dirty="0" smtClean="0"/>
              <a:t> regulative je </a:t>
            </a:r>
            <a:r>
              <a:rPr lang="en-US" dirty="0" err="1" smtClean="0"/>
              <a:t>obezbe</a:t>
            </a:r>
            <a:r>
              <a:rPr lang="sr-Latn-RS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en-US" dirty="0" err="1" smtClean="0"/>
              <a:t>istovetnih</a:t>
            </a:r>
            <a:r>
              <a:rPr lang="en-US" dirty="0" smtClean="0"/>
              <a:t> </a:t>
            </a:r>
            <a:r>
              <a:rPr lang="en-US" dirty="0" err="1" smtClean="0"/>
              <a:t>prilika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zapošljavanje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neregularne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6626" name="Picture 2" descr="Zakon o zaštiti potrošača - Republika Srbija - Retail Ser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298700"/>
            <a:ext cx="42672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sv-SE" sz="2400" dirty="0" smtClean="0">
                <a:solidFill>
                  <a:schemeClr val="bg1"/>
                </a:solidFill>
              </a:rPr>
              <a:t>UTICAJ INTERNOG OKRUŽENJA NA KORPORATIVNU MARKETING STRATEGIJU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" y="1222286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Uloga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menadžera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marketinga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menadžera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 u </a:t>
            </a:r>
            <a:r>
              <a:rPr lang="en-US" b="1" u="sng" dirty="0" err="1" smtClean="0"/>
              <a:t>ukupnom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procesu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planiranja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kreiranja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ključnih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strategijskih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pravaca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razvoja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biti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vrlo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aktivna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215900" y="196128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/>
              <a:t>I</a:t>
            </a:r>
            <a:r>
              <a:rPr lang="en-US" dirty="0" err="1" smtClean="0"/>
              <a:t>nterno</a:t>
            </a:r>
            <a:r>
              <a:rPr lang="en-US" dirty="0" smtClean="0"/>
              <a:t> </a:t>
            </a:r>
            <a:r>
              <a:rPr lang="en-US" dirty="0" err="1" smtClean="0"/>
              <a:t>okruženje</a:t>
            </a:r>
            <a:r>
              <a:rPr lang="en-US" dirty="0" smtClean="0"/>
              <a:t> se </a:t>
            </a:r>
            <a:r>
              <a:rPr lang="en-US" dirty="0" err="1" smtClean="0"/>
              <a:t>ispoljava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sledećih</a:t>
            </a:r>
            <a:r>
              <a:rPr lang="en-US" dirty="0" smtClean="0"/>
              <a:t> pet </a:t>
            </a:r>
            <a:r>
              <a:rPr lang="en-US" dirty="0" err="1" smtClean="0"/>
              <a:t>kategorija</a:t>
            </a:r>
            <a:r>
              <a:rPr lang="en-US" dirty="0" smtClean="0"/>
              <a:t>: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misija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ukupna</a:t>
            </a:r>
            <a:r>
              <a:rPr lang="en-US" dirty="0" smtClean="0"/>
              <a:t> </a:t>
            </a:r>
            <a:r>
              <a:rPr lang="en-US" dirty="0" err="1" smtClean="0"/>
              <a:t>korporativna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Kadrovski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Raspoloživa</a:t>
            </a:r>
            <a:r>
              <a:rPr lang="en-US" dirty="0" smtClean="0"/>
              <a:t> </a:t>
            </a:r>
            <a:r>
              <a:rPr lang="en-US" dirty="0" err="1" smtClean="0"/>
              <a:t>finansijska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Proizvodni</a:t>
            </a:r>
            <a:r>
              <a:rPr lang="en-US" dirty="0" smtClean="0"/>
              <a:t> </a:t>
            </a:r>
            <a:r>
              <a:rPr lang="en-US" dirty="0" err="1" smtClean="0"/>
              <a:t>kapaciteti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Potencijal</a:t>
            </a:r>
            <a:r>
              <a:rPr lang="en-US" dirty="0" smtClean="0"/>
              <a:t> u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8300" y="4459585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 err="1" smtClean="0"/>
              <a:t>U</a:t>
            </a:r>
            <a:r>
              <a:rPr lang="en-US" b="1" u="sng" dirty="0" err="1" smtClean="0"/>
              <a:t>kupan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kadrovski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potencijal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najčešće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predstavlja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okvir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razvoj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odre</a:t>
            </a:r>
            <a:r>
              <a:rPr lang="sr-Latn-RS" b="1" u="sng" dirty="0" smtClean="0"/>
              <a:t>đ</a:t>
            </a:r>
            <a:r>
              <a:rPr lang="en-US" b="1" u="sng" dirty="0" err="1" smtClean="0"/>
              <a:t>enih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strategija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marketinga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programa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prodaje</a:t>
            </a:r>
            <a:endParaRPr lang="en-US" b="1" u="sng" dirty="0"/>
          </a:p>
        </p:txBody>
      </p:sp>
      <p:pic>
        <p:nvPicPr>
          <p:cNvPr id="27650" name="Picture 2" descr="Vlada usvojila Strategiju razvoja mikro, malih i srednjih preduzeća - C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5" y="1917700"/>
            <a:ext cx="3108325" cy="2599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87699" y="1841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sv-SE" sz="2400" dirty="0" smtClean="0">
                <a:solidFill>
                  <a:schemeClr val="bg1"/>
                </a:solidFill>
              </a:rPr>
              <a:t>UTICAJ INTERNOG OKRUŽENJA NA KORPORATIVNU MARKETING STRATEGIJU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67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Nivo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sposobnosti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zaposlenih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svakom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uslovljavaju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realizaciju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programa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8711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Ukupna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finansijska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može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direktno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podstiče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razvoj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funkcije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sr-Latn-R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stalnim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usavršavanjem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razvojem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kreditne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uvo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enjem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ostalih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oblika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bezgotovinske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4" name="Picture 2" descr="Kako razmišljaju ljudi koji imaju novac u odnosu na prosečnog građa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1954332"/>
            <a:ext cx="2574925" cy="1512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08300" y="35971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žešća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konkurencija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iziskuje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ulaganje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razvoj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inovaciju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postojećih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programu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" y="1143000"/>
            <a:ext cx="842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Program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predstavlja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nerazvdvojni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deo</a:t>
            </a:r>
            <a:r>
              <a:rPr lang="en-US" b="1" u="sng" dirty="0" smtClean="0"/>
              <a:t> marketing </a:t>
            </a:r>
            <a:r>
              <a:rPr lang="en-US" b="1" u="sng" dirty="0" err="1" smtClean="0"/>
              <a:t>strategije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integrisanog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strategijskog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planiranja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0" y="24898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Ukupnog</a:t>
            </a:r>
            <a:r>
              <a:rPr lang="en-US" dirty="0" smtClean="0"/>
              <a:t> </a:t>
            </a:r>
            <a:r>
              <a:rPr lang="en-US" dirty="0" err="1" smtClean="0"/>
              <a:t>strategijskog</a:t>
            </a:r>
            <a:r>
              <a:rPr lang="en-US" dirty="0" smtClean="0"/>
              <a:t> </a:t>
            </a:r>
            <a:r>
              <a:rPr lang="en-US" dirty="0" err="1" smtClean="0"/>
              <a:t>planiranja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71900" y="1894185"/>
            <a:ext cx="513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T</a:t>
            </a:r>
            <a:r>
              <a:rPr lang="en-US" dirty="0" err="1" smtClean="0"/>
              <a:t>ri</a:t>
            </a:r>
            <a:r>
              <a:rPr lang="en-US" dirty="0" smtClean="0"/>
              <a:t> seta </a:t>
            </a:r>
            <a:r>
              <a:rPr lang="en-US" dirty="0" err="1" smtClean="0"/>
              <a:t>pitanja</a:t>
            </a:r>
            <a:r>
              <a:rPr lang="en-US" dirty="0" smtClean="0"/>
              <a:t>: </a:t>
            </a:r>
            <a:endParaRPr lang="sr-Latn-RS" dirty="0" smtClean="0"/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Definisanje</a:t>
            </a:r>
            <a:r>
              <a:rPr lang="en-US" dirty="0" smtClean="0"/>
              <a:t> </a:t>
            </a:r>
            <a:r>
              <a:rPr lang="en-US" dirty="0" err="1" smtClean="0"/>
              <a:t>misije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Utvr</a:t>
            </a:r>
            <a:r>
              <a:rPr lang="sr-Latn-RS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Utvr</a:t>
            </a:r>
            <a:r>
              <a:rPr lang="sr-Latn-RS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rasta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7000" y="1613585"/>
            <a:ext cx="3695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P</a:t>
            </a:r>
            <a:r>
              <a:rPr lang="en-US" dirty="0" err="1" smtClean="0"/>
              <a:t>rogram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uslovljen</a:t>
            </a:r>
            <a:r>
              <a:rPr lang="en-US" dirty="0" smtClean="0"/>
              <a:t> </a:t>
            </a:r>
            <a:r>
              <a:rPr lang="en-US" dirty="0" err="1" smtClean="0"/>
              <a:t>efektivnošću</a:t>
            </a:r>
            <a:r>
              <a:rPr lang="en-US" dirty="0" smtClean="0"/>
              <a:t> </a:t>
            </a:r>
            <a:r>
              <a:rPr lang="en-US" dirty="0" err="1" smtClean="0"/>
              <a:t>realizacije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marketing </a:t>
            </a:r>
            <a:r>
              <a:rPr lang="en-US" dirty="0" err="1" smtClean="0"/>
              <a:t>plana</a:t>
            </a:r>
            <a:r>
              <a:rPr lang="sr-Latn-RS" dirty="0" smtClean="0"/>
              <a:t>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90700" y="34689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Poslovna</a:t>
            </a:r>
            <a:r>
              <a:rPr lang="en-US" dirty="0" smtClean="0"/>
              <a:t> </a:t>
            </a:r>
            <a:r>
              <a:rPr lang="en-US" dirty="0" err="1" smtClean="0"/>
              <a:t>misija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: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Tipove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bi </a:t>
            </a:r>
            <a:r>
              <a:rPr lang="en-US" dirty="0" err="1" smtClean="0"/>
              <a:t>trebalo</a:t>
            </a:r>
            <a:r>
              <a:rPr lang="en-US" dirty="0" smtClean="0"/>
              <a:t> </a:t>
            </a:r>
            <a:r>
              <a:rPr lang="en-US" dirty="0" err="1" smtClean="0"/>
              <a:t>uslužiti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Specifične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bi </a:t>
            </a:r>
            <a:r>
              <a:rPr lang="en-US" dirty="0" err="1" smtClean="0"/>
              <a:t>trebalo</a:t>
            </a:r>
            <a:r>
              <a:rPr lang="en-US" dirty="0" smtClean="0"/>
              <a:t> </a:t>
            </a:r>
            <a:r>
              <a:rPr lang="en-US" dirty="0" err="1" smtClean="0"/>
              <a:t>ispuniti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tehnologiju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ispunjavanje</a:t>
            </a:r>
            <a:r>
              <a:rPr lang="en-US" dirty="0" smtClean="0"/>
              <a:t> </a:t>
            </a:r>
            <a:r>
              <a:rPr lang="en-US" dirty="0" err="1" smtClean="0"/>
              <a:t>datih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819400" y="2552700"/>
            <a:ext cx="5588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8719991">
            <a:off x="6362700" y="3517900"/>
            <a:ext cx="5588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150440">
            <a:off x="876300" y="3632200"/>
            <a:ext cx="6477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znak pitanja | Probota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075" y="3429000"/>
            <a:ext cx="1355725" cy="135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12603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iz</a:t>
            </a:r>
            <a:r>
              <a:rPr lang="en-US" dirty="0" smtClean="0"/>
              <a:t>: </a:t>
            </a:r>
            <a:endParaRPr lang="sr-Latn-R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postojanja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Njenih</a:t>
            </a:r>
            <a:r>
              <a:rPr lang="en-US" dirty="0" smtClean="0"/>
              <a:t> </a:t>
            </a:r>
            <a:r>
              <a:rPr lang="en-US" dirty="0" err="1" smtClean="0"/>
              <a:t>realnih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Jedinstvene</a:t>
            </a:r>
            <a:r>
              <a:rPr lang="en-US" dirty="0" smtClean="0"/>
              <a:t> </a:t>
            </a:r>
            <a:r>
              <a:rPr lang="en-US" dirty="0" err="1" smtClean="0"/>
              <a:t>tržišne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zasnovanom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"</a:t>
            </a:r>
            <a:r>
              <a:rPr lang="en-US" dirty="0" err="1" smtClean="0"/>
              <a:t>unikatnom</a:t>
            </a:r>
            <a:r>
              <a:rPr lang="en-US" dirty="0" smtClean="0"/>
              <a:t> </a:t>
            </a:r>
            <a:r>
              <a:rPr lang="en-US" dirty="0" err="1" smtClean="0"/>
              <a:t>paketu</a:t>
            </a:r>
            <a:r>
              <a:rPr lang="en-US" dirty="0" smtClean="0"/>
              <a:t> </a:t>
            </a:r>
            <a:r>
              <a:rPr lang="en-US" dirty="0" err="1" smtClean="0"/>
              <a:t>ponude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276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Vertikalni</a:t>
            </a:r>
            <a:r>
              <a:rPr lang="en-US" dirty="0" smtClean="0"/>
              <a:t> </a:t>
            </a:r>
            <a:r>
              <a:rPr lang="en-US" dirty="0" err="1" smtClean="0"/>
              <a:t>povezani</a:t>
            </a:r>
            <a:r>
              <a:rPr lang="en-US" dirty="0" smtClean="0"/>
              <a:t> 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 </a:t>
            </a:r>
            <a:r>
              <a:rPr lang="en-US" dirty="0" err="1" smtClean="0"/>
              <a:t>Korporativni</a:t>
            </a:r>
            <a:r>
              <a:rPr lang="en-US" dirty="0" smtClean="0"/>
              <a:t> 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sr-Latn-RS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Marketing 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definisanom</a:t>
            </a:r>
            <a:r>
              <a:rPr lang="en-US" dirty="0" smtClean="0"/>
              <a:t> </a:t>
            </a:r>
            <a:r>
              <a:rPr lang="en-US" dirty="0" err="1" smtClean="0"/>
              <a:t>tržišnom</a:t>
            </a:r>
            <a:r>
              <a:rPr lang="en-US" dirty="0" smtClean="0"/>
              <a:t> </a:t>
            </a:r>
            <a:r>
              <a:rPr lang="en-US" dirty="0" err="1" smtClean="0"/>
              <a:t>području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enog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prosečne</a:t>
            </a:r>
            <a:r>
              <a:rPr lang="en-US" dirty="0" smtClean="0"/>
              <a:t> </a:t>
            </a:r>
            <a:r>
              <a:rPr lang="en-US" dirty="0" err="1" smtClean="0"/>
              <a:t>kupoprodajne</a:t>
            </a:r>
            <a:r>
              <a:rPr lang="en-US" dirty="0" smtClean="0"/>
              <a:t> </a:t>
            </a:r>
            <a:r>
              <a:rPr lang="en-US" dirty="0" err="1" smtClean="0"/>
              <a:t>transakcije</a:t>
            </a:r>
            <a:endParaRPr lang="en-US" dirty="0"/>
          </a:p>
        </p:txBody>
      </p:sp>
      <p:pic>
        <p:nvPicPr>
          <p:cNvPr id="2" name="Picture 2" descr="Cilj opravdava sredstvo: prakseologija i ljestvica vrijednosti | Libz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76" y="2997200"/>
            <a:ext cx="2305593" cy="184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" y="13504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klasifikovane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a </a:t>
            </a:r>
            <a:r>
              <a:rPr lang="en-US" dirty="0" err="1" smtClean="0"/>
              <a:t>najpoznatije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generičke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to: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niskih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diferenciracije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niše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2900" y="3024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Konkretan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: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Relativnog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učešća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Rasta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5600" y="4220170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Imajući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ova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ključna</a:t>
            </a:r>
            <a:r>
              <a:rPr lang="en-US" dirty="0" smtClean="0"/>
              <a:t> </a:t>
            </a:r>
            <a:r>
              <a:rPr lang="en-US" dirty="0" err="1" smtClean="0"/>
              <a:t>tržišna</a:t>
            </a:r>
            <a:r>
              <a:rPr lang="en-US" dirty="0" smtClean="0"/>
              <a:t> </a:t>
            </a:r>
            <a:r>
              <a:rPr lang="en-US" dirty="0" err="1" smtClean="0"/>
              <a:t>okvira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razviti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: </a:t>
            </a:r>
            <a:r>
              <a:rPr lang="en-US" dirty="0" err="1" smtClean="0"/>
              <a:t>izgradnje</a:t>
            </a:r>
            <a:r>
              <a:rPr lang="en-US" dirty="0" smtClean="0"/>
              <a:t>, </a:t>
            </a:r>
            <a:r>
              <a:rPr lang="en-US" dirty="0" err="1" smtClean="0"/>
              <a:t>održavanja</a:t>
            </a:r>
            <a:r>
              <a:rPr lang="en-US" dirty="0" smtClean="0"/>
              <a:t>, </a:t>
            </a:r>
            <a:r>
              <a:rPr lang="en-US" dirty="0" err="1" smtClean="0"/>
              <a:t>žetve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napuštanja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31746" name="Picture 2" descr="La magia del mentoring: los beneficios para el mentor. - PiperLab"/>
          <p:cNvPicPr>
            <a:picLocks noChangeAspect="1" noChangeArrowheads="1"/>
          </p:cNvPicPr>
          <p:nvPr/>
        </p:nvPicPr>
        <p:blipFill>
          <a:blip r:embed="rId2" cstate="print"/>
          <a:srcRect l="20182" r="10185" b="7236"/>
          <a:stretch>
            <a:fillRect/>
          </a:stretch>
        </p:blipFill>
        <p:spPr bwMode="auto">
          <a:xfrm>
            <a:off x="4914900" y="1268411"/>
            <a:ext cx="4076700" cy="284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22699" y="1333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961589"/>
            <a:ext cx="650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Brojni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zadaci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uloga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snage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zavisi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potencijala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već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posluje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toga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</a:t>
            </a:r>
            <a:r>
              <a:rPr lang="en-US" dirty="0" smtClean="0">
                <a:solidFill>
                  <a:schemeClr val="bg1"/>
                </a:solidFill>
              </a:rPr>
              <a:t> je u </a:t>
            </a:r>
            <a:r>
              <a:rPr lang="en-US" dirty="0" err="1" smtClean="0">
                <a:solidFill>
                  <a:schemeClr val="bg1"/>
                </a:solidFill>
              </a:rPr>
              <a:t>pitanju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postojeći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</a:t>
            </a:r>
            <a:r>
              <a:rPr lang="en-US" dirty="0" smtClean="0">
                <a:solidFill>
                  <a:schemeClr val="bg1"/>
                </a:solidFill>
              </a:rPr>
              <a:t> "</a:t>
            </a:r>
            <a:r>
              <a:rPr lang="en-US" dirty="0" err="1" smtClean="0">
                <a:solidFill>
                  <a:schemeClr val="bg1"/>
                </a:solidFill>
              </a:rPr>
              <a:t>paket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ponude</a:t>
            </a:r>
            <a:r>
              <a:rPr lang="en-US" dirty="0" smtClean="0">
                <a:solidFill>
                  <a:schemeClr val="bg1"/>
                </a:solidFill>
              </a:rPr>
              <a:t>"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sr-Latn-R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tog </a:t>
            </a:r>
            <a:r>
              <a:rPr lang="en-US" dirty="0" err="1" smtClean="0">
                <a:solidFill>
                  <a:schemeClr val="bg1"/>
                </a:solidFill>
              </a:rPr>
              <a:t>aspekta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izdvojiti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različite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tipologije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poslovnih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traganja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mogućnostima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odbrane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raščlanavanja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sr-Latn-RS" dirty="0" err="1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trategijsko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fokusirano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chemeClr val="bg1"/>
                </a:solidFill>
              </a:rPr>
              <a:t>alokaciju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raspoloživih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miks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sredstava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cilju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chemeClr val="bg1"/>
                </a:solidFill>
              </a:rPr>
              <a:t>efikasnije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efektivnije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realizacije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ciljeva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 descr="AGROEKONOMIST – Strategija"/>
          <p:cNvPicPr>
            <a:picLocks noChangeAspect="1" noChangeArrowheads="1"/>
          </p:cNvPicPr>
          <p:nvPr/>
        </p:nvPicPr>
        <p:blipFill>
          <a:blip r:embed="rId2" cstate="print"/>
          <a:srcRect l="6215" t="44444" r="7413" b="10476"/>
          <a:stretch>
            <a:fillRect/>
          </a:stretch>
        </p:blipFill>
        <p:spPr bwMode="auto">
          <a:xfrm>
            <a:off x="5905500" y="4100988"/>
            <a:ext cx="3149600" cy="953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6100" y="123378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Latn-RS" dirty="0" smtClean="0"/>
          </a:p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strategijskog</a:t>
            </a:r>
            <a:r>
              <a:rPr lang="en-US" dirty="0" smtClean="0"/>
              <a:t> </a:t>
            </a:r>
            <a:r>
              <a:rPr lang="en-US" dirty="0" err="1" smtClean="0"/>
              <a:t>planiranja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sličan</a:t>
            </a:r>
            <a:r>
              <a:rPr lang="en-US" dirty="0" smtClean="0"/>
              <a:t> je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</a:t>
            </a:r>
            <a:r>
              <a:rPr lang="en-US" dirty="0" err="1" smtClean="0"/>
              <a:t>strategijskog</a:t>
            </a:r>
            <a:r>
              <a:rPr lang="en-US" dirty="0" smtClean="0"/>
              <a:t> </a:t>
            </a:r>
            <a:r>
              <a:rPr lang="en-US" dirty="0" err="1" smtClean="0"/>
              <a:t>planiranja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odvija</a:t>
            </a:r>
            <a:r>
              <a:rPr lang="en-US" dirty="0" smtClean="0"/>
              <a:t> u tri faze.</a:t>
            </a:r>
            <a:endParaRPr lang="sr-Latn-RS" dirty="0" smtClean="0"/>
          </a:p>
          <a:p>
            <a:r>
              <a:rPr lang="en-US" b="1" dirty="0" err="1" smtClean="0"/>
              <a:t>Prva</a:t>
            </a:r>
            <a:r>
              <a:rPr lang="en-US" b="1" dirty="0" smtClean="0"/>
              <a:t> </a:t>
            </a: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sr-Latn-RS" b="1" dirty="0" smtClean="0"/>
              <a:t>-</a:t>
            </a:r>
            <a:r>
              <a:rPr lang="sr-Latn-R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sprovo</a:t>
            </a:r>
            <a:r>
              <a:rPr lang="sr-Latn-RS" dirty="0" smtClean="0"/>
              <a:t>đ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celovite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položaja</a:t>
            </a:r>
            <a:endParaRPr lang="sr-Latn-RS" dirty="0" smtClean="0"/>
          </a:p>
          <a:p>
            <a:r>
              <a:rPr lang="en-US" b="1" dirty="0" err="1" smtClean="0"/>
              <a:t>Druga</a:t>
            </a:r>
            <a:r>
              <a:rPr lang="en-US" b="1" dirty="0" smtClean="0"/>
              <a:t> </a:t>
            </a:r>
            <a:r>
              <a:rPr lang="en-US" b="1" dirty="0" err="1" smtClean="0"/>
              <a:t>faza</a:t>
            </a:r>
            <a:r>
              <a:rPr lang="en-US" b="1" dirty="0" smtClean="0"/>
              <a:t> </a:t>
            </a:r>
            <a:r>
              <a:rPr lang="sr-Latn-RS" b="1" dirty="0" smtClean="0"/>
              <a:t>-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efikasne</a:t>
            </a:r>
            <a:r>
              <a:rPr lang="en-US" dirty="0" smtClean="0"/>
              <a:t> </a:t>
            </a:r>
            <a:r>
              <a:rPr lang="en-US" dirty="0" err="1" smtClean="0"/>
              <a:t>segmentacije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endParaRPr lang="sr-Latn-RS" dirty="0" smtClean="0"/>
          </a:p>
          <a:p>
            <a:r>
              <a:rPr lang="en-US" b="1" dirty="0" err="1" smtClean="0"/>
              <a:t>Treća</a:t>
            </a:r>
            <a:r>
              <a:rPr lang="en-US" b="1" dirty="0" smtClean="0"/>
              <a:t> </a:t>
            </a:r>
            <a:r>
              <a:rPr lang="en-US" b="1" dirty="0" err="1" smtClean="0"/>
              <a:t>faza</a:t>
            </a:r>
            <a:r>
              <a:rPr lang="sr-Latn-RS" b="1" dirty="0" smtClean="0"/>
              <a:t> -</a:t>
            </a:r>
            <a:r>
              <a:rPr lang="en-US" b="1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razvijanje</a:t>
            </a:r>
            <a:r>
              <a:rPr lang="en-US" dirty="0" smtClean="0"/>
              <a:t> </a:t>
            </a:r>
            <a:r>
              <a:rPr lang="en-US" dirty="0" err="1" smtClean="0"/>
              <a:t>kompletnog</a:t>
            </a:r>
            <a:r>
              <a:rPr lang="en-US" dirty="0" smtClean="0"/>
              <a:t> marketing </a:t>
            </a:r>
            <a:r>
              <a:rPr lang="en-US" dirty="0" err="1" smtClean="0"/>
              <a:t>miksa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92200" y="4521200"/>
            <a:ext cx="72771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je </a:t>
            </a:r>
            <a:r>
              <a:rPr lang="en-US" dirty="0" err="1" smtClean="0"/>
              <a:t>sagledavanje</a:t>
            </a:r>
            <a:r>
              <a:rPr lang="en-US" dirty="0" smtClean="0"/>
              <a:t> </a:t>
            </a:r>
            <a:r>
              <a:rPr lang="en-US" dirty="0" err="1" smtClean="0"/>
              <a:t>povoljnih</a:t>
            </a:r>
            <a:r>
              <a:rPr lang="en-US" dirty="0" smtClean="0"/>
              <a:t> </a:t>
            </a:r>
            <a:r>
              <a:rPr lang="en-US" dirty="0" err="1" smtClean="0"/>
              <a:t>tržišnih</a:t>
            </a:r>
            <a:r>
              <a:rPr lang="en-US" dirty="0" smtClean="0"/>
              <a:t> </a:t>
            </a:r>
            <a:r>
              <a:rPr lang="en-US" dirty="0" err="1" smtClean="0"/>
              <a:t>prilika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3794" name="Picture 2" descr="Kada nas ciljevi usrećuju, a kada unesrećuju? | Prijatelj vašeg uspje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9" y="1739900"/>
            <a:ext cx="4174631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STRATEGIJE I PROGRAMA PRODAJE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195685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Program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, u </a:t>
            </a:r>
            <a:r>
              <a:rPr lang="en-US" b="1" u="sng" dirty="0" err="1" smtClean="0"/>
              <a:t>savremenim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kompleksnim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tržišnim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uslovima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privre</a:t>
            </a:r>
            <a:r>
              <a:rPr lang="sr-Latn-RS" b="1" u="sng" dirty="0" smtClean="0"/>
              <a:t>đ</a:t>
            </a:r>
            <a:r>
              <a:rPr lang="en-US" b="1" u="sng" dirty="0" err="1" smtClean="0"/>
              <a:t>ivanja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mora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biti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integralni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deo</a:t>
            </a:r>
            <a:r>
              <a:rPr lang="en-US" b="1" u="sng" dirty="0" smtClean="0"/>
              <a:t> marketing </a:t>
            </a:r>
            <a:r>
              <a:rPr lang="en-US" b="1" u="sng" dirty="0" err="1" smtClean="0"/>
              <a:t>strategije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52400" y="1846987"/>
            <a:ext cx="798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P</a:t>
            </a:r>
            <a:r>
              <a:rPr lang="en-US" dirty="0" err="1" smtClean="0"/>
              <a:t>rodavci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krucijalnu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u </a:t>
            </a:r>
            <a:r>
              <a:rPr lang="en-US" dirty="0" err="1" smtClean="0"/>
              <a:t>sledećim</a:t>
            </a:r>
            <a:r>
              <a:rPr lang="en-US" dirty="0" smtClean="0"/>
              <a:t> </a:t>
            </a:r>
            <a:r>
              <a:rPr lang="en-US" dirty="0" err="1" smtClean="0"/>
              <a:t>segmentima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Prodoru</a:t>
            </a:r>
            <a:r>
              <a:rPr lang="en-US" dirty="0" smtClean="0"/>
              <a:t> </a:t>
            </a:r>
            <a:r>
              <a:rPr lang="en-US" dirty="0" err="1" smtClean="0"/>
              <a:t>preuzeća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tržišna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Uključivanje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u </a:t>
            </a:r>
            <a:r>
              <a:rPr lang="en-US" dirty="0" err="1" smtClean="0"/>
              <a:t>maloprodajnu</a:t>
            </a:r>
            <a:r>
              <a:rPr lang="en-US" dirty="0" smtClean="0"/>
              <a:t> </a:t>
            </a:r>
            <a:r>
              <a:rPr lang="en-US" dirty="0" err="1" smtClean="0"/>
              <a:t>mrežu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uvoďenje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500" y="3255486"/>
            <a:ext cx="528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I</a:t>
            </a:r>
            <a:r>
              <a:rPr lang="en-US" dirty="0" err="1" smtClean="0"/>
              <a:t>ntegralna</a:t>
            </a:r>
            <a:r>
              <a:rPr lang="en-US" dirty="0" smtClean="0"/>
              <a:t> </a:t>
            </a:r>
            <a:r>
              <a:rPr lang="en-US" dirty="0" err="1" smtClean="0"/>
              <a:t>promocija</a:t>
            </a:r>
            <a:r>
              <a:rPr lang="en-US" dirty="0" smtClean="0"/>
              <a:t> instrument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razvija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realizuje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instrumentima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proizvodne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endParaRPr lang="en-US" dirty="0"/>
          </a:p>
        </p:txBody>
      </p:sp>
      <p:pic>
        <p:nvPicPr>
          <p:cNvPr id="19458" name="Picture 2" descr="Šta radi menadžer prodaje? | BusinessAcademy"/>
          <p:cNvPicPr>
            <a:picLocks noChangeAspect="1" noChangeArrowheads="1"/>
          </p:cNvPicPr>
          <p:nvPr/>
        </p:nvPicPr>
        <p:blipFill>
          <a:blip r:embed="rId2" cstate="print"/>
          <a:srcRect l="29905" r="21333" b="3466"/>
          <a:stretch>
            <a:fillRect/>
          </a:stretch>
        </p:blipFill>
        <p:spPr bwMode="auto">
          <a:xfrm>
            <a:off x="5549900" y="2489200"/>
            <a:ext cx="3251200" cy="229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KORPORATIVNO STRATEGIJSKO PLANIRANJE I STRATEGIJA PRODAJE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5100" y="1208385"/>
            <a:ext cx="871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u="sng" dirty="0" err="1" smtClean="0"/>
              <a:t>D</a:t>
            </a:r>
            <a:r>
              <a:rPr lang="en-US" b="1" u="sng" dirty="0" smtClean="0"/>
              <a:t>a bi se </a:t>
            </a:r>
            <a:r>
              <a:rPr lang="en-US" b="1" u="sng" dirty="0" err="1" smtClean="0"/>
              <a:t>nezadovoljena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tražnja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iskoristila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povoljna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prilika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preduzeće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potrebno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da</a:t>
            </a:r>
            <a:r>
              <a:rPr lang="en-US" b="1" u="sng" dirty="0" smtClean="0"/>
              <a:t> se </a:t>
            </a:r>
            <a:r>
              <a:rPr lang="en-US" b="1" u="sng" dirty="0" err="1" smtClean="0"/>
              <a:t>isune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sledeći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osnovni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uslovi</a:t>
            </a:r>
            <a:r>
              <a:rPr lang="en-US" b="1" u="sng" dirty="0" smtClean="0"/>
              <a:t>:</a:t>
            </a:r>
            <a:endParaRPr lang="sr-Latn-RS" b="1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Povoljne</a:t>
            </a:r>
            <a:r>
              <a:rPr lang="en-US" dirty="0" smtClean="0"/>
              <a:t> </a:t>
            </a:r>
            <a:r>
              <a:rPr lang="en-US" dirty="0" err="1" smtClean="0"/>
              <a:t>prilike</a:t>
            </a:r>
            <a:r>
              <a:rPr lang="en-US" dirty="0" smtClean="0"/>
              <a:t> </a:t>
            </a: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konzistentne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misijom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ciljevima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dovoljan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ostvario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Preduzeće</a:t>
            </a:r>
            <a:r>
              <a:rPr lang="en-US" dirty="0" smtClean="0"/>
              <a:t> bi </a:t>
            </a:r>
            <a:r>
              <a:rPr lang="en-US" dirty="0" err="1" smtClean="0"/>
              <a:t>trebalo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poseduje</a:t>
            </a:r>
            <a:r>
              <a:rPr lang="en-US" dirty="0" smtClean="0"/>
              <a:t>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znanje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osvojilo</a:t>
            </a:r>
            <a:r>
              <a:rPr lang="en-US" dirty="0" smtClean="0"/>
              <a:t> </a:t>
            </a:r>
            <a:r>
              <a:rPr lang="en-US" dirty="0" err="1" smtClean="0"/>
              <a:t>odgovarajuće</a:t>
            </a:r>
            <a:r>
              <a:rPr lang="en-US" dirty="0" smtClean="0"/>
              <a:t> </a:t>
            </a:r>
            <a:r>
              <a:rPr lang="en-US" dirty="0" err="1" smtClean="0"/>
              <a:t>tržišno</a:t>
            </a:r>
            <a:r>
              <a:rPr lang="en-US" dirty="0" smtClean="0"/>
              <a:t> </a:t>
            </a:r>
            <a:r>
              <a:rPr lang="en-US" dirty="0" err="1" smtClean="0"/>
              <a:t>učešće</a:t>
            </a:r>
            <a:endParaRPr lang="sr-Latn-RS" dirty="0" smtClean="0"/>
          </a:p>
          <a:p>
            <a:r>
              <a:rPr lang="en-US" b="1" dirty="0" err="1" smtClean="0"/>
              <a:t>Osnovu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utvr</a:t>
            </a:r>
            <a:r>
              <a:rPr lang="sr-Latn-RS" b="1" dirty="0" smtClean="0"/>
              <a:t>đ</a:t>
            </a:r>
            <a:r>
              <a:rPr lang="en-US" b="1" dirty="0" err="1" smtClean="0"/>
              <a:t>ivanje</a:t>
            </a:r>
            <a:r>
              <a:rPr lang="en-US" b="1" dirty="0" smtClean="0"/>
              <a:t> </a:t>
            </a:r>
            <a:r>
              <a:rPr lang="en-US" b="1" dirty="0" err="1" smtClean="0"/>
              <a:t>prodajnih</a:t>
            </a:r>
            <a:r>
              <a:rPr lang="en-US" b="1" dirty="0" smtClean="0"/>
              <a:t> </a:t>
            </a:r>
            <a:r>
              <a:rPr lang="en-US" b="1" dirty="0" err="1" smtClean="0"/>
              <a:t>teritorija</a:t>
            </a:r>
            <a:r>
              <a:rPr lang="en-US" b="1" dirty="0" smtClean="0"/>
              <a:t>,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planove</a:t>
            </a:r>
            <a:r>
              <a:rPr lang="en-US" b="1" dirty="0" smtClean="0"/>
              <a:t> </a:t>
            </a:r>
            <a:r>
              <a:rPr lang="en-US" b="1" dirty="0" err="1" smtClean="0"/>
              <a:t>angažovanja</a:t>
            </a:r>
            <a:r>
              <a:rPr lang="en-US" b="1" dirty="0" smtClean="0"/>
              <a:t> </a:t>
            </a:r>
            <a:r>
              <a:rPr lang="en-US" b="1" dirty="0" err="1" smtClean="0"/>
              <a:t>prodajne</a:t>
            </a:r>
            <a:r>
              <a:rPr lang="en-US" b="1" dirty="0" smtClean="0"/>
              <a:t> </a:t>
            </a:r>
            <a:r>
              <a:rPr lang="en-US" b="1" dirty="0" err="1" smtClean="0"/>
              <a:t>snage</a:t>
            </a:r>
            <a:r>
              <a:rPr lang="en-US" b="1" dirty="0" smtClean="0"/>
              <a:t> </a:t>
            </a:r>
            <a:r>
              <a:rPr lang="en-US" b="1" dirty="0" err="1" smtClean="0"/>
              <a:t>preduzeća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postavljanje</a:t>
            </a:r>
            <a:r>
              <a:rPr lang="en-US" b="1" dirty="0" smtClean="0"/>
              <a:t> </a:t>
            </a:r>
            <a:r>
              <a:rPr lang="en-US" b="1" dirty="0" err="1" smtClean="0"/>
              <a:t>prodajnih</a:t>
            </a:r>
            <a:r>
              <a:rPr lang="en-US" b="1" dirty="0" smtClean="0"/>
              <a:t> </a:t>
            </a:r>
            <a:r>
              <a:rPr lang="en-US" b="1" dirty="0" err="1" smtClean="0"/>
              <a:t>kvota</a:t>
            </a:r>
            <a:r>
              <a:rPr lang="en-US" b="1" dirty="0" smtClean="0"/>
              <a:t> </a:t>
            </a:r>
            <a:r>
              <a:rPr lang="en-US" b="1" dirty="0" err="1" smtClean="0"/>
              <a:t>predstavljaju</a:t>
            </a:r>
            <a:r>
              <a:rPr lang="en-US" b="1" dirty="0" smtClean="0"/>
              <a:t> </a:t>
            </a:r>
            <a:r>
              <a:rPr lang="en-US" b="1" dirty="0" err="1" smtClean="0"/>
              <a:t>planovi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r>
              <a:rPr lang="en-US" b="1" dirty="0" smtClean="0"/>
              <a:t>.</a:t>
            </a:r>
            <a:endParaRPr lang="sr-Latn-RS" b="1" dirty="0" smtClean="0"/>
          </a:p>
          <a:p>
            <a:r>
              <a:rPr lang="sr-Latn-RS" b="1" u="sng" dirty="0" smtClean="0"/>
              <a:t>T</a:t>
            </a:r>
            <a:r>
              <a:rPr lang="en-US" b="1" u="sng" dirty="0" err="1" smtClean="0"/>
              <a:t>ri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bitna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segmenta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odlučivanja</a:t>
            </a:r>
            <a:r>
              <a:rPr lang="en-US" b="1" u="sng" dirty="0" smtClean="0"/>
              <a:t>: </a:t>
            </a:r>
            <a:endParaRPr lang="sr-Latn-RS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trošenja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ukupne</a:t>
            </a:r>
            <a:r>
              <a:rPr lang="en-US" dirty="0" smtClean="0"/>
              <a:t> marketing </a:t>
            </a:r>
            <a:r>
              <a:rPr lang="en-US" dirty="0" err="1" smtClean="0"/>
              <a:t>napore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Alociranje</a:t>
            </a:r>
            <a:r>
              <a:rPr lang="en-US" dirty="0" smtClean="0"/>
              <a:t>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en-US" dirty="0" err="1" smtClean="0"/>
              <a:t>izdataka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pojedine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marketing </a:t>
            </a:r>
            <a:r>
              <a:rPr lang="en-US" dirty="0" err="1" smtClean="0"/>
              <a:t>miksa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Alociranje</a:t>
            </a:r>
            <a:r>
              <a:rPr lang="en-US" dirty="0" smtClean="0"/>
              <a:t>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en-US" dirty="0" err="1" smtClean="0"/>
              <a:t>sredstava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napora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datih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marketing </a:t>
            </a:r>
            <a:r>
              <a:rPr lang="en-US" dirty="0" err="1" smtClean="0"/>
              <a:t>aktivnosti</a:t>
            </a: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PRODAJE I OSTALIH INSTRUMENATA MARKETINGA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0200" y="1231900"/>
            <a:ext cx="84963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L</a:t>
            </a:r>
            <a:r>
              <a:rPr lang="en-US" dirty="0" err="1" smtClean="0"/>
              <a:t>ična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r>
              <a:rPr lang="en-US" dirty="0" smtClean="0"/>
              <a:t>, </a:t>
            </a:r>
            <a:r>
              <a:rPr lang="en-US" dirty="0" err="1" smtClean="0"/>
              <a:t>praktično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posmatra</a:t>
            </a:r>
            <a:r>
              <a:rPr lang="en-US" dirty="0" smtClean="0"/>
              <a:t> </a:t>
            </a:r>
            <a:r>
              <a:rPr lang="en-US" dirty="0" err="1" smtClean="0"/>
              <a:t>izolovano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u </a:t>
            </a:r>
            <a:r>
              <a:rPr lang="en-US" dirty="0" err="1" smtClean="0"/>
              <a:t>sklopu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odabranog</a:t>
            </a:r>
            <a:r>
              <a:rPr lang="en-US" dirty="0" smtClean="0"/>
              <a:t> marketing </a:t>
            </a:r>
            <a:r>
              <a:rPr lang="en-US" dirty="0" err="1" smtClean="0"/>
              <a:t>miksa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600" y="1920786"/>
            <a:ext cx="4597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T</a:t>
            </a:r>
            <a:r>
              <a:rPr lang="en-US" dirty="0" err="1" smtClean="0"/>
              <a:t>reba</a:t>
            </a:r>
            <a:r>
              <a:rPr lang="en-US" dirty="0" smtClean="0"/>
              <a:t> </a:t>
            </a:r>
            <a:r>
              <a:rPr lang="en-US" dirty="0" err="1" smtClean="0"/>
              <a:t>sagledati</a:t>
            </a:r>
            <a:r>
              <a:rPr lang="en-US" dirty="0" smtClean="0"/>
              <a:t> </a:t>
            </a:r>
            <a:r>
              <a:rPr lang="en-US" dirty="0" err="1" smtClean="0"/>
              <a:t>realne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sklopu</a:t>
            </a:r>
            <a:r>
              <a:rPr lang="en-US" dirty="0" smtClean="0"/>
              <a:t> </a:t>
            </a:r>
            <a:r>
              <a:rPr lang="en-US" dirty="0" err="1" smtClean="0"/>
              <a:t>promocionog</a:t>
            </a:r>
            <a:r>
              <a:rPr lang="en-US" dirty="0" smtClean="0"/>
              <a:t> </a:t>
            </a:r>
            <a:r>
              <a:rPr lang="en-US" dirty="0" err="1" smtClean="0"/>
              <a:t>miksa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me</a:t>
            </a:r>
            <a:r>
              <a:rPr lang="sr-Latn-RS" dirty="0" smtClean="0"/>
              <a:t>đ</a:t>
            </a:r>
            <a:r>
              <a:rPr lang="en-US" dirty="0" err="1" smtClean="0"/>
              <a:t>uzavisnost</a:t>
            </a:r>
            <a:r>
              <a:rPr lang="en-US" dirty="0" smtClean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đ</a:t>
            </a:r>
            <a:r>
              <a:rPr lang="en-US" dirty="0" smtClean="0"/>
              <a:t>u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:</a:t>
            </a:r>
            <a:endParaRPr lang="sr-Latn-RS" dirty="0" smtClean="0"/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Proizvoda </a:t>
            </a:r>
            <a:endParaRPr lang="sr-Latn-R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Distribucije</a:t>
            </a:r>
            <a:endParaRPr lang="sr-Latn-R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Cena</a:t>
            </a:r>
            <a:endParaRPr lang="sr-Latn-R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Promocije</a:t>
            </a:r>
            <a:endParaRPr lang="en-US" sz="2000" b="1" dirty="0"/>
          </a:p>
        </p:txBody>
      </p:sp>
      <p:pic>
        <p:nvPicPr>
          <p:cNvPr id="34818" name="Picture 2" descr="Kako Povećati Prodaju - 12 Principa Za Povećanje Profita - KrešimirOlijan"/>
          <p:cNvPicPr>
            <a:picLocks noChangeAspect="1" noChangeArrowheads="1"/>
          </p:cNvPicPr>
          <p:nvPr/>
        </p:nvPicPr>
        <p:blipFill>
          <a:blip r:embed="rId2" cstate="print"/>
          <a:srcRect l="17792" r="19177"/>
          <a:stretch>
            <a:fillRect/>
          </a:stretch>
        </p:blipFill>
        <p:spPr bwMode="auto">
          <a:xfrm>
            <a:off x="5422901" y="1990043"/>
            <a:ext cx="2832100" cy="3005217"/>
          </a:xfrm>
          <a:prstGeom prst="rect">
            <a:avLst/>
          </a:prstGeom>
          <a:noFill/>
        </p:spPr>
      </p:pic>
      <p:pic>
        <p:nvPicPr>
          <p:cNvPr id="34820" name="Picture 4" descr="MARKETING_Vox_Blog_Opaa"/>
          <p:cNvPicPr>
            <a:picLocks noChangeAspect="1" noChangeArrowheads="1"/>
          </p:cNvPicPr>
          <p:nvPr/>
        </p:nvPicPr>
        <p:blipFill>
          <a:blip r:embed="rId3" cstate="print"/>
          <a:srcRect l="27294" t="8108" r="29412" b="11111"/>
          <a:stretch>
            <a:fillRect/>
          </a:stretch>
        </p:blipFill>
        <p:spPr bwMode="auto">
          <a:xfrm>
            <a:off x="2933700" y="3097281"/>
            <a:ext cx="1943100" cy="189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PRODAJE I OSTALIH INSTRUMENATA MARKETINGA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9403" y="1231384"/>
            <a:ext cx="494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PRODAJNA SNAGA I KARAKTERISTIKE PROIZVODA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66700" y="1600200"/>
            <a:ext cx="6337300" cy="10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 smtClean="0"/>
              <a:t>opredeljuju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ukupnom</a:t>
            </a:r>
            <a:r>
              <a:rPr lang="en-US" dirty="0" smtClean="0"/>
              <a:t> </a:t>
            </a:r>
            <a:r>
              <a:rPr lang="en-US" dirty="0" err="1" smtClean="0"/>
              <a:t>promocionom</a:t>
            </a:r>
            <a:r>
              <a:rPr lang="en-US" dirty="0" smtClean="0"/>
              <a:t> </a:t>
            </a:r>
            <a:r>
              <a:rPr lang="en-US" dirty="0" err="1" smtClean="0"/>
              <a:t>miksu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r>
              <a:rPr lang="en-US" dirty="0" err="1" smtClean="0"/>
              <a:t>Naravno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pri</a:t>
            </a:r>
            <a:r>
              <a:rPr lang="en-US" dirty="0" smtClean="0"/>
              <a:t> tome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industrijska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potrošna</a:t>
            </a:r>
            <a:r>
              <a:rPr lang="en-US" dirty="0" smtClean="0"/>
              <a:t> dobra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2794000"/>
            <a:ext cx="55753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Najčešće</a:t>
            </a:r>
            <a:r>
              <a:rPr lang="en-US" dirty="0" smtClean="0"/>
              <a:t> se u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posmatra</a:t>
            </a:r>
            <a:r>
              <a:rPr lang="en-US" dirty="0" smtClean="0"/>
              <a:t> </a:t>
            </a:r>
            <a:r>
              <a:rPr lang="en-US" dirty="0" err="1" smtClean="0"/>
              <a:t>učešće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prometa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pojedinim</a:t>
            </a:r>
            <a:r>
              <a:rPr lang="en-US" dirty="0" smtClean="0"/>
              <a:t> </a:t>
            </a:r>
            <a:r>
              <a:rPr lang="en-US" dirty="0" err="1" smtClean="0"/>
              <a:t>grupama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079500" y="3784600"/>
            <a:ext cx="47498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savremenim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prodavci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značajniju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odlučivanja</a:t>
            </a:r>
            <a:r>
              <a:rPr lang="en-US" dirty="0" smtClean="0"/>
              <a:t> o </a:t>
            </a:r>
            <a:r>
              <a:rPr lang="en-US" dirty="0" err="1" smtClean="0"/>
              <a:t>razvoju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usavršavanju</a:t>
            </a:r>
            <a:r>
              <a:rPr lang="en-US" dirty="0" smtClean="0"/>
              <a:t> </a:t>
            </a:r>
            <a:r>
              <a:rPr lang="en-US" dirty="0" err="1" smtClean="0"/>
              <a:t>postojećih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6866" name="Picture 2" descr="Product and Service Description Worksheet | S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1452562"/>
            <a:ext cx="2466975" cy="1847851"/>
          </a:xfrm>
          <a:prstGeom prst="rect">
            <a:avLst/>
          </a:prstGeom>
          <a:noFill/>
        </p:spPr>
      </p:pic>
      <p:pic>
        <p:nvPicPr>
          <p:cNvPr id="25" name="Picture 2" descr="How to sell a product? » Whyf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300" y="3813514"/>
            <a:ext cx="3187700" cy="117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PRODAJE I OSTALIH INSTRUMENATA MARKETINGA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75203" y="1205984"/>
            <a:ext cx="424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PRODAJNA SNAGA I KANALI DISTRIBUCIJE 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04800" y="1524685"/>
            <a:ext cx="7658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K</a:t>
            </a:r>
            <a:r>
              <a:rPr lang="en-US" dirty="0" err="1" smtClean="0"/>
              <a:t>anali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produžetak</a:t>
            </a:r>
            <a:r>
              <a:rPr lang="en-US" dirty="0" smtClean="0"/>
              <a:t> </a:t>
            </a:r>
            <a:r>
              <a:rPr lang="en-US" dirty="0" err="1" smtClean="0"/>
              <a:t>prodajnih</a:t>
            </a:r>
            <a:r>
              <a:rPr lang="en-US" dirty="0" smtClean="0"/>
              <a:t> </a:t>
            </a:r>
            <a:r>
              <a:rPr lang="en-US" dirty="0" err="1" smtClean="0"/>
              <a:t>napora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err="1" smtClean="0"/>
              <a:t>T</a:t>
            </a:r>
            <a:r>
              <a:rPr lang="en-US" dirty="0" err="1" smtClean="0"/>
              <a:t>reba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distributeri</a:t>
            </a:r>
            <a:r>
              <a:rPr lang="en-US" dirty="0" smtClean="0"/>
              <a:t>, </a:t>
            </a:r>
            <a:r>
              <a:rPr lang="en-US" dirty="0" err="1" smtClean="0"/>
              <a:t>često</a:t>
            </a:r>
            <a:r>
              <a:rPr lang="en-US" dirty="0" smtClean="0"/>
              <a:t>,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ciljeve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interese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proizvoĎače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toga </a:t>
            </a:r>
            <a:r>
              <a:rPr lang="en-US" dirty="0" err="1" smtClean="0"/>
              <a:t>proizilazi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bazična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</a:p>
          <a:p>
            <a:r>
              <a:rPr lang="sr-Latn-RS" dirty="0" err="1" smtClean="0"/>
              <a:t>I</a:t>
            </a:r>
            <a:r>
              <a:rPr lang="en-US" dirty="0" err="1" smtClean="0"/>
              <a:t>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staro</a:t>
            </a:r>
            <a:r>
              <a:rPr lang="en-US" dirty="0" smtClean="0"/>
              <a:t> </a:t>
            </a:r>
            <a:r>
              <a:rPr lang="en-US" dirty="0" err="1" smtClean="0"/>
              <a:t>pravilo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naročitog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, u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pravom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raspolaganju</a:t>
            </a:r>
            <a:r>
              <a:rPr lang="en-US" dirty="0" smtClean="0"/>
              <a:t> </a:t>
            </a:r>
            <a:r>
              <a:rPr lang="en-US" dirty="0" err="1" smtClean="0"/>
              <a:t>potencijalnom</a:t>
            </a:r>
            <a:r>
              <a:rPr lang="en-US" dirty="0" smtClean="0"/>
              <a:t> </a:t>
            </a:r>
            <a:r>
              <a:rPr lang="en-US" dirty="0" err="1" smtClean="0"/>
              <a:t>kupcu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u </a:t>
            </a:r>
            <a:r>
              <a:rPr lang="en-US" dirty="0" err="1" smtClean="0"/>
              <a:t>izgraĎivanju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kojom</a:t>
            </a:r>
            <a:r>
              <a:rPr lang="en-US" dirty="0" smtClean="0"/>
              <a:t> se </a:t>
            </a:r>
            <a:r>
              <a:rPr lang="en-US" dirty="0" err="1" smtClean="0"/>
              <a:t>podstiče</a:t>
            </a:r>
            <a:r>
              <a:rPr lang="en-US" dirty="0" smtClean="0"/>
              <a:t> </a:t>
            </a:r>
            <a:r>
              <a:rPr lang="en-US" dirty="0" err="1" smtClean="0"/>
              <a:t>preprodavac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kupi</a:t>
            </a:r>
            <a:r>
              <a:rPr lang="en-US" dirty="0" smtClean="0"/>
              <a:t> </a:t>
            </a:r>
            <a:r>
              <a:rPr lang="en-US" dirty="0" err="1" smtClean="0"/>
              <a:t>proizvode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tom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primenjuju</a:t>
            </a:r>
            <a:r>
              <a:rPr lang="en-US" dirty="0" smtClean="0"/>
              <a:t> se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poznate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: </a:t>
            </a:r>
            <a:endParaRPr lang="sr-Latn-RS" dirty="0" smtClean="0"/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vučenja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guranja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endParaRPr lang="en-US" dirty="0"/>
          </a:p>
        </p:txBody>
      </p:sp>
      <p:sp>
        <p:nvSpPr>
          <p:cNvPr id="37892" name="AutoShape 4" descr="Distribution Channels - Multimedia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Distribution Channels - Multimedia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Distribution Channels - Multimedia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Fashion Marketing and Place (Methods of Distribution) - Vibe Consulting -  Fashion Business Consul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3784600"/>
            <a:ext cx="2176727" cy="135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PRODAJE I OSTALIH INSTRUMENATA MARKETINGA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75203" y="1205984"/>
            <a:ext cx="360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PRODAJNA SNAGA I POLITIKA CENA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90500" y="1525885"/>
            <a:ext cx="871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efikasno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, u </a:t>
            </a:r>
            <a:r>
              <a:rPr lang="en-US" dirty="0" err="1" smtClean="0"/>
              <a:t>velikoj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,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 </a:t>
            </a:r>
            <a:r>
              <a:rPr lang="en-US" dirty="0" err="1" smtClean="0"/>
              <a:t>promocionog</a:t>
            </a:r>
            <a:r>
              <a:rPr lang="en-US" dirty="0" smtClean="0"/>
              <a:t> </a:t>
            </a:r>
            <a:r>
              <a:rPr lang="en-US" dirty="0" err="1" smtClean="0"/>
              <a:t>miksa</a:t>
            </a:r>
            <a:r>
              <a:rPr lang="en-US" dirty="0" smtClean="0"/>
              <a:t> </a:t>
            </a:r>
            <a:r>
              <a:rPr lang="en-US" dirty="0" err="1" smtClean="0"/>
              <a:t>preuzeća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err="1" smtClean="0"/>
              <a:t>P</a:t>
            </a:r>
            <a:r>
              <a:rPr lang="en-US" dirty="0" err="1" smtClean="0"/>
              <a:t>rodajno</a:t>
            </a:r>
            <a:r>
              <a:rPr lang="en-US" dirty="0" smtClean="0"/>
              <a:t> </a:t>
            </a:r>
            <a:r>
              <a:rPr lang="en-US" dirty="0" err="1" smtClean="0"/>
              <a:t>osoblje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nezamenljivu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unapred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fiksirane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cene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je </a:t>
            </a:r>
            <a:r>
              <a:rPr lang="en-US" dirty="0" err="1" smtClean="0"/>
              <a:t>ostavljena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pregovaranja</a:t>
            </a:r>
            <a:r>
              <a:rPr lang="en-US" dirty="0" smtClean="0"/>
              <a:t> o </a:t>
            </a:r>
            <a:r>
              <a:rPr lang="en-US" dirty="0" err="1" smtClean="0"/>
              <a:t>njihovoj</a:t>
            </a:r>
            <a:r>
              <a:rPr lang="en-US" dirty="0" smtClean="0"/>
              <a:t>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sklapanja</a:t>
            </a:r>
            <a:r>
              <a:rPr lang="en-US" dirty="0" smtClean="0"/>
              <a:t> </a:t>
            </a:r>
            <a:r>
              <a:rPr lang="en-US" dirty="0" err="1" smtClean="0"/>
              <a:t>kupoprodajnog</a:t>
            </a:r>
            <a:r>
              <a:rPr lang="en-US" dirty="0" smtClean="0"/>
              <a:t> </a:t>
            </a:r>
            <a:r>
              <a:rPr lang="en-US" dirty="0" err="1" smtClean="0"/>
              <a:t>ugovora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6400" y="299599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odre</a:t>
            </a:r>
            <a:r>
              <a:rPr lang="sr-Latn-RS" dirty="0" smtClean="0"/>
              <a:t>žđ</a:t>
            </a:r>
            <a:r>
              <a:rPr lang="en-US" dirty="0" err="1" smtClean="0"/>
              <a:t>ivanju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cene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: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Metod</a:t>
            </a:r>
            <a:r>
              <a:rPr lang="en-US" dirty="0" smtClean="0"/>
              <a:t> "</a:t>
            </a:r>
            <a:r>
              <a:rPr lang="en-US" dirty="0" err="1" smtClean="0"/>
              <a:t>troškovi</a:t>
            </a:r>
            <a:r>
              <a:rPr lang="en-US" dirty="0" smtClean="0"/>
              <a:t> plus"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-</a:t>
            </a:r>
            <a:r>
              <a:rPr lang="sr-Latn-RS" dirty="0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54100" y="4559985"/>
            <a:ext cx="308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orijentisan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tražnju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2000" y="4038600"/>
            <a:ext cx="571500" cy="444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870200" y="3987800"/>
            <a:ext cx="520700" cy="508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330700" y="45479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orijentisan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konkurenciju</a:t>
            </a:r>
            <a:endParaRPr lang="en-US" dirty="0"/>
          </a:p>
        </p:txBody>
      </p:sp>
      <p:pic>
        <p:nvPicPr>
          <p:cNvPr id="38914" name="Picture 2" descr="Price na srpskom: cena ... | Rečnik engleskog jezika, englesko-srpski rečnik"/>
          <p:cNvPicPr>
            <a:picLocks noChangeAspect="1" noChangeArrowheads="1"/>
          </p:cNvPicPr>
          <p:nvPr/>
        </p:nvPicPr>
        <p:blipFill>
          <a:blip r:embed="rId2" cstate="print"/>
          <a:srcRect l="60345" t="38523" r="1801" b="15232"/>
          <a:stretch>
            <a:fillRect/>
          </a:stretch>
        </p:blipFill>
        <p:spPr bwMode="auto">
          <a:xfrm rot="3722505">
            <a:off x="7343177" y="3490719"/>
            <a:ext cx="1760775" cy="97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PRODAJE I OSTALIH INSTRUMENATA MARKETINGA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6" name="AutoShape 2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ruštvo za zaštitu potrošača Hrvatske &quot;Potrošač&quot; - Почетна страница |  Фејс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Znak pitanj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14903" y="1218684"/>
            <a:ext cx="330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PRODAJNA SNAGA I PROMOCIJA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87400" y="1638300"/>
            <a:ext cx="79248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promocije</a:t>
            </a:r>
            <a:r>
              <a:rPr lang="en-US" dirty="0" smtClean="0"/>
              <a:t> </a:t>
            </a:r>
            <a:r>
              <a:rPr lang="en-US" dirty="0" err="1" smtClean="0"/>
              <a:t>svodi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stimulisanje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a to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ključni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nastupa</a:t>
            </a:r>
            <a:r>
              <a:rPr lang="en-US" dirty="0" smtClean="0"/>
              <a:t> u </a:t>
            </a:r>
            <a:r>
              <a:rPr lang="en-US" dirty="0" err="1" smtClean="0"/>
              <a:t>sadejstvu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ekonomskom</a:t>
            </a:r>
            <a:r>
              <a:rPr lang="en-US" dirty="0" smtClean="0"/>
              <a:t> </a:t>
            </a:r>
            <a:r>
              <a:rPr lang="en-US" dirty="0" err="1" smtClean="0"/>
              <a:t>propagandom</a:t>
            </a:r>
            <a:r>
              <a:rPr lang="en-US" dirty="0" smtClean="0"/>
              <a:t>, </a:t>
            </a:r>
            <a:r>
              <a:rPr lang="en-US" dirty="0" err="1" smtClean="0"/>
              <a:t>promocijom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javnošću</a:t>
            </a:r>
            <a:r>
              <a:rPr lang="en-US" dirty="0" smtClean="0"/>
              <a:t>.</a:t>
            </a:r>
            <a:endParaRPr lang="sr-Latn-RS" dirty="0" smtClean="0"/>
          </a:p>
        </p:txBody>
      </p:sp>
      <p:sp>
        <p:nvSpPr>
          <p:cNvPr id="30" name="Rounded Rectangle 29"/>
          <p:cNvSpPr/>
          <p:nvPr/>
        </p:nvSpPr>
        <p:spPr>
          <a:xfrm>
            <a:off x="863600" y="3911600"/>
            <a:ext cx="79248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/>
              <a:t>E</a:t>
            </a:r>
            <a:r>
              <a:rPr lang="en-US" dirty="0" err="1" smtClean="0"/>
              <a:t>konomska</a:t>
            </a:r>
            <a:r>
              <a:rPr lang="en-US" dirty="0" smtClean="0"/>
              <a:t> propaganda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sredstvo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 </a:t>
            </a:r>
            <a:r>
              <a:rPr lang="en-US" dirty="0" err="1" smtClean="0"/>
              <a:t>dugoročne</a:t>
            </a:r>
            <a:r>
              <a:rPr lang="en-US" dirty="0" smtClean="0"/>
              <a:t> </a:t>
            </a:r>
            <a:r>
              <a:rPr lang="en-US" dirty="0" err="1" smtClean="0"/>
              <a:t>svesnosti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o </a:t>
            </a:r>
            <a:r>
              <a:rPr lang="en-US" dirty="0" err="1" smtClean="0"/>
              <a:t>proizvodima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njihovim</a:t>
            </a:r>
            <a:r>
              <a:rPr lang="en-US" dirty="0" smtClean="0"/>
              <a:t> </a:t>
            </a:r>
            <a:r>
              <a:rPr lang="en-US" dirty="0" err="1" smtClean="0"/>
              <a:t>osnovnim</a:t>
            </a:r>
            <a:r>
              <a:rPr lang="en-US" dirty="0" smtClean="0"/>
              <a:t> </a:t>
            </a:r>
            <a:r>
              <a:rPr lang="en-US" dirty="0" err="1" smtClean="0"/>
              <a:t>karakteristikama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izazivanja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interesa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25500" y="2768600"/>
            <a:ext cx="79248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promocije</a:t>
            </a:r>
            <a:r>
              <a:rPr lang="en-US" dirty="0" smtClean="0"/>
              <a:t> </a:t>
            </a:r>
            <a:r>
              <a:rPr lang="en-US" dirty="0" err="1" smtClean="0"/>
              <a:t>svodi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stimulisanje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a to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ključni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nastupa</a:t>
            </a:r>
            <a:r>
              <a:rPr lang="en-US" dirty="0" smtClean="0"/>
              <a:t> u </a:t>
            </a:r>
            <a:r>
              <a:rPr lang="en-US" dirty="0" err="1" smtClean="0"/>
              <a:t>sadejstvu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ekonomskom</a:t>
            </a:r>
            <a:r>
              <a:rPr lang="en-US" dirty="0" smtClean="0"/>
              <a:t> </a:t>
            </a:r>
            <a:r>
              <a:rPr lang="en-US" dirty="0" err="1" smtClean="0"/>
              <a:t>propagandom</a:t>
            </a:r>
            <a:r>
              <a:rPr lang="en-US" dirty="0" smtClean="0"/>
              <a:t>, </a:t>
            </a:r>
            <a:r>
              <a:rPr lang="en-US" dirty="0" err="1" smtClean="0"/>
              <a:t>promocijom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javnošću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PROGRAM PRODAJE KAO INTEGRALNI DEO MARKETING STRATEGIJE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" y="1297285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protežu</a:t>
            </a:r>
            <a:r>
              <a:rPr lang="en-US" dirty="0" smtClean="0"/>
              <a:t> se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široko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vremenu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nikako</a:t>
            </a:r>
            <a:r>
              <a:rPr lang="en-US" dirty="0" smtClean="0"/>
              <a:t> se ne </a:t>
            </a:r>
            <a:r>
              <a:rPr lang="en-US" dirty="0" err="1" smtClean="0"/>
              <a:t>svode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prost </a:t>
            </a:r>
            <a:r>
              <a:rPr lang="en-US" dirty="0" err="1" smtClean="0"/>
              <a:t>čin</a:t>
            </a:r>
            <a:r>
              <a:rPr lang="en-US" dirty="0" smtClean="0"/>
              <a:t> </a:t>
            </a:r>
            <a:r>
              <a:rPr lang="en-US" dirty="0" err="1" smtClean="0"/>
              <a:t>kupoprodaje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Prodajom</a:t>
            </a:r>
            <a:r>
              <a:rPr lang="en-US" dirty="0" smtClean="0"/>
              <a:t> se </a:t>
            </a:r>
            <a:r>
              <a:rPr lang="en-US" dirty="0" err="1" smtClean="0"/>
              <a:t>obezbe</a:t>
            </a:r>
            <a:r>
              <a:rPr lang="sr-Latn-RS" dirty="0" smtClean="0"/>
              <a:t>đ</a:t>
            </a:r>
            <a:r>
              <a:rPr lang="en-US" dirty="0" err="1" smtClean="0"/>
              <a:t>uje</a:t>
            </a:r>
            <a:r>
              <a:rPr lang="en-US" dirty="0" smtClean="0"/>
              <a:t> </a:t>
            </a:r>
            <a:r>
              <a:rPr lang="en-US" dirty="0" err="1" smtClean="0"/>
              <a:t>sigurna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đ</a:t>
            </a:r>
            <a:r>
              <a:rPr lang="en-US" dirty="0" smtClean="0"/>
              <a:t>u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sadašnjih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budućih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funkcioniše</a:t>
            </a:r>
            <a:r>
              <a:rPr lang="en-US" dirty="0" smtClean="0"/>
              <a:t> u </a:t>
            </a:r>
            <a:r>
              <a:rPr lang="en-US" dirty="0" err="1" smtClean="0"/>
              <a:t>svakodnevnoj</a:t>
            </a:r>
            <a:r>
              <a:rPr lang="en-US" dirty="0" smtClean="0"/>
              <a:t> </a:t>
            </a:r>
            <a:r>
              <a:rPr lang="en-US" dirty="0" err="1" smtClean="0"/>
              <a:t>interakciji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organizacionim</a:t>
            </a:r>
            <a:r>
              <a:rPr lang="en-US" dirty="0" smtClean="0"/>
              <a:t> </a:t>
            </a:r>
            <a:r>
              <a:rPr lang="en-US" dirty="0" err="1" smtClean="0"/>
              <a:t>delovima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Direktnim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indirektnim</a:t>
            </a:r>
            <a:r>
              <a:rPr lang="en-US" dirty="0" smtClean="0"/>
              <a:t> </a:t>
            </a:r>
            <a:r>
              <a:rPr lang="en-US" dirty="0" err="1" smtClean="0"/>
              <a:t>konkurentima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Potrošačima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elementima</a:t>
            </a:r>
            <a:r>
              <a:rPr lang="en-US" dirty="0" smtClean="0"/>
              <a:t> </a:t>
            </a:r>
            <a:r>
              <a:rPr lang="en-US" dirty="0" err="1" smtClean="0"/>
              <a:t>eksternog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35842" name="Picture 2" descr="Kurs: 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175" y="2300673"/>
            <a:ext cx="3311525" cy="2684078"/>
          </a:xfrm>
          <a:prstGeom prst="rect">
            <a:avLst/>
          </a:prstGeom>
          <a:noFill/>
        </p:spPr>
      </p:pic>
      <p:pic>
        <p:nvPicPr>
          <p:cNvPr id="35844" name="Picture 4" descr="MojPosao.net - 6 razloga da kažete 'da' novinaru u odjelu marketinga"/>
          <p:cNvPicPr>
            <a:picLocks noChangeAspect="1" noChangeArrowheads="1"/>
          </p:cNvPicPr>
          <p:nvPr/>
        </p:nvPicPr>
        <p:blipFill>
          <a:blip r:embed="rId3" cstate="print"/>
          <a:srcRect t="21850"/>
          <a:stretch>
            <a:fillRect/>
          </a:stretch>
        </p:blipFill>
        <p:spPr bwMode="auto">
          <a:xfrm>
            <a:off x="1638299" y="3695700"/>
            <a:ext cx="2314575" cy="130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397000" y="2692400"/>
            <a:ext cx="2921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7700" y="2095500"/>
            <a:ext cx="17653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/>
              <a:t>  F</a:t>
            </a:r>
            <a:r>
              <a:rPr lang="en-US" dirty="0" err="1" smtClean="0"/>
              <a:t>aktri</a:t>
            </a:r>
            <a:r>
              <a:rPr lang="en-US" dirty="0" smtClean="0"/>
              <a:t> </a:t>
            </a:r>
            <a:r>
              <a:rPr lang="en-US" dirty="0" err="1" smtClean="0"/>
              <a:t>internog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sr-Latn-RS" dirty="0" smtClean="0"/>
              <a:t>     </a:t>
            </a:r>
            <a:r>
              <a:rPr lang="en-US" dirty="0" err="1" smtClean="0"/>
              <a:t>okruženja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95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PROGRAM PRODAJE KAO INTEGRALNI DEO MARKETING STRATEGIJE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803900" y="2133600"/>
            <a:ext cx="18415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/>
              <a:t> F</a:t>
            </a:r>
            <a:r>
              <a:rPr lang="en-US" dirty="0" err="1" smtClean="0"/>
              <a:t>aktri</a:t>
            </a:r>
            <a:r>
              <a:rPr lang="en-US" dirty="0" smtClean="0"/>
              <a:t> </a:t>
            </a:r>
            <a:r>
              <a:rPr lang="sr-Latn-RS" dirty="0" smtClean="0"/>
              <a:t>eksternog</a:t>
            </a:r>
          </a:p>
          <a:p>
            <a:r>
              <a:rPr lang="en-US" dirty="0" smtClean="0"/>
              <a:t> </a:t>
            </a:r>
            <a:r>
              <a:rPr lang="sr-Latn-RS" dirty="0" smtClean="0"/>
              <a:t>       </a:t>
            </a:r>
            <a:r>
              <a:rPr lang="en-US" dirty="0" err="1" smtClean="0"/>
              <a:t>okruženja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6565900" y="2730500"/>
            <a:ext cx="2921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56200" y="31605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Tržišni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konkurencija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Tehnološki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kulturni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Prirodni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političkog</a:t>
            </a:r>
            <a:r>
              <a:rPr lang="en-US" dirty="0" smtClean="0"/>
              <a:t> </a:t>
            </a:r>
            <a:r>
              <a:rPr lang="en-US" dirty="0" err="1" smtClean="0"/>
              <a:t>okruženj</a:t>
            </a:r>
            <a:r>
              <a:rPr lang="sr-Latn-RS" dirty="0" smtClean="0"/>
              <a:t>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0500" y="31665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Ukupna</a:t>
            </a:r>
            <a:r>
              <a:rPr lang="en-US" dirty="0" smtClean="0"/>
              <a:t> </a:t>
            </a:r>
            <a:r>
              <a:rPr lang="en-US" dirty="0" err="1" smtClean="0"/>
              <a:t>korporativna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Budžet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u </a:t>
            </a:r>
            <a:r>
              <a:rPr lang="en-US" dirty="0" err="1" smtClean="0"/>
              <a:t>programu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zaposlenih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poslovima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 </a:t>
            </a:r>
            <a:r>
              <a:rPr lang="en-US" dirty="0" err="1" smtClean="0"/>
              <a:t>celini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integisanosti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u </a:t>
            </a:r>
            <a:r>
              <a:rPr lang="en-US" dirty="0" err="1" smtClean="0"/>
              <a:t>ukupne</a:t>
            </a:r>
            <a:r>
              <a:rPr lang="en-US" dirty="0" smtClean="0"/>
              <a:t> marketing </a:t>
            </a:r>
            <a:r>
              <a:rPr lang="en-US" dirty="0" err="1" smtClean="0"/>
              <a:t>napore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1000" y="1335385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/>
              <a:t>P</a:t>
            </a:r>
            <a:r>
              <a:rPr lang="en-US" b="1" dirty="0" err="1" smtClean="0"/>
              <a:t>rogram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r>
              <a:rPr lang="en-US" b="1" dirty="0" smtClean="0"/>
              <a:t> </a:t>
            </a:r>
            <a:r>
              <a:rPr lang="en-US" b="1" dirty="0" err="1" smtClean="0"/>
              <a:t>predstavlja</a:t>
            </a:r>
            <a:r>
              <a:rPr lang="en-US" b="1" dirty="0" smtClean="0"/>
              <a:t> </a:t>
            </a:r>
            <a:r>
              <a:rPr lang="en-US" b="1" dirty="0" err="1" smtClean="0"/>
              <a:t>integralni</a:t>
            </a:r>
            <a:r>
              <a:rPr lang="en-US" b="1" dirty="0" smtClean="0"/>
              <a:t> </a:t>
            </a:r>
            <a:r>
              <a:rPr lang="en-US" b="1" dirty="0" err="1" smtClean="0"/>
              <a:t>deo</a:t>
            </a:r>
            <a:r>
              <a:rPr lang="en-US" b="1" dirty="0" smtClean="0"/>
              <a:t> </a:t>
            </a:r>
            <a:r>
              <a:rPr lang="en-US" b="1" dirty="0" err="1" smtClean="0"/>
              <a:t>ukupne</a:t>
            </a:r>
            <a:endParaRPr lang="sr-Latn-RS" b="1" dirty="0" smtClean="0"/>
          </a:p>
          <a:p>
            <a:pPr algn="ctr"/>
            <a:r>
              <a:rPr lang="en-US" b="1" dirty="0" smtClean="0"/>
              <a:t>marketing </a:t>
            </a:r>
            <a:r>
              <a:rPr lang="en-US" b="1" dirty="0" err="1" smtClean="0"/>
              <a:t>strategije</a:t>
            </a:r>
            <a:r>
              <a:rPr lang="en-US" b="1" dirty="0" smtClean="0"/>
              <a:t> </a:t>
            </a:r>
            <a:r>
              <a:rPr lang="en-US" b="1" dirty="0" err="1" smtClean="0"/>
              <a:t>preduzeća</a:t>
            </a:r>
            <a:r>
              <a:rPr lang="en-US" b="1" dirty="0" smtClean="0"/>
              <a:t>. </a:t>
            </a:r>
            <a:endParaRPr lang="sr-Latn-R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006386"/>
            <a:ext cx="441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Odre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ivanje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programa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odvija</a:t>
            </a:r>
            <a:r>
              <a:rPr lang="en-US" dirty="0" smtClean="0">
                <a:solidFill>
                  <a:schemeClr val="bg1"/>
                </a:solidFill>
              </a:rPr>
              <a:t> se pod </a:t>
            </a:r>
            <a:r>
              <a:rPr lang="en-US" dirty="0" err="1" smtClean="0">
                <a:solidFill>
                  <a:schemeClr val="bg1"/>
                </a:solidFill>
              </a:rPr>
              <a:t>uticajem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stalnih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promena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eksternom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okruženju</a:t>
            </a:r>
            <a:r>
              <a:rPr lang="en-US" dirty="0" smtClean="0">
                <a:solidFill>
                  <a:schemeClr val="bg1"/>
                </a:solidFill>
              </a:rPr>
              <a:t>, pa je </a:t>
            </a:r>
            <a:r>
              <a:rPr lang="en-US" dirty="0" err="1" smtClean="0">
                <a:solidFill>
                  <a:schemeClr val="bg1"/>
                </a:solidFill>
              </a:rPr>
              <a:t>neophodno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njihovo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prilago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avanje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uzavisnost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faktora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okruženja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programa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može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sagledati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ako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ima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vidu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korporativna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integralni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planovi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uzavisnost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izme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programa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, marketing </a:t>
            </a:r>
            <a:r>
              <a:rPr lang="en-US" dirty="0" err="1" smtClean="0">
                <a:solidFill>
                  <a:schemeClr val="bg1"/>
                </a:solidFill>
              </a:rPr>
              <a:t>plana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ukupnog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strategijskog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6899" y="1587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PROGRAM PRODAJE KAO INTEGRALNI DEO MARKETING STRATEGIJE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9220" name="Picture 4" descr="Popustore.rs | NAUČITE KAKO DA PRODAJETE! Osnovni nivo prodaje ili napredni  nivo menadžment prodaje !"/>
          <p:cNvPicPr>
            <a:picLocks noChangeAspect="1" noChangeArrowheads="1"/>
          </p:cNvPicPr>
          <p:nvPr/>
        </p:nvPicPr>
        <p:blipFill>
          <a:blip r:embed="rId2" cstate="print"/>
          <a:srcRect b="14423"/>
          <a:stretch>
            <a:fillRect/>
          </a:stretch>
        </p:blipFill>
        <p:spPr bwMode="auto">
          <a:xfrm>
            <a:off x="1524000" y="1943100"/>
            <a:ext cx="296809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95800" y="2654300"/>
            <a:ext cx="2921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700" y="1170285"/>
            <a:ext cx="896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Ekonomsko</a:t>
            </a:r>
            <a:r>
              <a:rPr lang="en-US" b="1" dirty="0" smtClean="0"/>
              <a:t> </a:t>
            </a:r>
            <a:r>
              <a:rPr lang="en-US" b="1" dirty="0" err="1" smtClean="0"/>
              <a:t>okruženje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svih</a:t>
            </a:r>
            <a:r>
              <a:rPr lang="en-US" b="1" dirty="0" smtClean="0"/>
              <a:t> </a:t>
            </a:r>
            <a:r>
              <a:rPr lang="en-US" b="1" dirty="0" err="1" smtClean="0"/>
              <a:t>eksternih</a:t>
            </a:r>
            <a:r>
              <a:rPr lang="en-US" b="1" dirty="0" smtClean="0"/>
              <a:t> </a:t>
            </a:r>
            <a:r>
              <a:rPr lang="en-US" b="1" dirty="0" err="1" smtClean="0"/>
              <a:t>faktora</a:t>
            </a:r>
            <a:r>
              <a:rPr lang="en-US" b="1" dirty="0" smtClean="0"/>
              <a:t> </a:t>
            </a:r>
            <a:r>
              <a:rPr lang="en-US" b="1" dirty="0" err="1" smtClean="0"/>
              <a:t>ima</a:t>
            </a:r>
            <a:r>
              <a:rPr lang="en-US" b="1" dirty="0" smtClean="0"/>
              <a:t> </a:t>
            </a:r>
            <a:r>
              <a:rPr lang="en-US" b="1" dirty="0" err="1" smtClean="0"/>
              <a:t>najveći</a:t>
            </a:r>
            <a:r>
              <a:rPr lang="en-US" b="1" dirty="0" smtClean="0"/>
              <a:t> </a:t>
            </a:r>
            <a:r>
              <a:rPr lang="en-US" b="1" dirty="0" err="1" smtClean="0"/>
              <a:t>uticaj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korporativnu</a:t>
            </a:r>
            <a:r>
              <a:rPr lang="en-US" b="1" dirty="0" smtClean="0"/>
              <a:t> marketing </a:t>
            </a:r>
            <a:r>
              <a:rPr lang="en-US" b="1" dirty="0" err="1" smtClean="0"/>
              <a:t>strategiju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41300" y="1803400"/>
            <a:ext cx="869950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ekonomske</a:t>
            </a:r>
            <a:r>
              <a:rPr lang="en-US" dirty="0" smtClean="0"/>
              <a:t> </a:t>
            </a:r>
            <a:r>
              <a:rPr lang="en-US" dirty="0" err="1" smtClean="0"/>
              <a:t>uslove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obrnuto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opredeljuju</a:t>
            </a:r>
            <a:r>
              <a:rPr lang="en-US" dirty="0" smtClean="0"/>
              <a:t> </a:t>
            </a:r>
            <a:r>
              <a:rPr lang="en-US" dirty="0" err="1" smtClean="0"/>
              <a:t>okvire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odreĎenog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54000" y="3073400"/>
            <a:ext cx="869950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/>
              <a:t>B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platežno</a:t>
            </a:r>
            <a:r>
              <a:rPr lang="en-US" dirty="0" smtClean="0"/>
              <a:t> </a:t>
            </a:r>
            <a:r>
              <a:rPr lang="en-US" dirty="0" err="1" smtClean="0"/>
              <a:t>sposobne</a:t>
            </a:r>
            <a:r>
              <a:rPr lang="en-US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uslova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sr-Latn-RS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opredeljuju</a:t>
            </a:r>
            <a:r>
              <a:rPr lang="en-US" dirty="0" smtClean="0"/>
              <a:t> </a:t>
            </a:r>
            <a:r>
              <a:rPr lang="en-US" dirty="0" err="1" smtClean="0"/>
              <a:t>ukupnu</a:t>
            </a:r>
            <a:r>
              <a:rPr lang="en-US" dirty="0" smtClean="0"/>
              <a:t> </a:t>
            </a:r>
            <a:r>
              <a:rPr lang="en-US" dirty="0" err="1" smtClean="0"/>
              <a:t>potencijalnu</a:t>
            </a:r>
            <a:r>
              <a:rPr lang="en-US" dirty="0" smtClean="0"/>
              <a:t> </a:t>
            </a:r>
            <a:r>
              <a:rPr lang="en-US" dirty="0" err="1" smtClean="0"/>
              <a:t>tražnju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proizvodima</a:t>
            </a:r>
            <a:r>
              <a:rPr lang="en-US" dirty="0" smtClean="0"/>
              <a:t> u </a:t>
            </a:r>
            <a:r>
              <a:rPr lang="en-US" dirty="0" err="1" smtClean="0"/>
              <a:t>jednoj</a:t>
            </a:r>
            <a:r>
              <a:rPr lang="en-US" dirty="0" smtClean="0"/>
              <a:t> </a:t>
            </a:r>
            <a:r>
              <a:rPr lang="en-US" dirty="0" err="1" smtClean="0"/>
              <a:t>zemlji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54000" y="4305300"/>
            <a:ext cx="869950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faktore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ekonomskog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detalno</a:t>
            </a:r>
            <a:r>
              <a:rPr lang="en-US" dirty="0" smtClean="0"/>
              <a:t> </a:t>
            </a:r>
            <a:r>
              <a:rPr lang="en-US" dirty="0" err="1" smtClean="0"/>
              <a:t>analizirati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sagledavanja</a:t>
            </a:r>
            <a:r>
              <a:rPr lang="en-US" dirty="0" smtClean="0"/>
              <a:t> </a:t>
            </a:r>
            <a:r>
              <a:rPr lang="en-US" dirty="0" err="1" smtClean="0"/>
              <a:t>tržišnih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prognoziranja</a:t>
            </a:r>
            <a:r>
              <a:rPr lang="en-US" dirty="0" smtClean="0"/>
              <a:t> same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495800" y="3911600"/>
            <a:ext cx="2921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32585"/>
            <a:ext cx="924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Drugi</a:t>
            </a:r>
            <a:r>
              <a:rPr lang="en-US" b="1" dirty="0" smtClean="0"/>
              <a:t> </a:t>
            </a:r>
            <a:r>
              <a:rPr lang="en-US" b="1" dirty="0" err="1" smtClean="0"/>
              <a:t>bitan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eksternog</a:t>
            </a:r>
            <a:r>
              <a:rPr lang="en-US" b="1" dirty="0" smtClean="0"/>
              <a:t> </a:t>
            </a:r>
            <a:r>
              <a:rPr lang="en-US" b="1" dirty="0" err="1" smtClean="0"/>
              <a:t>okruženja</a:t>
            </a:r>
            <a:r>
              <a:rPr lang="en-US" b="1" dirty="0" smtClean="0"/>
              <a:t> </a:t>
            </a:r>
            <a:r>
              <a:rPr lang="en-US" b="1" dirty="0" err="1" smtClean="0"/>
              <a:t>predstavlja</a:t>
            </a:r>
            <a:r>
              <a:rPr lang="en-US" b="1" dirty="0" smtClean="0"/>
              <a:t> </a:t>
            </a:r>
            <a:r>
              <a:rPr lang="en-US" b="1" dirty="0" err="1" smtClean="0"/>
              <a:t>konkurentsko</a:t>
            </a:r>
            <a:r>
              <a:rPr lang="en-US" b="1" dirty="0" smtClean="0"/>
              <a:t> </a:t>
            </a:r>
            <a:r>
              <a:rPr lang="en-US" b="1" dirty="0" err="1" smtClean="0"/>
              <a:t>okruženje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279900" y="165288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Konkurencija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kritičnu</a:t>
            </a:r>
            <a:r>
              <a:rPr lang="en-US" dirty="0" smtClean="0"/>
              <a:t> </a:t>
            </a:r>
            <a:r>
              <a:rPr lang="en-US" dirty="0" err="1" smtClean="0"/>
              <a:t>ekonomsku</a:t>
            </a:r>
            <a:r>
              <a:rPr lang="en-US" dirty="0" smtClean="0"/>
              <a:t> </a:t>
            </a:r>
            <a:r>
              <a:rPr lang="en-US" dirty="0" err="1" smtClean="0"/>
              <a:t>varijablu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uslovljava</a:t>
            </a:r>
            <a:r>
              <a:rPr lang="en-US" dirty="0" smtClean="0"/>
              <a:t> </a:t>
            </a:r>
            <a:r>
              <a:rPr lang="en-US" dirty="0" err="1" smtClean="0"/>
              <a:t>ukupnu</a:t>
            </a:r>
            <a:r>
              <a:rPr lang="en-US" dirty="0" smtClean="0"/>
              <a:t> </a:t>
            </a:r>
            <a:r>
              <a:rPr lang="en-US" dirty="0" err="1" smtClean="0"/>
              <a:t>kompleksnost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err="1" smtClean="0"/>
              <a:t>Razvijanjem</a:t>
            </a:r>
            <a:r>
              <a:rPr lang="en-US" dirty="0" smtClean="0"/>
              <a:t> </a:t>
            </a:r>
            <a:r>
              <a:rPr lang="en-US" dirty="0" err="1" smtClean="0"/>
              <a:t>tržišnih</a:t>
            </a:r>
            <a:r>
              <a:rPr lang="en-US" dirty="0" smtClean="0"/>
              <a:t> </a:t>
            </a:r>
            <a:r>
              <a:rPr lang="en-US" dirty="0" err="1" smtClean="0"/>
              <a:t>modaliteta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konkurencija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složenija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intenzivnija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menadžera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konkretnog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</a:t>
            </a:r>
            <a:r>
              <a:rPr lang="en-US" dirty="0" err="1" smtClean="0"/>
              <a:t>osnovno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slabosti</a:t>
            </a:r>
            <a:r>
              <a:rPr lang="en-US" dirty="0" smtClean="0"/>
              <a:t> </a:t>
            </a:r>
            <a:r>
              <a:rPr lang="en-US" dirty="0" err="1" smtClean="0"/>
              <a:t>konkurenata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konkurenti</a:t>
            </a:r>
            <a:r>
              <a:rPr lang="en-US" dirty="0" smtClean="0"/>
              <a:t> </a:t>
            </a:r>
            <a:r>
              <a:rPr lang="en-US" dirty="0" err="1" smtClean="0"/>
              <a:t>svuda</a:t>
            </a:r>
            <a:r>
              <a:rPr lang="en-US" dirty="0" smtClean="0"/>
              <a:t> </a:t>
            </a:r>
            <a:r>
              <a:rPr lang="en-US" dirty="0" err="1" smtClean="0"/>
              <a:t>prisutni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36866" name="Picture 2" descr="Sticanje prednosti nad konkurencij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600200"/>
            <a:ext cx="4056430" cy="3475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16782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marketing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kontinuirano</a:t>
            </a:r>
            <a:r>
              <a:rPr lang="en-US" dirty="0" smtClean="0"/>
              <a:t> </a:t>
            </a:r>
            <a:r>
              <a:rPr lang="en-US" dirty="0" err="1" smtClean="0"/>
              <a:t>praćenje</a:t>
            </a:r>
            <a:r>
              <a:rPr lang="en-US" dirty="0" smtClean="0"/>
              <a:t> </a:t>
            </a:r>
            <a:r>
              <a:rPr lang="en-US" dirty="0" err="1" smtClean="0"/>
              <a:t>dobrih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loših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</a:t>
            </a:r>
            <a:r>
              <a:rPr lang="en-US" dirty="0" err="1" smtClean="0"/>
              <a:t>konkurenata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savremenu</a:t>
            </a:r>
            <a:r>
              <a:rPr lang="en-US" dirty="0" smtClean="0"/>
              <a:t> </a:t>
            </a:r>
            <a:r>
              <a:rPr lang="en-US" dirty="0" err="1" smtClean="0"/>
              <a:t>tehnološku</a:t>
            </a:r>
            <a:r>
              <a:rPr lang="en-US" dirty="0" smtClean="0"/>
              <a:t> </a:t>
            </a:r>
            <a:r>
              <a:rPr lang="en-US" dirty="0" err="1" smtClean="0"/>
              <a:t>dimenziju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ostvariti</a:t>
            </a:r>
            <a:r>
              <a:rPr lang="en-US" dirty="0" smtClean="0"/>
              <a:t> </a:t>
            </a:r>
            <a:r>
              <a:rPr lang="en-US" dirty="0" err="1" smtClean="0"/>
              <a:t>diferentnu</a:t>
            </a:r>
            <a:r>
              <a:rPr lang="en-US" dirty="0" smtClean="0"/>
              <a:t> </a:t>
            </a:r>
            <a:r>
              <a:rPr lang="en-US" dirty="0" err="1" smtClean="0"/>
              <a:t>prednost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konkurenciju</a:t>
            </a:r>
            <a:r>
              <a:rPr lang="en-US" dirty="0" smtClean="0"/>
              <a:t>, a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inostranu</a:t>
            </a:r>
            <a:r>
              <a:rPr lang="en-US" dirty="0" smtClean="0"/>
              <a:t> </a:t>
            </a:r>
            <a:r>
              <a:rPr lang="en-US" dirty="0" err="1" smtClean="0"/>
              <a:t>konkurenciju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tehnološke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doprinose</a:t>
            </a:r>
            <a:r>
              <a:rPr lang="en-US" dirty="0" smtClean="0"/>
              <a:t> </a:t>
            </a:r>
            <a:r>
              <a:rPr lang="en-US" dirty="0" err="1" smtClean="0"/>
              <a:t>stalnom</a:t>
            </a:r>
            <a:r>
              <a:rPr lang="en-US" dirty="0" smtClean="0"/>
              <a:t> </a:t>
            </a:r>
            <a:r>
              <a:rPr lang="en-US" dirty="0" err="1" smtClean="0"/>
              <a:t>podizanju</a:t>
            </a:r>
            <a:r>
              <a:rPr lang="en-US" dirty="0" smtClean="0"/>
              <a:t> </a:t>
            </a:r>
            <a:r>
              <a:rPr lang="en-US" dirty="0" err="1" smtClean="0"/>
              <a:t>efikasnosti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efektivnosti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8. разред - Техника и технологиј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009" y="1778000"/>
            <a:ext cx="4096415" cy="276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22699" y="209586"/>
            <a:ext cx="5337219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UTICAJ EKSTERNOG OKRUŽENJA NA KORPORATIVNU MARKETING STRATEGIJU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7500" y="1270000"/>
            <a:ext cx="84836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Savremena</a:t>
            </a:r>
            <a:r>
              <a:rPr lang="en-US" dirty="0" smtClean="0"/>
              <a:t> </a:t>
            </a:r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menja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njenom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 smtClean="0"/>
              <a:t>podiže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produktivnosti</a:t>
            </a:r>
            <a:r>
              <a:rPr lang="en-US" dirty="0" smtClean="0"/>
              <a:t> u </a:t>
            </a:r>
            <a:r>
              <a:rPr lang="en-US" dirty="0" err="1" smtClean="0"/>
              <a:t>ukupnom</a:t>
            </a:r>
            <a:r>
              <a:rPr lang="en-US" dirty="0" smtClean="0"/>
              <a:t> </a:t>
            </a:r>
            <a:r>
              <a:rPr lang="en-US" dirty="0" err="1" smtClean="0"/>
              <a:t>prodajnom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300" y="1909286"/>
            <a:ext cx="360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Savremena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transportovnja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komuniciranja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intezivan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savremenih</a:t>
            </a:r>
            <a:r>
              <a:rPr lang="en-US" dirty="0" smtClean="0"/>
              <a:t> </a:t>
            </a:r>
            <a:r>
              <a:rPr lang="en-US" dirty="0" err="1" smtClean="0"/>
              <a:t>telekomunikacionih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menadžerima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nov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u </a:t>
            </a:r>
            <a:r>
              <a:rPr lang="en-US" dirty="0" err="1" smtClean="0"/>
              <a:t>prodajnom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6800" y="1958886"/>
            <a:ext cx="279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Efikasnost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efektivnost</a:t>
            </a:r>
            <a:r>
              <a:rPr lang="en-US" dirty="0" smtClean="0"/>
              <a:t> same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zavise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usmeravanja</a:t>
            </a:r>
            <a:r>
              <a:rPr lang="en-US" dirty="0" smtClean="0"/>
              <a:t>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u </a:t>
            </a:r>
            <a:r>
              <a:rPr lang="en-US" dirty="0" err="1" smtClean="0"/>
              <a:t>pravcu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potpunijeg</a:t>
            </a:r>
            <a:r>
              <a:rPr lang="en-US" dirty="0" smtClean="0"/>
              <a:t> </a:t>
            </a:r>
            <a:r>
              <a:rPr lang="en-US" dirty="0" err="1" smtClean="0"/>
              <a:t>zadovoljavanja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" y="4051300"/>
            <a:ext cx="85344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enadžeri prodaje moraju integralno da poznaju ali i da stalno prate promene u broju i u prosečnoj starosnoj dobi stanovništva, u njihovoj distribuciji, stopi nataliteta, u strukturi domaćinstva i dr.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Sudski postupak kao rešenje za potrošača! – Efek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982" y="2044301"/>
            <a:ext cx="2144618" cy="170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2032</Words>
  <Application>Microsoft Office PowerPoint</Application>
  <PresentationFormat>On-screen Show (16:9)</PresentationFormat>
  <Paragraphs>203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KORPORATIVNA MARKETING STRATEGIJA I PROGRAM PRODAJE</vt:lpstr>
      <vt:lpstr>MEĐUZAVISNOST MARKETING STRATEGIJE I PROGRAMA PRODAJE</vt:lpstr>
      <vt:lpstr>PROGRAM PRODAJE KAO INTEGRALNI DEO MARKETING STRATEGIJE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2021-04-03T11:25:03Z</dcterms:modified>
</cp:coreProperties>
</file>