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91" r:id="rId4"/>
    <p:sldId id="267" r:id="rId5"/>
    <p:sldId id="282" r:id="rId6"/>
    <p:sldId id="292" r:id="rId7"/>
    <p:sldId id="293" r:id="rId8"/>
    <p:sldId id="294" r:id="rId9"/>
    <p:sldId id="295" r:id="rId10"/>
    <p:sldId id="297" r:id="rId11"/>
    <p:sldId id="296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635"/>
    <a:srgbClr val="FFABAD"/>
    <a:srgbClr val="F2A4B1"/>
    <a:srgbClr val="9EFF29"/>
    <a:srgbClr val="D8AD8C"/>
    <a:srgbClr val="FF856D"/>
    <a:srgbClr val="FF2549"/>
    <a:srgbClr val="005856"/>
    <a:srgbClr val="007033"/>
    <a:srgbClr val="5EEC3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94" autoAdjust="0"/>
    <p:restoredTop sz="94660"/>
  </p:normalViewPr>
  <p:slideViewPr>
    <p:cSldViewPr snapToGrid="0">
      <p:cViewPr>
        <p:scale>
          <a:sx n="75" d="100"/>
          <a:sy n="75" d="100"/>
        </p:scale>
        <p:origin x="-1680" y="-6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819" y="1526458"/>
            <a:ext cx="8207477" cy="138634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707" y="2898062"/>
            <a:ext cx="8192849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FFABA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39" y="209586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305232"/>
            <a:ext cx="8246070" cy="362810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135" y="465530"/>
            <a:ext cx="6533536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135" y="1229055"/>
            <a:ext cx="6533536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56896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4491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1731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4491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1731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7850" y="1962132"/>
            <a:ext cx="4511549" cy="1319980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KORPORATIVNA MARKETING STRATEGIJA I PROGRAM PRODAJE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6547271" y="4701343"/>
            <a:ext cx="242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r-Latn-RS" b="1" dirty="0" smtClean="0">
                <a:solidFill>
                  <a:schemeClr val="bg1"/>
                </a:solidFill>
              </a:rPr>
              <a:t>Prof. dr  Đ</a:t>
            </a:r>
            <a:r>
              <a:rPr lang="en-US" b="1" dirty="0" smtClean="0">
                <a:solidFill>
                  <a:schemeClr val="bg1"/>
                </a:solidFill>
              </a:rPr>
              <a:t>or</a:t>
            </a:r>
            <a:r>
              <a:rPr lang="sr-Latn-RS" b="1" dirty="0" smtClean="0">
                <a:solidFill>
                  <a:schemeClr val="bg1"/>
                </a:solidFill>
              </a:rPr>
              <a:t>đ</a:t>
            </a:r>
            <a:r>
              <a:rPr lang="en-US" b="1" dirty="0" smtClean="0">
                <a:solidFill>
                  <a:schemeClr val="bg1"/>
                </a:solidFill>
              </a:rPr>
              <a:t>e </a:t>
            </a:r>
            <a:r>
              <a:rPr lang="en-US" b="1" dirty="0" err="1" smtClean="0">
                <a:solidFill>
                  <a:schemeClr val="bg1"/>
                </a:solidFill>
              </a:rPr>
              <a:t>Pavlovi</a:t>
            </a:r>
            <a:r>
              <a:rPr lang="sr-Latn-RS" b="1" dirty="0" smtClean="0">
                <a:solidFill>
                  <a:schemeClr val="bg1"/>
                </a:solidFill>
              </a:rPr>
              <a:t>ć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6238152" y="4558725"/>
            <a:ext cx="1068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	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31316" y="949030"/>
            <a:ext cx="37347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AKADEMIJA STRUKOVNIH STUDIJA 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APADNA SRBIJA</a:t>
            </a:r>
            <a:r>
              <a:rPr kumimoji="0" lang="sr-Latn-R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odsek Valjevo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Резултат слика за akademija strukovnih studija zapadna.srbi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865" y="66102"/>
            <a:ext cx="903383" cy="90338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07000" y="1460500"/>
            <a:ext cx="3593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Predmet</a:t>
            </a:r>
            <a:r>
              <a:rPr lang="en-US" dirty="0" smtClean="0">
                <a:solidFill>
                  <a:schemeClr val="bg1"/>
                </a:solidFill>
              </a:rPr>
              <a:t>  - </a:t>
            </a:r>
            <a:r>
              <a:rPr lang="en-US" b="1" dirty="0" smtClean="0">
                <a:solidFill>
                  <a:schemeClr val="bg1"/>
                </a:solidFill>
              </a:rPr>
              <a:t>MENA</a:t>
            </a:r>
            <a:r>
              <a:rPr lang="sr-Latn-RS" b="1" dirty="0" smtClean="0">
                <a:solidFill>
                  <a:schemeClr val="bg1"/>
                </a:solidFill>
              </a:rPr>
              <a:t>DŽMENT PRODAJE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Резултат слика за prodaja trgov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00399" y="1714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400" dirty="0" smtClean="0">
                <a:solidFill>
                  <a:schemeClr val="bg1"/>
                </a:solidFill>
              </a:rPr>
              <a:t>UTICAJ EKSTERNOG OKRUŽENJA NA KORPORATIVNU MARKETING STRATEGIJU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41600" y="896183"/>
            <a:ext cx="37973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Na marketing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program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različite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načine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utiču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vladajuće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socijalne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vrednosti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koje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opredeljuju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etička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ponašanja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Menadžeri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imaju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odgovornost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postavljanju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etičkih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standarda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normi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jer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etičko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ponašanje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prodavaca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menadžera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direktan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uticaj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lojalnost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potrošača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Ograničeni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izvori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sirovina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energije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mogu</a:t>
            </a:r>
            <a:r>
              <a:rPr lang="en-US" dirty="0" smtClean="0">
                <a:solidFill>
                  <a:schemeClr val="bg1"/>
                </a:solidFill>
              </a:rPr>
              <a:t>, u </a:t>
            </a:r>
            <a:r>
              <a:rPr lang="en-US" dirty="0" err="1" smtClean="0">
                <a:solidFill>
                  <a:schemeClr val="bg1"/>
                </a:solidFill>
              </a:rPr>
              <a:t>značajnoj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meri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ograničavaju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odre</a:t>
            </a:r>
            <a:r>
              <a:rPr lang="sr-Latn-RS" dirty="0" smtClean="0">
                <a:solidFill>
                  <a:schemeClr val="bg1"/>
                </a:solidFill>
              </a:rPr>
              <a:t>đ</a:t>
            </a:r>
            <a:r>
              <a:rPr lang="en-US" dirty="0" err="1" smtClean="0">
                <a:solidFill>
                  <a:schemeClr val="bg1"/>
                </a:solidFill>
              </a:rPr>
              <a:t>enih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proizvoda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4578" name="Picture 2" descr="Potrošač 4.0 – Evolucija potrošača kao osnov za evoluciju poslovanja | Saga  - New Frontier Group"/>
          <p:cNvPicPr>
            <a:picLocks noChangeAspect="1" noChangeArrowheads="1"/>
          </p:cNvPicPr>
          <p:nvPr/>
        </p:nvPicPr>
        <p:blipFill>
          <a:blip r:embed="rId2" cstate="print"/>
          <a:srcRect r="38132"/>
          <a:stretch>
            <a:fillRect/>
          </a:stretch>
        </p:blipFill>
        <p:spPr bwMode="auto">
          <a:xfrm>
            <a:off x="6495503" y="1460500"/>
            <a:ext cx="2401303" cy="259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400" dirty="0" smtClean="0">
                <a:solidFill>
                  <a:schemeClr val="bg1"/>
                </a:solidFill>
              </a:rPr>
              <a:t>UTICAJ EKSTERNOG OKRUŽENJA NA KORPORATIVNU MARKETING STRATEGIJU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0500" y="1387386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RS" dirty="0" err="1" smtClean="0"/>
              <a:t>M</a:t>
            </a:r>
            <a:r>
              <a:rPr lang="en-US" dirty="0" err="1" smtClean="0"/>
              <a:t>enadžeri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prodavci</a:t>
            </a:r>
            <a:r>
              <a:rPr lang="en-US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visoke</a:t>
            </a:r>
            <a:r>
              <a:rPr lang="en-US" dirty="0" smtClean="0"/>
              <a:t> </a:t>
            </a:r>
            <a:r>
              <a:rPr lang="en-US" dirty="0" err="1" smtClean="0"/>
              <a:t>konjukture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uvažavaju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potrošače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nestašica</a:t>
            </a:r>
            <a:r>
              <a:rPr lang="en-US" dirty="0" smtClean="0"/>
              <a:t> </a:t>
            </a:r>
            <a:r>
              <a:rPr lang="en-US" dirty="0" err="1" smtClean="0"/>
              <a:t>vode</a:t>
            </a:r>
            <a:r>
              <a:rPr lang="en-US" dirty="0" smtClean="0"/>
              <a:t> </a:t>
            </a:r>
            <a:r>
              <a:rPr lang="en-US" dirty="0" err="1" smtClean="0"/>
              <a:t>računa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zadovolje</a:t>
            </a:r>
            <a:r>
              <a:rPr lang="en-US" dirty="0" smtClean="0"/>
              <a:t>. 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dirty="0" err="1" smtClean="0"/>
              <a:t>Uticaji</a:t>
            </a:r>
            <a:r>
              <a:rPr lang="en-US" dirty="0" smtClean="0"/>
              <a:t> </a:t>
            </a:r>
            <a:r>
              <a:rPr lang="en-US" dirty="0" err="1" smtClean="0"/>
              <a:t>političkog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pravnog</a:t>
            </a:r>
            <a:r>
              <a:rPr lang="en-US" dirty="0" smtClean="0"/>
              <a:t> </a:t>
            </a:r>
            <a:r>
              <a:rPr lang="en-US" dirty="0" err="1" smtClean="0"/>
              <a:t>okruženja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ukupan</a:t>
            </a:r>
            <a:r>
              <a:rPr lang="en-US" dirty="0" smtClean="0"/>
              <a:t> </a:t>
            </a:r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brojni</a:t>
            </a:r>
            <a:r>
              <a:rPr lang="en-US" dirty="0" smtClean="0"/>
              <a:t>. Sa </a:t>
            </a:r>
            <a:r>
              <a:rPr lang="en-US" dirty="0" err="1" smtClean="0"/>
              <a:t>aspekta</a:t>
            </a:r>
            <a:r>
              <a:rPr lang="en-US" dirty="0" smtClean="0"/>
              <a:t> </a:t>
            </a:r>
            <a:r>
              <a:rPr lang="en-US" dirty="0" err="1" smtClean="0"/>
              <a:t>pravne</a:t>
            </a:r>
            <a:r>
              <a:rPr lang="en-US" dirty="0" smtClean="0"/>
              <a:t> regulative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posebne</a:t>
            </a:r>
            <a:r>
              <a:rPr lang="en-US" dirty="0" smtClean="0"/>
              <a:t> </a:t>
            </a:r>
            <a:r>
              <a:rPr lang="en-US" dirty="0" err="1" smtClean="0"/>
              <a:t>važnosti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segmenta</a:t>
            </a:r>
            <a:r>
              <a:rPr lang="en-US" dirty="0" smtClean="0"/>
              <a:t>: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Zabrana</a:t>
            </a:r>
            <a:r>
              <a:rPr lang="en-US" dirty="0" smtClean="0"/>
              <a:t> </a:t>
            </a:r>
            <a:r>
              <a:rPr lang="en-US" dirty="0" err="1" smtClean="0"/>
              <a:t>monopola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ostalih</a:t>
            </a:r>
            <a:r>
              <a:rPr lang="en-US" dirty="0" smtClean="0"/>
              <a:t> </a:t>
            </a:r>
            <a:r>
              <a:rPr lang="en-US" dirty="0" err="1" smtClean="0"/>
              <a:t>mera</a:t>
            </a:r>
            <a:r>
              <a:rPr lang="en-US" dirty="0" smtClean="0"/>
              <a:t> </a:t>
            </a:r>
            <a:r>
              <a:rPr lang="en-US" dirty="0" err="1" smtClean="0"/>
              <a:t>podsticanja</a:t>
            </a:r>
            <a:r>
              <a:rPr lang="en-US" dirty="0" smtClean="0"/>
              <a:t> </a:t>
            </a:r>
            <a:r>
              <a:rPr lang="en-US" dirty="0" err="1" smtClean="0"/>
              <a:t>fer</a:t>
            </a:r>
            <a:r>
              <a:rPr lang="en-US" dirty="0" smtClean="0"/>
              <a:t> </a:t>
            </a:r>
            <a:r>
              <a:rPr lang="en-US" dirty="0" err="1" smtClean="0"/>
              <a:t>konkurencije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Pravna</a:t>
            </a:r>
            <a:r>
              <a:rPr lang="en-US" dirty="0" smtClean="0"/>
              <a:t> </a:t>
            </a:r>
            <a:r>
              <a:rPr lang="en-US" dirty="0" err="1" smtClean="0"/>
              <a:t>zaštita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zabrana</a:t>
            </a:r>
            <a:r>
              <a:rPr lang="en-US" dirty="0" smtClean="0"/>
              <a:t> </a:t>
            </a:r>
            <a:r>
              <a:rPr lang="en-US" dirty="0" err="1" smtClean="0"/>
              <a:t>varalačke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nefer</a:t>
            </a:r>
            <a:r>
              <a:rPr lang="en-US" dirty="0" smtClean="0"/>
              <a:t> </a:t>
            </a:r>
            <a:r>
              <a:rPr lang="en-US" dirty="0" err="1" smtClean="0"/>
              <a:t>trgovinske</a:t>
            </a:r>
            <a:r>
              <a:rPr lang="en-US" dirty="0" smtClean="0"/>
              <a:t> </a:t>
            </a:r>
            <a:r>
              <a:rPr lang="en-US" dirty="0" err="1" smtClean="0"/>
              <a:t>prakse</a:t>
            </a:r>
            <a:endParaRPr lang="en-US" dirty="0"/>
          </a:p>
        </p:txBody>
      </p:sp>
      <p:sp>
        <p:nvSpPr>
          <p:cNvPr id="1026" name="AutoShape 2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6" name="Picture 12" descr="prodajni plan spajalica Vandalizovati zaštita potrošača kontakt -  herbandedi.or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575" y="1379671"/>
            <a:ext cx="4215647" cy="34126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400" dirty="0" smtClean="0">
                <a:solidFill>
                  <a:schemeClr val="bg1"/>
                </a:solidFill>
              </a:rPr>
              <a:t>UTICAJ EKSTERNOG OKRUŽENJA NA KORPORATIVNU MARKETING STRATEGIJU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26" name="AutoShape 2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72000" y="2126187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Mogući</a:t>
            </a:r>
            <a:r>
              <a:rPr lang="en-US" dirty="0" smtClean="0"/>
              <a:t> </a:t>
            </a:r>
            <a:r>
              <a:rPr lang="en-US" dirty="0" err="1" smtClean="0"/>
              <a:t>uticaji</a:t>
            </a:r>
            <a:r>
              <a:rPr lang="en-US" dirty="0" smtClean="0"/>
              <a:t> </a:t>
            </a:r>
            <a:r>
              <a:rPr lang="en-US" dirty="0" err="1" smtClean="0"/>
              <a:t>pravne</a:t>
            </a:r>
            <a:r>
              <a:rPr lang="en-US" dirty="0" smtClean="0"/>
              <a:t> regulative </a:t>
            </a:r>
            <a:r>
              <a:rPr lang="en-US" dirty="0" err="1" smtClean="0"/>
              <a:t>mogu</a:t>
            </a:r>
            <a:r>
              <a:rPr lang="en-US" dirty="0" smtClean="0"/>
              <a:t> se </a:t>
            </a:r>
            <a:r>
              <a:rPr lang="en-US" dirty="0" err="1" smtClean="0"/>
              <a:t>sagledavati</a:t>
            </a:r>
            <a:r>
              <a:rPr lang="en-US" dirty="0" smtClean="0"/>
              <a:t> u tri </a:t>
            </a:r>
            <a:r>
              <a:rPr lang="en-US" dirty="0" err="1" smtClean="0"/>
              <a:t>grupe</a:t>
            </a:r>
            <a:r>
              <a:rPr lang="en-US" dirty="0" smtClean="0"/>
              <a:t>: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Zakonska</a:t>
            </a:r>
            <a:r>
              <a:rPr lang="en-US" dirty="0" smtClean="0"/>
              <a:t> </a:t>
            </a:r>
            <a:r>
              <a:rPr lang="en-US" dirty="0" err="1" smtClean="0"/>
              <a:t>ograničenja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imati</a:t>
            </a:r>
            <a:r>
              <a:rPr lang="en-US" dirty="0" smtClean="0"/>
              <a:t> u </a:t>
            </a:r>
            <a:r>
              <a:rPr lang="en-US" dirty="0" err="1" smtClean="0"/>
              <a:t>vidu</a:t>
            </a:r>
            <a:r>
              <a:rPr lang="en-US" dirty="0" smtClean="0"/>
              <a:t> </a:t>
            </a:r>
            <a:r>
              <a:rPr lang="en-US" dirty="0" err="1" smtClean="0"/>
              <a:t>prilikom</a:t>
            </a:r>
            <a:r>
              <a:rPr lang="en-US" dirty="0" smtClean="0"/>
              <a:t> </a:t>
            </a:r>
            <a:r>
              <a:rPr lang="en-US" dirty="0" err="1" smtClean="0"/>
              <a:t>definisanja</a:t>
            </a:r>
            <a:r>
              <a:rPr lang="en-US" dirty="0" smtClean="0"/>
              <a:t> </a:t>
            </a:r>
            <a:r>
              <a:rPr lang="en-US" dirty="0" err="1" smtClean="0"/>
              <a:t>programa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Dodatni</a:t>
            </a:r>
            <a:r>
              <a:rPr lang="en-US" dirty="0" smtClean="0"/>
              <a:t> </a:t>
            </a:r>
            <a:r>
              <a:rPr lang="en-US" dirty="0" err="1" smtClean="0"/>
              <a:t>troškovi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nastaju</a:t>
            </a:r>
            <a:r>
              <a:rPr lang="en-US" dirty="0" smtClean="0"/>
              <a:t> </a:t>
            </a:r>
            <a:r>
              <a:rPr lang="en-US" dirty="0" err="1" smtClean="0"/>
              <a:t>usled</a:t>
            </a:r>
            <a:r>
              <a:rPr lang="en-US" dirty="0" smtClean="0"/>
              <a:t> </a:t>
            </a:r>
            <a:r>
              <a:rPr lang="en-US" dirty="0" err="1" smtClean="0"/>
              <a:t>poštovanja</a:t>
            </a:r>
            <a:r>
              <a:rPr lang="en-US" dirty="0" smtClean="0"/>
              <a:t> </a:t>
            </a:r>
            <a:r>
              <a:rPr lang="en-US" dirty="0" err="1" smtClean="0"/>
              <a:t>novih</a:t>
            </a:r>
            <a:r>
              <a:rPr lang="en-US" dirty="0" smtClean="0"/>
              <a:t> </a:t>
            </a:r>
            <a:r>
              <a:rPr lang="en-US" dirty="0" err="1" smtClean="0"/>
              <a:t>pravnih</a:t>
            </a:r>
            <a:r>
              <a:rPr lang="en-US" dirty="0" smtClean="0"/>
              <a:t> </a:t>
            </a:r>
            <a:r>
              <a:rPr lang="en-US" dirty="0" err="1" smtClean="0"/>
              <a:t>propisa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Definisati</a:t>
            </a:r>
            <a:r>
              <a:rPr lang="en-US" dirty="0" smtClean="0"/>
              <a:t> </a:t>
            </a:r>
            <a:r>
              <a:rPr lang="en-US" dirty="0" err="1" smtClean="0"/>
              <a:t>dobre</a:t>
            </a:r>
            <a:r>
              <a:rPr lang="en-US" dirty="0" smtClean="0"/>
              <a:t> </a:t>
            </a:r>
            <a:r>
              <a:rPr lang="en-US" dirty="0" err="1" smtClean="0"/>
              <a:t>prilike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izazove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usled</a:t>
            </a:r>
            <a:r>
              <a:rPr lang="en-US" dirty="0" smtClean="0"/>
              <a:t> </a:t>
            </a:r>
            <a:r>
              <a:rPr lang="en-US" dirty="0" err="1" smtClean="0"/>
              <a:t>promenjenih</a:t>
            </a:r>
            <a:r>
              <a:rPr lang="en-US" dirty="0" smtClean="0"/>
              <a:t> </a:t>
            </a:r>
            <a:r>
              <a:rPr lang="en-US" dirty="0" err="1" smtClean="0"/>
              <a:t>zakonskih</a:t>
            </a:r>
            <a:r>
              <a:rPr lang="en-US" dirty="0" smtClean="0"/>
              <a:t> </a:t>
            </a:r>
            <a:r>
              <a:rPr lang="en-US" dirty="0" err="1" smtClean="0"/>
              <a:t>rešenja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propisa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177800" y="1257300"/>
            <a:ext cx="8788400" cy="698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Jedan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osnovnih</a:t>
            </a:r>
            <a:r>
              <a:rPr lang="en-US" dirty="0" smtClean="0"/>
              <a:t> </a:t>
            </a:r>
            <a:r>
              <a:rPr lang="en-US" dirty="0" err="1" smtClean="0"/>
              <a:t>zadataka</a:t>
            </a:r>
            <a:r>
              <a:rPr lang="en-US" dirty="0" smtClean="0"/>
              <a:t> </a:t>
            </a:r>
            <a:r>
              <a:rPr lang="en-US" dirty="0" err="1" smtClean="0"/>
              <a:t>pravne</a:t>
            </a:r>
            <a:r>
              <a:rPr lang="en-US" dirty="0" smtClean="0"/>
              <a:t> regulative je </a:t>
            </a:r>
            <a:r>
              <a:rPr lang="en-US" dirty="0" err="1" smtClean="0"/>
              <a:t>obezbe</a:t>
            </a:r>
            <a:r>
              <a:rPr lang="sr-Latn-RS" dirty="0" smtClean="0"/>
              <a:t>đ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 smtClean="0"/>
              <a:t>istovetnih</a:t>
            </a:r>
            <a:r>
              <a:rPr lang="en-US" dirty="0" smtClean="0"/>
              <a:t> </a:t>
            </a:r>
            <a:r>
              <a:rPr lang="en-US" dirty="0" err="1" smtClean="0"/>
              <a:t>prilika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zapošljavanje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zaštita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neregularne</a:t>
            </a:r>
            <a:r>
              <a:rPr lang="en-US" dirty="0" smtClean="0"/>
              <a:t> </a:t>
            </a:r>
            <a:r>
              <a:rPr lang="en-US" dirty="0" err="1" smtClean="0"/>
              <a:t>prodajne</a:t>
            </a:r>
            <a:r>
              <a:rPr lang="en-US" dirty="0" smtClean="0"/>
              <a:t> </a:t>
            </a:r>
            <a:r>
              <a:rPr lang="en-US" dirty="0" err="1" smtClean="0"/>
              <a:t>prakse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6626" name="Picture 2" descr="Zakon o zaštiti potrošača - Republika Srbija - Retail Serb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475" y="2298700"/>
            <a:ext cx="4267200" cy="2133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sv-SE" sz="2400" dirty="0" smtClean="0">
                <a:solidFill>
                  <a:schemeClr val="bg1"/>
                </a:solidFill>
              </a:rPr>
              <a:t>UTICAJ INTERNOG OKRUŽENJA NA KORPORATIVNU MARKETING STRATEGIJU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26" name="AutoShape 2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90500" y="1222286"/>
            <a:ext cx="858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err="1" smtClean="0"/>
              <a:t>Uloga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menadžera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marketinga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menadžera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prodaje</a:t>
            </a:r>
            <a:r>
              <a:rPr lang="en-US" b="1" u="sng" dirty="0" smtClean="0"/>
              <a:t> u </a:t>
            </a:r>
            <a:r>
              <a:rPr lang="en-US" b="1" u="sng" dirty="0" err="1" smtClean="0"/>
              <a:t>ukupnom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procesu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planiranja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kreiranja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ključnih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strategijskih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pravaca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rasta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razvoja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preduzeća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mora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biti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vrlo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aktivna</a:t>
            </a:r>
            <a:r>
              <a:rPr lang="en-US" b="1" u="sng" dirty="0" smtClean="0"/>
              <a:t>. </a:t>
            </a:r>
            <a:endParaRPr lang="en-US" b="1" u="sng" dirty="0"/>
          </a:p>
        </p:txBody>
      </p:sp>
      <p:sp>
        <p:nvSpPr>
          <p:cNvPr id="16" name="Rectangle 15"/>
          <p:cNvSpPr/>
          <p:nvPr/>
        </p:nvSpPr>
        <p:spPr>
          <a:xfrm>
            <a:off x="215900" y="1961287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RS" dirty="0" smtClean="0"/>
              <a:t>I</a:t>
            </a:r>
            <a:r>
              <a:rPr lang="en-US" dirty="0" err="1" smtClean="0"/>
              <a:t>nterno</a:t>
            </a:r>
            <a:r>
              <a:rPr lang="en-US" dirty="0" smtClean="0"/>
              <a:t> </a:t>
            </a:r>
            <a:r>
              <a:rPr lang="en-US" dirty="0" err="1" smtClean="0"/>
              <a:t>okruženje</a:t>
            </a:r>
            <a:r>
              <a:rPr lang="en-US" dirty="0" smtClean="0"/>
              <a:t> se </a:t>
            </a:r>
            <a:r>
              <a:rPr lang="en-US" dirty="0" err="1" smtClean="0"/>
              <a:t>ispoljava</a:t>
            </a:r>
            <a:r>
              <a:rPr lang="en-US" dirty="0" smtClean="0"/>
              <a:t> </a:t>
            </a:r>
            <a:r>
              <a:rPr lang="en-US" dirty="0" err="1" smtClean="0"/>
              <a:t>kroz</a:t>
            </a:r>
            <a:r>
              <a:rPr lang="en-US" dirty="0" smtClean="0"/>
              <a:t> </a:t>
            </a:r>
            <a:r>
              <a:rPr lang="en-US" dirty="0" err="1" smtClean="0"/>
              <a:t>sledećih</a:t>
            </a:r>
            <a:r>
              <a:rPr lang="en-US" dirty="0" smtClean="0"/>
              <a:t> pet </a:t>
            </a:r>
            <a:r>
              <a:rPr lang="en-US" dirty="0" err="1" smtClean="0"/>
              <a:t>kategorija</a:t>
            </a:r>
            <a:r>
              <a:rPr lang="en-US" dirty="0" smtClean="0"/>
              <a:t>: 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Ciljevi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misija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ukupna</a:t>
            </a:r>
            <a:r>
              <a:rPr lang="en-US" dirty="0" smtClean="0"/>
              <a:t> </a:t>
            </a:r>
            <a:r>
              <a:rPr lang="en-US" dirty="0" err="1" smtClean="0"/>
              <a:t>korporativna</a:t>
            </a:r>
            <a:r>
              <a:rPr lang="en-US" dirty="0" smtClean="0"/>
              <a:t> </a:t>
            </a:r>
            <a:r>
              <a:rPr lang="en-US" dirty="0" err="1" smtClean="0"/>
              <a:t>kultura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Kadrovski</a:t>
            </a:r>
            <a:r>
              <a:rPr lang="en-US" dirty="0" smtClean="0"/>
              <a:t> </a:t>
            </a:r>
            <a:r>
              <a:rPr lang="en-US" dirty="0" err="1" smtClean="0"/>
              <a:t>potencijal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Raspoloživa</a:t>
            </a:r>
            <a:r>
              <a:rPr lang="en-US" dirty="0" smtClean="0"/>
              <a:t> </a:t>
            </a:r>
            <a:r>
              <a:rPr lang="en-US" dirty="0" err="1" smtClean="0"/>
              <a:t>finansijska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Proizvodni</a:t>
            </a:r>
            <a:r>
              <a:rPr lang="en-US" dirty="0" smtClean="0"/>
              <a:t> </a:t>
            </a:r>
            <a:r>
              <a:rPr lang="en-US" dirty="0" err="1" smtClean="0"/>
              <a:t>kapaciteti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Potencijal</a:t>
            </a:r>
            <a:r>
              <a:rPr lang="en-US" dirty="0" smtClean="0"/>
              <a:t> u </a:t>
            </a:r>
            <a:r>
              <a:rPr lang="en-US" dirty="0" err="1" smtClean="0"/>
              <a:t>oblasti</a:t>
            </a:r>
            <a:r>
              <a:rPr lang="en-US" dirty="0" smtClean="0"/>
              <a:t> </a:t>
            </a:r>
            <a:r>
              <a:rPr lang="en-US" dirty="0" err="1" smtClean="0"/>
              <a:t>istraživanja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razvoja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68300" y="4459585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b="1" u="sng" dirty="0" err="1" smtClean="0"/>
              <a:t>U</a:t>
            </a:r>
            <a:r>
              <a:rPr lang="en-US" b="1" u="sng" dirty="0" err="1" smtClean="0"/>
              <a:t>kupan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kadrovski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potencijal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preduzeća</a:t>
            </a:r>
            <a:r>
              <a:rPr lang="en-US" b="1" u="sng" dirty="0" smtClean="0"/>
              <a:t>, </a:t>
            </a:r>
            <a:r>
              <a:rPr lang="en-US" b="1" u="sng" dirty="0" err="1" smtClean="0"/>
              <a:t>najčešće</a:t>
            </a:r>
            <a:r>
              <a:rPr lang="en-US" b="1" u="sng" dirty="0" smtClean="0"/>
              <a:t>, </a:t>
            </a:r>
            <a:r>
              <a:rPr lang="en-US" b="1" u="sng" dirty="0" err="1" smtClean="0"/>
              <a:t>predstavlja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okvir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za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razvoj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odre</a:t>
            </a:r>
            <a:r>
              <a:rPr lang="sr-Latn-RS" b="1" u="sng" dirty="0" smtClean="0"/>
              <a:t>đ</a:t>
            </a:r>
            <a:r>
              <a:rPr lang="en-US" b="1" u="sng" dirty="0" err="1" smtClean="0"/>
              <a:t>enih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strategija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marketinga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programa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prodaje</a:t>
            </a:r>
            <a:endParaRPr lang="en-US" b="1" u="sng" dirty="0"/>
          </a:p>
        </p:txBody>
      </p:sp>
      <p:pic>
        <p:nvPicPr>
          <p:cNvPr id="27650" name="Picture 2" descr="Vlada usvojila Strategiju razvoja mikro, malih i srednjih preduzeća - CEP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0175" y="1917700"/>
            <a:ext cx="3108325" cy="25991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Резултат слика за prodaja trgov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87699" y="1841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sv-SE" sz="2400" dirty="0" smtClean="0">
                <a:solidFill>
                  <a:schemeClr val="bg1"/>
                </a:solidFill>
              </a:rPr>
              <a:t>UTICAJ INTERNOG OKRUŽENJA NA KORPORATIVNU MARKETING STRATEGIJU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3600" y="96708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Nivo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sposobnosti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mogućnosti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zaposlenih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svakom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preduzeću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mogu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uslovljavaju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realizaciju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programa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19600" y="187118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Ukupna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finansijska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snaga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preduzeća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može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direktno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podstiče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razvoj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funkcije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sr-Latn-RS" dirty="0" smtClean="0">
                <a:solidFill>
                  <a:schemeClr val="bg1"/>
                </a:solidFill>
              </a:rPr>
              <a:t> - </a:t>
            </a:r>
            <a:r>
              <a:rPr lang="en-US" dirty="0" err="1" smtClean="0">
                <a:solidFill>
                  <a:schemeClr val="bg1"/>
                </a:solidFill>
              </a:rPr>
              <a:t>stalnim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usavršavanjem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razvojem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kreditne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ali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uvo</a:t>
            </a:r>
            <a:r>
              <a:rPr lang="sr-Latn-RS" dirty="0" smtClean="0">
                <a:solidFill>
                  <a:schemeClr val="bg1"/>
                </a:solidFill>
              </a:rPr>
              <a:t>đ</a:t>
            </a:r>
            <a:r>
              <a:rPr lang="en-US" dirty="0" err="1" smtClean="0">
                <a:solidFill>
                  <a:schemeClr val="bg1"/>
                </a:solidFill>
              </a:rPr>
              <a:t>enjem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ostalih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oblika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bezgotovinske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8674" name="Picture 2" descr="Kako razmišljaju ljudi koji imaju novac u odnosu na prosečnog građan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9575" y="1954332"/>
            <a:ext cx="2574925" cy="1512768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2908300" y="359718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Sve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žešća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konkurencija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tržištu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iziskuje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preduzeća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stalno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ulaganje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razvoj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novih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inovaciju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postojećih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proizvoda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svom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proizvodnom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programu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pl-PL" sz="2400" dirty="0" smtClean="0">
                <a:solidFill>
                  <a:schemeClr val="bg1"/>
                </a:solidFill>
              </a:rPr>
              <a:t>KORPORATIVNO STRATEGIJSKO PLANIRANJE I STRATEGIJA PRODAJE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26" name="AutoShape 2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66700" y="1143000"/>
            <a:ext cx="8420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smtClean="0"/>
              <a:t>Program </a:t>
            </a:r>
            <a:r>
              <a:rPr lang="en-US" b="1" u="sng" dirty="0" err="1" smtClean="0"/>
              <a:t>prodaje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predstavlja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nerazvdvojni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deo</a:t>
            </a:r>
            <a:r>
              <a:rPr lang="en-US" b="1" u="sng" dirty="0" smtClean="0"/>
              <a:t> marketing </a:t>
            </a:r>
            <a:r>
              <a:rPr lang="en-US" b="1" u="sng" dirty="0" err="1" smtClean="0"/>
              <a:t>strategije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integrisanog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strategijskog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planiranja</a:t>
            </a:r>
            <a:r>
              <a:rPr lang="en-US" b="1" u="sng" dirty="0" smtClean="0"/>
              <a:t>. </a:t>
            </a:r>
            <a:endParaRPr lang="en-US" b="1" u="sng" dirty="0"/>
          </a:p>
        </p:txBody>
      </p:sp>
      <p:sp>
        <p:nvSpPr>
          <p:cNvPr id="18" name="Rectangle 17"/>
          <p:cNvSpPr/>
          <p:nvPr/>
        </p:nvSpPr>
        <p:spPr>
          <a:xfrm>
            <a:off x="0" y="248988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Strategije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Strategije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Ukupnog</a:t>
            </a:r>
            <a:r>
              <a:rPr lang="en-US" dirty="0" smtClean="0"/>
              <a:t> </a:t>
            </a:r>
            <a:r>
              <a:rPr lang="en-US" dirty="0" err="1" smtClean="0"/>
              <a:t>strategijskog</a:t>
            </a:r>
            <a:r>
              <a:rPr lang="en-US" dirty="0" smtClean="0"/>
              <a:t> </a:t>
            </a:r>
            <a:r>
              <a:rPr lang="en-US" dirty="0" err="1" smtClean="0"/>
              <a:t>planiranja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3771900" y="1894185"/>
            <a:ext cx="5130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T</a:t>
            </a:r>
            <a:r>
              <a:rPr lang="en-US" dirty="0" err="1" smtClean="0"/>
              <a:t>ri</a:t>
            </a:r>
            <a:r>
              <a:rPr lang="en-US" dirty="0" smtClean="0"/>
              <a:t> seta </a:t>
            </a:r>
            <a:r>
              <a:rPr lang="en-US" dirty="0" err="1" smtClean="0"/>
              <a:t>pitanja</a:t>
            </a:r>
            <a:r>
              <a:rPr lang="en-US" dirty="0" smtClean="0"/>
              <a:t>: </a:t>
            </a:r>
            <a:endParaRPr lang="sr-Latn-RS" dirty="0" smtClean="0"/>
          </a:p>
          <a:p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Definisanje</a:t>
            </a:r>
            <a:r>
              <a:rPr lang="en-US" dirty="0" smtClean="0"/>
              <a:t> </a:t>
            </a:r>
            <a:r>
              <a:rPr lang="en-US" dirty="0" err="1" smtClean="0"/>
              <a:t>misije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Utvr</a:t>
            </a:r>
            <a:r>
              <a:rPr lang="sr-Latn-RS" dirty="0" smtClean="0"/>
              <a:t>đ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 smtClean="0"/>
              <a:t>ciljeva</a:t>
            </a:r>
            <a:r>
              <a:rPr lang="en-US" dirty="0" smtClean="0"/>
              <a:t> </a:t>
            </a:r>
            <a:r>
              <a:rPr lang="en-US" dirty="0" err="1" smtClean="0"/>
              <a:t>poslovanja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Utvr</a:t>
            </a:r>
            <a:r>
              <a:rPr lang="sr-Latn-RS" dirty="0" smtClean="0"/>
              <a:t>đ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 smtClean="0"/>
              <a:t>strategije</a:t>
            </a:r>
            <a:r>
              <a:rPr lang="en-US" dirty="0" smtClean="0"/>
              <a:t> </a:t>
            </a:r>
            <a:r>
              <a:rPr lang="en-US" dirty="0" err="1" smtClean="0"/>
              <a:t>rasta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razvoja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27000" y="1613585"/>
            <a:ext cx="3695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P</a:t>
            </a:r>
            <a:r>
              <a:rPr lang="en-US" dirty="0" err="1" smtClean="0"/>
              <a:t>rogram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uslovljen</a:t>
            </a:r>
            <a:r>
              <a:rPr lang="en-US" dirty="0" smtClean="0"/>
              <a:t> </a:t>
            </a:r>
            <a:r>
              <a:rPr lang="en-US" dirty="0" err="1" smtClean="0"/>
              <a:t>efektivnošću</a:t>
            </a:r>
            <a:r>
              <a:rPr lang="en-US" dirty="0" smtClean="0"/>
              <a:t> </a:t>
            </a:r>
            <a:r>
              <a:rPr lang="en-US" dirty="0" err="1" smtClean="0"/>
              <a:t>realizacije</a:t>
            </a:r>
            <a:r>
              <a:rPr lang="en-US" dirty="0" smtClean="0"/>
              <a:t> </a:t>
            </a:r>
            <a:r>
              <a:rPr lang="en-US" dirty="0" err="1" smtClean="0"/>
              <a:t>integralnog</a:t>
            </a:r>
            <a:r>
              <a:rPr lang="en-US" dirty="0" smtClean="0"/>
              <a:t> marketing </a:t>
            </a:r>
            <a:r>
              <a:rPr lang="en-US" dirty="0" err="1" smtClean="0"/>
              <a:t>plana</a:t>
            </a:r>
            <a:r>
              <a:rPr lang="sr-Latn-RS" dirty="0" smtClean="0"/>
              <a:t>: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790700" y="346898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Poslovna</a:t>
            </a:r>
            <a:r>
              <a:rPr lang="en-US" dirty="0" smtClean="0"/>
              <a:t> </a:t>
            </a:r>
            <a:r>
              <a:rPr lang="en-US" dirty="0" err="1" smtClean="0"/>
              <a:t>misija</a:t>
            </a:r>
            <a:r>
              <a:rPr lang="en-US" dirty="0" smtClean="0"/>
              <a:t> </a:t>
            </a:r>
            <a:r>
              <a:rPr lang="en-US" dirty="0" err="1" smtClean="0"/>
              <a:t>obuhvata</a:t>
            </a:r>
            <a:r>
              <a:rPr lang="en-US" dirty="0" smtClean="0"/>
              <a:t>: 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Tipove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bi </a:t>
            </a:r>
            <a:r>
              <a:rPr lang="en-US" dirty="0" err="1" smtClean="0"/>
              <a:t>trebalo</a:t>
            </a:r>
            <a:r>
              <a:rPr lang="en-US" dirty="0" smtClean="0"/>
              <a:t> </a:t>
            </a:r>
            <a:r>
              <a:rPr lang="en-US" dirty="0" err="1" smtClean="0"/>
              <a:t>uslužiti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Specifične</a:t>
            </a:r>
            <a:r>
              <a:rPr lang="en-US" dirty="0" smtClean="0"/>
              <a:t> </a:t>
            </a:r>
            <a:r>
              <a:rPr lang="en-US" dirty="0" err="1" smtClean="0"/>
              <a:t>potrebe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bi </a:t>
            </a:r>
            <a:r>
              <a:rPr lang="en-US" dirty="0" err="1" smtClean="0"/>
              <a:t>trebalo</a:t>
            </a:r>
            <a:r>
              <a:rPr lang="en-US" dirty="0" smtClean="0"/>
              <a:t> </a:t>
            </a:r>
            <a:r>
              <a:rPr lang="en-US" dirty="0" err="1" smtClean="0"/>
              <a:t>ispuniti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tehnologiju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ispunjavanje</a:t>
            </a:r>
            <a:r>
              <a:rPr lang="en-US" dirty="0" smtClean="0"/>
              <a:t> </a:t>
            </a:r>
            <a:r>
              <a:rPr lang="en-US" dirty="0" err="1" smtClean="0"/>
              <a:t>datih</a:t>
            </a:r>
            <a:r>
              <a:rPr lang="en-US" dirty="0" smtClean="0"/>
              <a:t> </a:t>
            </a:r>
            <a:r>
              <a:rPr lang="en-US" dirty="0" err="1" smtClean="0"/>
              <a:t>potreba</a:t>
            </a:r>
            <a:endParaRPr lang="en-US" dirty="0"/>
          </a:p>
        </p:txBody>
      </p:sp>
      <p:sp>
        <p:nvSpPr>
          <p:cNvPr id="22" name="Right Arrow 21"/>
          <p:cNvSpPr/>
          <p:nvPr/>
        </p:nvSpPr>
        <p:spPr>
          <a:xfrm>
            <a:off x="2819400" y="2552700"/>
            <a:ext cx="558800" cy="355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 rot="8719991">
            <a:off x="6362700" y="3517900"/>
            <a:ext cx="558800" cy="355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 rot="1150440">
            <a:off x="876300" y="3632200"/>
            <a:ext cx="647700" cy="444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98" name="AutoShape 2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2" name="AutoShape 6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9704" name="Picture 8" descr="znak pitanja | Probotan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4075" y="3429000"/>
            <a:ext cx="1355725" cy="1355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pl-PL" sz="2400" dirty="0" smtClean="0">
                <a:solidFill>
                  <a:schemeClr val="bg1"/>
                </a:solidFill>
              </a:rPr>
              <a:t>KORPORATIVNO STRATEGIJSKO PLANIRANJE I STRATEGIJA PRODAJE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26" name="AutoShape 2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98" name="AutoShape 2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2" name="AutoShape 6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52400" y="126038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Ciljevi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 </a:t>
            </a:r>
            <a:r>
              <a:rPr lang="en-US" dirty="0" err="1" smtClean="0"/>
              <a:t>izvode</a:t>
            </a:r>
            <a:r>
              <a:rPr lang="en-US" dirty="0" smtClean="0"/>
              <a:t> se </a:t>
            </a:r>
            <a:r>
              <a:rPr lang="en-US" dirty="0" err="1" smtClean="0"/>
              <a:t>iz</a:t>
            </a:r>
            <a:r>
              <a:rPr lang="en-US" dirty="0" smtClean="0"/>
              <a:t>: </a:t>
            </a:r>
            <a:endParaRPr lang="sr-Latn-RS" dirty="0" smtClean="0"/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Svrhe</a:t>
            </a:r>
            <a:r>
              <a:rPr lang="en-US" dirty="0" smtClean="0"/>
              <a:t> </a:t>
            </a:r>
            <a:r>
              <a:rPr lang="en-US" dirty="0" err="1" smtClean="0"/>
              <a:t>postojanja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Njenih</a:t>
            </a:r>
            <a:r>
              <a:rPr lang="en-US" dirty="0" smtClean="0"/>
              <a:t> </a:t>
            </a:r>
            <a:r>
              <a:rPr lang="en-US" dirty="0" err="1" smtClean="0"/>
              <a:t>realnih</a:t>
            </a:r>
            <a:r>
              <a:rPr lang="en-US" dirty="0" smtClean="0"/>
              <a:t> </a:t>
            </a:r>
            <a:r>
              <a:rPr lang="en-US" dirty="0" err="1" smtClean="0"/>
              <a:t>potencijala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Jedinstvene</a:t>
            </a:r>
            <a:r>
              <a:rPr lang="en-US" dirty="0" smtClean="0"/>
              <a:t> </a:t>
            </a:r>
            <a:r>
              <a:rPr lang="en-US" dirty="0" err="1" smtClean="0"/>
              <a:t>tržišne</a:t>
            </a:r>
            <a:r>
              <a:rPr lang="en-US" dirty="0" smtClean="0"/>
              <a:t> </a:t>
            </a:r>
            <a:r>
              <a:rPr lang="en-US" dirty="0" err="1" smtClean="0"/>
              <a:t>pozicije</a:t>
            </a:r>
            <a:r>
              <a:rPr lang="en-US" dirty="0" smtClean="0"/>
              <a:t> </a:t>
            </a:r>
            <a:r>
              <a:rPr lang="en-US" dirty="0" err="1" smtClean="0"/>
              <a:t>zasnovanom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"</a:t>
            </a:r>
            <a:r>
              <a:rPr lang="en-US" dirty="0" err="1" smtClean="0"/>
              <a:t>unikatnom</a:t>
            </a:r>
            <a:r>
              <a:rPr lang="en-US" dirty="0" smtClean="0"/>
              <a:t> </a:t>
            </a:r>
            <a:r>
              <a:rPr lang="en-US" dirty="0" err="1" smtClean="0"/>
              <a:t>paketu</a:t>
            </a:r>
            <a:r>
              <a:rPr lang="en-US" dirty="0" smtClean="0"/>
              <a:t> </a:t>
            </a:r>
            <a:r>
              <a:rPr lang="en-US" dirty="0" err="1" smtClean="0"/>
              <a:t>ponude</a:t>
            </a:r>
            <a:r>
              <a:rPr lang="en-US" dirty="0" smtClean="0"/>
              <a:t>"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572000" y="1276688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Vertikalni</a:t>
            </a:r>
            <a:r>
              <a:rPr lang="en-US" dirty="0" smtClean="0"/>
              <a:t> </a:t>
            </a:r>
            <a:r>
              <a:rPr lang="en-US" dirty="0" err="1" smtClean="0"/>
              <a:t>povezani</a:t>
            </a:r>
            <a:r>
              <a:rPr lang="en-US" dirty="0" smtClean="0"/>
              <a:t> </a:t>
            </a:r>
            <a:r>
              <a:rPr lang="en-US" dirty="0" err="1" smtClean="0"/>
              <a:t>ciljevi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: </a:t>
            </a:r>
            <a:r>
              <a:rPr lang="en-US" dirty="0" err="1" smtClean="0"/>
              <a:t>Korporativni</a:t>
            </a:r>
            <a:r>
              <a:rPr lang="en-US" dirty="0" smtClean="0"/>
              <a:t> </a:t>
            </a:r>
            <a:r>
              <a:rPr lang="en-US" dirty="0" err="1" smtClean="0"/>
              <a:t>ciljevi</a:t>
            </a:r>
            <a:r>
              <a:rPr lang="en-US" dirty="0" smtClean="0"/>
              <a:t> </a:t>
            </a:r>
            <a:r>
              <a:rPr lang="sr-Latn-RS" dirty="0" smtClean="0"/>
              <a:t>: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Ciljevi</a:t>
            </a:r>
            <a:r>
              <a:rPr lang="en-US" dirty="0" smtClean="0"/>
              <a:t> </a:t>
            </a:r>
            <a:r>
              <a:rPr lang="en-US" dirty="0" err="1" smtClean="0"/>
              <a:t>poslovnih</a:t>
            </a:r>
            <a:r>
              <a:rPr lang="en-US" dirty="0" smtClean="0"/>
              <a:t> </a:t>
            </a:r>
            <a:r>
              <a:rPr lang="en-US" dirty="0" err="1" smtClean="0"/>
              <a:t>jedinica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Marketing </a:t>
            </a:r>
            <a:r>
              <a:rPr lang="en-US" dirty="0" err="1" smtClean="0"/>
              <a:t>ciljevi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Ciljevi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ukupne</a:t>
            </a:r>
            <a:r>
              <a:rPr lang="en-US" dirty="0" smtClean="0"/>
              <a:t> </a:t>
            </a:r>
            <a:r>
              <a:rPr lang="en-US" dirty="0" err="1" smtClean="0"/>
              <a:t>prodajne</a:t>
            </a:r>
            <a:r>
              <a:rPr lang="en-US" dirty="0" smtClean="0"/>
              <a:t> </a:t>
            </a:r>
            <a:r>
              <a:rPr lang="en-US" dirty="0" err="1" smtClean="0"/>
              <a:t>snage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Ciljevi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definisanom</a:t>
            </a:r>
            <a:r>
              <a:rPr lang="en-US" dirty="0" smtClean="0"/>
              <a:t> </a:t>
            </a:r>
            <a:r>
              <a:rPr lang="en-US" dirty="0" err="1" smtClean="0"/>
              <a:t>tržišnom</a:t>
            </a:r>
            <a:r>
              <a:rPr lang="en-US" dirty="0" smtClean="0"/>
              <a:t> </a:t>
            </a:r>
            <a:r>
              <a:rPr lang="en-US" dirty="0" err="1" smtClean="0"/>
              <a:t>području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Ciljevi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enog</a:t>
            </a:r>
            <a:r>
              <a:rPr lang="en-US" dirty="0" smtClean="0"/>
              <a:t> </a:t>
            </a:r>
            <a:r>
              <a:rPr lang="en-US" dirty="0" err="1" smtClean="0"/>
              <a:t>prodavca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Ciljevi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prosečne</a:t>
            </a:r>
            <a:r>
              <a:rPr lang="en-US" dirty="0" smtClean="0"/>
              <a:t> </a:t>
            </a:r>
            <a:r>
              <a:rPr lang="en-US" dirty="0" err="1" smtClean="0"/>
              <a:t>kupoprodajne</a:t>
            </a:r>
            <a:r>
              <a:rPr lang="en-US" dirty="0" smtClean="0"/>
              <a:t> </a:t>
            </a:r>
            <a:r>
              <a:rPr lang="en-US" dirty="0" err="1" smtClean="0"/>
              <a:t>transakcije</a:t>
            </a:r>
            <a:endParaRPr lang="en-US" dirty="0"/>
          </a:p>
        </p:txBody>
      </p:sp>
      <p:pic>
        <p:nvPicPr>
          <p:cNvPr id="2" name="Picture 2" descr="Cilj opravdava sredstvo: prakseologija i ljestvica vrijednosti | Libza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76" y="2997200"/>
            <a:ext cx="2305593" cy="1841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pl-PL" sz="2400" dirty="0" smtClean="0">
                <a:solidFill>
                  <a:schemeClr val="bg1"/>
                </a:solidFill>
              </a:rPr>
              <a:t>KORPORATIVNO STRATEGIJSKO PLANIRANJE I STRATEGIJA PRODAJE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26" name="AutoShape 2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98" name="AutoShape 2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2" name="AutoShape 6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6700" y="135048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Osnovne</a:t>
            </a:r>
            <a:r>
              <a:rPr lang="en-US" dirty="0" smtClean="0"/>
              <a:t>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 smtClean="0"/>
              <a:t>strategije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klasifikovane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načina</a:t>
            </a:r>
            <a:r>
              <a:rPr lang="en-US" dirty="0" smtClean="0"/>
              <a:t> a </a:t>
            </a:r>
            <a:r>
              <a:rPr lang="en-US" dirty="0" err="1" smtClean="0"/>
              <a:t>najpoznatije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generičke</a:t>
            </a:r>
            <a:r>
              <a:rPr lang="en-US" dirty="0" smtClean="0"/>
              <a:t>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 smtClean="0"/>
              <a:t>strategije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to: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Strategija</a:t>
            </a:r>
            <a:r>
              <a:rPr lang="en-US" dirty="0" smtClean="0"/>
              <a:t> </a:t>
            </a:r>
            <a:r>
              <a:rPr lang="en-US" dirty="0" err="1" smtClean="0"/>
              <a:t>niskih</a:t>
            </a:r>
            <a:r>
              <a:rPr lang="en-US" dirty="0" smtClean="0"/>
              <a:t> </a:t>
            </a:r>
            <a:r>
              <a:rPr lang="en-US" dirty="0" err="1" smtClean="0"/>
              <a:t>troškova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Strategija</a:t>
            </a:r>
            <a:r>
              <a:rPr lang="en-US" dirty="0" smtClean="0"/>
              <a:t> </a:t>
            </a:r>
            <a:r>
              <a:rPr lang="en-US" dirty="0" err="1" smtClean="0"/>
              <a:t>diferenciracije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Strategija</a:t>
            </a:r>
            <a:r>
              <a:rPr lang="en-US" dirty="0" smtClean="0"/>
              <a:t> </a:t>
            </a:r>
            <a:r>
              <a:rPr lang="en-US" dirty="0" err="1" smtClean="0"/>
              <a:t>niše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342900" y="302448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Konkretan</a:t>
            </a:r>
            <a:r>
              <a:rPr lang="en-US" dirty="0" smtClean="0"/>
              <a:t> </a:t>
            </a:r>
            <a:r>
              <a:rPr lang="en-US" dirty="0" err="1" smtClean="0"/>
              <a:t>izbor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 smtClean="0"/>
              <a:t>strategije</a:t>
            </a:r>
            <a:r>
              <a:rPr lang="en-US" dirty="0" smtClean="0"/>
              <a:t> </a:t>
            </a:r>
            <a:r>
              <a:rPr lang="en-US" dirty="0" err="1" smtClean="0"/>
              <a:t>zavisi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: 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Relativnog</a:t>
            </a:r>
            <a:r>
              <a:rPr lang="en-US" dirty="0" smtClean="0"/>
              <a:t> </a:t>
            </a:r>
            <a:r>
              <a:rPr lang="en-US" dirty="0" err="1" smtClean="0"/>
              <a:t>tržišnog</a:t>
            </a:r>
            <a:r>
              <a:rPr lang="en-US" dirty="0" smtClean="0"/>
              <a:t> </a:t>
            </a:r>
            <a:r>
              <a:rPr lang="en-US" dirty="0" err="1" smtClean="0"/>
              <a:t>učešća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Rasta </a:t>
            </a:r>
            <a:r>
              <a:rPr lang="en-US" dirty="0" err="1" smtClean="0"/>
              <a:t>tržišnog</a:t>
            </a:r>
            <a:r>
              <a:rPr lang="en-US" dirty="0" smtClean="0"/>
              <a:t> </a:t>
            </a:r>
            <a:r>
              <a:rPr lang="en-US" dirty="0" err="1" smtClean="0"/>
              <a:t>potencijala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355600" y="4220170"/>
            <a:ext cx="8115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Imajući</a:t>
            </a:r>
            <a:r>
              <a:rPr lang="en-US" dirty="0" smtClean="0"/>
              <a:t> u </a:t>
            </a:r>
            <a:r>
              <a:rPr lang="en-US" dirty="0" err="1" smtClean="0"/>
              <a:t>vidu</a:t>
            </a:r>
            <a:r>
              <a:rPr lang="en-US" dirty="0" smtClean="0"/>
              <a:t> ova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ključna</a:t>
            </a:r>
            <a:r>
              <a:rPr lang="en-US" dirty="0" smtClean="0"/>
              <a:t> </a:t>
            </a:r>
            <a:r>
              <a:rPr lang="en-US" dirty="0" err="1" smtClean="0"/>
              <a:t>tržišna</a:t>
            </a:r>
            <a:r>
              <a:rPr lang="en-US" dirty="0" smtClean="0"/>
              <a:t> </a:t>
            </a:r>
            <a:r>
              <a:rPr lang="en-US" dirty="0" err="1" smtClean="0"/>
              <a:t>okvira</a:t>
            </a:r>
            <a:r>
              <a:rPr lang="en-US" dirty="0" smtClean="0"/>
              <a:t> </a:t>
            </a:r>
            <a:r>
              <a:rPr lang="en-US" dirty="0" err="1" smtClean="0"/>
              <a:t>moguće</a:t>
            </a:r>
            <a:r>
              <a:rPr lang="en-US" dirty="0" smtClean="0"/>
              <a:t> je </a:t>
            </a:r>
            <a:r>
              <a:rPr lang="en-US" dirty="0" err="1" smtClean="0"/>
              <a:t>razviti</a:t>
            </a:r>
            <a:r>
              <a:rPr lang="en-US" dirty="0" smtClean="0"/>
              <a:t> </a:t>
            </a:r>
            <a:r>
              <a:rPr lang="en-US" dirty="0" err="1" smtClean="0"/>
              <a:t>četiri</a:t>
            </a:r>
            <a:r>
              <a:rPr lang="en-US" dirty="0" smtClean="0"/>
              <a:t> </a:t>
            </a:r>
            <a:r>
              <a:rPr lang="en-US" dirty="0" err="1" smtClean="0"/>
              <a:t>osnovne</a:t>
            </a:r>
            <a:r>
              <a:rPr lang="en-US" dirty="0" smtClean="0"/>
              <a:t> </a:t>
            </a:r>
            <a:r>
              <a:rPr lang="en-US" dirty="0" err="1" smtClean="0"/>
              <a:t>strategije</a:t>
            </a:r>
            <a:r>
              <a:rPr lang="en-US" dirty="0" smtClean="0"/>
              <a:t>: </a:t>
            </a:r>
            <a:r>
              <a:rPr lang="en-US" dirty="0" err="1" smtClean="0"/>
              <a:t>izgradnje</a:t>
            </a:r>
            <a:r>
              <a:rPr lang="en-US" dirty="0" smtClean="0"/>
              <a:t>, </a:t>
            </a:r>
            <a:r>
              <a:rPr lang="en-US" dirty="0" err="1" smtClean="0"/>
              <a:t>održavanja</a:t>
            </a:r>
            <a:r>
              <a:rPr lang="en-US" dirty="0" smtClean="0"/>
              <a:t>, </a:t>
            </a:r>
            <a:r>
              <a:rPr lang="en-US" dirty="0" err="1" smtClean="0"/>
              <a:t>žetve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napuštanja</a:t>
            </a:r>
            <a:r>
              <a:rPr lang="sr-Latn-RS" dirty="0" smtClean="0"/>
              <a:t>.</a:t>
            </a:r>
            <a:endParaRPr lang="en-US" dirty="0"/>
          </a:p>
        </p:txBody>
      </p:sp>
      <p:pic>
        <p:nvPicPr>
          <p:cNvPr id="31746" name="Picture 2" descr="La magia del mentoring: los beneficios para el mentor. - PiperLab"/>
          <p:cNvPicPr>
            <a:picLocks noChangeAspect="1" noChangeArrowheads="1"/>
          </p:cNvPicPr>
          <p:nvPr/>
        </p:nvPicPr>
        <p:blipFill>
          <a:blip r:embed="rId2" cstate="print"/>
          <a:srcRect l="20182" r="10185" b="7236"/>
          <a:stretch>
            <a:fillRect/>
          </a:stretch>
        </p:blipFill>
        <p:spPr bwMode="auto">
          <a:xfrm>
            <a:off x="4914900" y="1268411"/>
            <a:ext cx="4076700" cy="28443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Резултат слика за prodaja trgov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822699" y="1333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pl-PL" sz="2400" dirty="0" smtClean="0">
                <a:solidFill>
                  <a:schemeClr val="bg1"/>
                </a:solidFill>
              </a:rPr>
              <a:t>KORPORATIVNO STRATEGIJSKO PLANIRANJE I STRATEGIJA PRODAJE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0" y="961589"/>
            <a:ext cx="6502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Brojni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zadaci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uloga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snage</a:t>
            </a:r>
            <a:r>
              <a:rPr lang="en-US" dirty="0" smtClean="0">
                <a:solidFill>
                  <a:schemeClr val="bg1"/>
                </a:solidFill>
              </a:rPr>
              <a:t> ne </a:t>
            </a:r>
            <a:r>
              <a:rPr lang="en-US" dirty="0" err="1" smtClean="0">
                <a:solidFill>
                  <a:schemeClr val="bg1"/>
                </a:solidFill>
              </a:rPr>
              <a:t>zavisi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samo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tržišnog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potencijala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već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samog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tipa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tržišta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kojem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posluje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preduzeće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kao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</a:t>
            </a:r>
            <a:r>
              <a:rPr lang="en-US" dirty="0" smtClean="0">
                <a:solidFill>
                  <a:schemeClr val="bg1"/>
                </a:solidFill>
              </a:rPr>
              <a:t> toga </a:t>
            </a:r>
            <a:r>
              <a:rPr lang="en-US" dirty="0" err="1" smtClean="0">
                <a:solidFill>
                  <a:schemeClr val="bg1"/>
                </a:solidFill>
              </a:rPr>
              <a:t>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</a:t>
            </a:r>
            <a:r>
              <a:rPr lang="en-US" dirty="0" smtClean="0">
                <a:solidFill>
                  <a:schemeClr val="bg1"/>
                </a:solidFill>
              </a:rPr>
              <a:t> je u </a:t>
            </a:r>
            <a:r>
              <a:rPr lang="en-US" dirty="0" err="1" smtClean="0">
                <a:solidFill>
                  <a:schemeClr val="bg1"/>
                </a:solidFill>
              </a:rPr>
              <a:t>pitanju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postojeći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ili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novi</a:t>
            </a:r>
            <a:r>
              <a:rPr lang="en-US" dirty="0" smtClean="0">
                <a:solidFill>
                  <a:schemeClr val="bg1"/>
                </a:solidFill>
              </a:rPr>
              <a:t> "</a:t>
            </a:r>
            <a:r>
              <a:rPr lang="en-US" dirty="0" err="1" smtClean="0">
                <a:solidFill>
                  <a:schemeClr val="bg1"/>
                </a:solidFill>
              </a:rPr>
              <a:t>paket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ponude</a:t>
            </a:r>
            <a:r>
              <a:rPr lang="en-US" dirty="0" smtClean="0">
                <a:solidFill>
                  <a:schemeClr val="bg1"/>
                </a:solidFill>
              </a:rPr>
              <a:t>" </a:t>
            </a:r>
            <a:r>
              <a:rPr lang="en-US" dirty="0" err="1" smtClean="0">
                <a:solidFill>
                  <a:schemeClr val="bg1"/>
                </a:solidFill>
              </a:rPr>
              <a:t>preduzeća</a:t>
            </a:r>
            <a:r>
              <a:rPr lang="sr-Latn-RS" dirty="0" smtClean="0">
                <a:solidFill>
                  <a:schemeClr val="bg1"/>
                </a:solidFill>
              </a:rPr>
              <a:t> - </a:t>
            </a:r>
            <a:r>
              <a:rPr lang="en-US" dirty="0" err="1" smtClean="0">
                <a:solidFill>
                  <a:schemeClr val="bg1"/>
                </a:solidFill>
              </a:rPr>
              <a:t>sa</a:t>
            </a:r>
            <a:r>
              <a:rPr lang="en-US" dirty="0" smtClean="0">
                <a:solidFill>
                  <a:schemeClr val="bg1"/>
                </a:solidFill>
              </a:rPr>
              <a:t> tog </a:t>
            </a:r>
            <a:r>
              <a:rPr lang="en-US" dirty="0" err="1" smtClean="0">
                <a:solidFill>
                  <a:schemeClr val="bg1"/>
                </a:solidFill>
              </a:rPr>
              <a:t>aspekta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mogu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izdvojiti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različite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tipologije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poslovnih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strategija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preduzeća</a:t>
            </a:r>
            <a:r>
              <a:rPr lang="en-US" dirty="0" smtClean="0">
                <a:solidFill>
                  <a:schemeClr val="bg1"/>
                </a:solidFill>
              </a:rPr>
              <a:t>: 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Strategija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traganja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novim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mogućnostima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Strategija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odbrane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Strategija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raščlanavanja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/>
            <a:r>
              <a:rPr lang="sr-Latn-RS" dirty="0" err="1" smtClean="0">
                <a:solidFill>
                  <a:schemeClr val="bg1"/>
                </a:solidFill>
              </a:rPr>
              <a:t>S</a:t>
            </a:r>
            <a:r>
              <a:rPr lang="en-US" dirty="0" err="1" smtClean="0">
                <a:solidFill>
                  <a:schemeClr val="bg1"/>
                </a:solidFill>
              </a:rPr>
              <a:t>trategijsko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planiranje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marketinga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fokusirano</a:t>
            </a:r>
            <a:r>
              <a:rPr lang="en-US" dirty="0" smtClean="0">
                <a:solidFill>
                  <a:schemeClr val="bg1"/>
                </a:solidFill>
              </a:rPr>
              <a:t> je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/>
            <a:r>
              <a:rPr lang="en-US" dirty="0" err="1" smtClean="0">
                <a:solidFill>
                  <a:schemeClr val="bg1"/>
                </a:solidFill>
              </a:rPr>
              <a:t>alokaciju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raspoloživih</a:t>
            </a:r>
            <a:r>
              <a:rPr lang="en-US" dirty="0" smtClean="0">
                <a:solidFill>
                  <a:schemeClr val="bg1"/>
                </a:solidFill>
              </a:rPr>
              <a:t> marketing </a:t>
            </a:r>
            <a:r>
              <a:rPr lang="en-US" dirty="0" err="1" smtClean="0">
                <a:solidFill>
                  <a:schemeClr val="bg1"/>
                </a:solidFill>
              </a:rPr>
              <a:t>miks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sredstava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cilju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što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/>
            <a:r>
              <a:rPr lang="en-US" dirty="0" err="1" smtClean="0">
                <a:solidFill>
                  <a:schemeClr val="bg1"/>
                </a:solidFill>
              </a:rPr>
              <a:t>efikasnije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efektivnije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realizacije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tržišnih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ciljeva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2770" name="Picture 2" descr="AGROEKONOMIST – Strategija"/>
          <p:cNvPicPr>
            <a:picLocks noChangeAspect="1" noChangeArrowheads="1"/>
          </p:cNvPicPr>
          <p:nvPr/>
        </p:nvPicPr>
        <p:blipFill>
          <a:blip r:embed="rId2" cstate="print"/>
          <a:srcRect l="6215" t="44444" r="7413" b="10476"/>
          <a:stretch>
            <a:fillRect/>
          </a:stretch>
        </p:blipFill>
        <p:spPr bwMode="auto">
          <a:xfrm>
            <a:off x="5905500" y="4100988"/>
            <a:ext cx="3149600" cy="9536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pl-PL" sz="2400" dirty="0" smtClean="0">
                <a:solidFill>
                  <a:schemeClr val="bg1"/>
                </a:solidFill>
              </a:rPr>
              <a:t>KORPORATIVNO STRATEGIJSKO PLANIRANJE I STRATEGIJA PRODAJE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26" name="AutoShape 2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98" name="AutoShape 2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2" name="AutoShape 6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356100" y="1233785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sr-Latn-RS" dirty="0" smtClean="0"/>
          </a:p>
          <a:p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 err="1" smtClean="0"/>
              <a:t>strategijskog</a:t>
            </a:r>
            <a:r>
              <a:rPr lang="en-US" dirty="0" smtClean="0"/>
              <a:t> </a:t>
            </a:r>
            <a:r>
              <a:rPr lang="en-US" dirty="0" err="1" smtClean="0"/>
              <a:t>planiranja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 </a:t>
            </a:r>
            <a:r>
              <a:rPr lang="en-US" dirty="0" err="1" smtClean="0"/>
              <a:t>sličan</a:t>
            </a:r>
            <a:r>
              <a:rPr lang="en-US" dirty="0" smtClean="0"/>
              <a:t> je </a:t>
            </a:r>
            <a:r>
              <a:rPr lang="en-US" dirty="0" err="1" smtClean="0"/>
              <a:t>procesu</a:t>
            </a:r>
            <a:r>
              <a:rPr lang="en-US" dirty="0" smtClean="0"/>
              <a:t> </a:t>
            </a:r>
            <a:r>
              <a:rPr lang="en-US" dirty="0" err="1" smtClean="0"/>
              <a:t>integralnog</a:t>
            </a:r>
            <a:r>
              <a:rPr lang="en-US" dirty="0" smtClean="0"/>
              <a:t> </a:t>
            </a:r>
            <a:r>
              <a:rPr lang="en-US" dirty="0" err="1" smtClean="0"/>
              <a:t>strategijskog</a:t>
            </a:r>
            <a:r>
              <a:rPr lang="en-US" dirty="0" smtClean="0"/>
              <a:t> </a:t>
            </a:r>
            <a:r>
              <a:rPr lang="en-US" dirty="0" err="1" smtClean="0"/>
              <a:t>planiranja</a:t>
            </a:r>
            <a:r>
              <a:rPr lang="en-US" dirty="0" smtClean="0"/>
              <a:t>,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odvija</a:t>
            </a:r>
            <a:r>
              <a:rPr lang="en-US" dirty="0" smtClean="0"/>
              <a:t> u tri faze.</a:t>
            </a:r>
            <a:endParaRPr lang="sr-Latn-RS" dirty="0" smtClean="0"/>
          </a:p>
          <a:p>
            <a:r>
              <a:rPr lang="en-US" b="1" dirty="0" err="1" smtClean="0"/>
              <a:t>Prva</a:t>
            </a:r>
            <a:r>
              <a:rPr lang="en-US" b="1" dirty="0" smtClean="0"/>
              <a:t> </a:t>
            </a:r>
            <a:r>
              <a:rPr lang="en-US" b="1" dirty="0" err="1" smtClean="0"/>
              <a:t>faza</a:t>
            </a:r>
            <a:r>
              <a:rPr lang="en-US" b="1" dirty="0" smtClean="0"/>
              <a:t> </a:t>
            </a:r>
            <a:r>
              <a:rPr lang="sr-Latn-RS" b="1" dirty="0" smtClean="0"/>
              <a:t>-</a:t>
            </a:r>
            <a:r>
              <a:rPr lang="sr-Latn-RS" dirty="0" smtClean="0"/>
              <a:t> </a:t>
            </a:r>
            <a:r>
              <a:rPr lang="en-US" dirty="0" err="1" smtClean="0"/>
              <a:t>obuhvata</a:t>
            </a:r>
            <a:r>
              <a:rPr lang="en-US" dirty="0" smtClean="0"/>
              <a:t> </a:t>
            </a:r>
            <a:r>
              <a:rPr lang="en-US" dirty="0" err="1" smtClean="0"/>
              <a:t>sprovo</a:t>
            </a:r>
            <a:r>
              <a:rPr lang="sr-Latn-RS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 smtClean="0"/>
              <a:t>celovite</a:t>
            </a:r>
            <a:r>
              <a:rPr lang="en-US" dirty="0" smtClean="0"/>
              <a:t> </a:t>
            </a:r>
            <a:r>
              <a:rPr lang="en-US" dirty="0" err="1" smtClean="0"/>
              <a:t>analize</a:t>
            </a:r>
            <a:r>
              <a:rPr lang="en-US" dirty="0" smtClean="0"/>
              <a:t> </a:t>
            </a:r>
            <a:r>
              <a:rPr lang="en-US" dirty="0" err="1" smtClean="0"/>
              <a:t>položaja</a:t>
            </a:r>
            <a:endParaRPr lang="sr-Latn-RS" dirty="0" smtClean="0"/>
          </a:p>
          <a:p>
            <a:r>
              <a:rPr lang="en-US" b="1" dirty="0" err="1" smtClean="0"/>
              <a:t>Druga</a:t>
            </a:r>
            <a:r>
              <a:rPr lang="en-US" b="1" dirty="0" smtClean="0"/>
              <a:t> </a:t>
            </a:r>
            <a:r>
              <a:rPr lang="en-US" b="1" dirty="0" err="1" smtClean="0"/>
              <a:t>faza</a:t>
            </a:r>
            <a:r>
              <a:rPr lang="en-US" b="1" dirty="0" smtClean="0"/>
              <a:t> </a:t>
            </a:r>
            <a:r>
              <a:rPr lang="sr-Latn-RS" b="1" dirty="0" smtClean="0"/>
              <a:t>-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korišćenje</a:t>
            </a:r>
            <a:r>
              <a:rPr lang="en-US" dirty="0" smtClean="0"/>
              <a:t> </a:t>
            </a:r>
            <a:r>
              <a:rPr lang="en-US" dirty="0" err="1" smtClean="0"/>
              <a:t>tih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u </a:t>
            </a:r>
            <a:r>
              <a:rPr lang="en-US" dirty="0" err="1" smtClean="0"/>
              <a:t>cilju</a:t>
            </a:r>
            <a:r>
              <a:rPr lang="en-US" dirty="0" smtClean="0"/>
              <a:t> </a:t>
            </a:r>
            <a:r>
              <a:rPr lang="en-US" dirty="0" err="1" smtClean="0"/>
              <a:t>efikasne</a:t>
            </a:r>
            <a:r>
              <a:rPr lang="en-US" dirty="0" smtClean="0"/>
              <a:t> </a:t>
            </a:r>
            <a:r>
              <a:rPr lang="en-US" dirty="0" err="1" smtClean="0"/>
              <a:t>segmentacije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endParaRPr lang="sr-Latn-RS" dirty="0" smtClean="0"/>
          </a:p>
          <a:p>
            <a:r>
              <a:rPr lang="en-US" b="1" dirty="0" err="1" smtClean="0"/>
              <a:t>Treća</a:t>
            </a:r>
            <a:r>
              <a:rPr lang="en-US" b="1" dirty="0" smtClean="0"/>
              <a:t> </a:t>
            </a:r>
            <a:r>
              <a:rPr lang="en-US" b="1" dirty="0" err="1" smtClean="0"/>
              <a:t>faza</a:t>
            </a:r>
            <a:r>
              <a:rPr lang="sr-Latn-RS" b="1" dirty="0" smtClean="0"/>
              <a:t> -</a:t>
            </a:r>
            <a:r>
              <a:rPr lang="en-US" b="1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odnosi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razvijanje</a:t>
            </a:r>
            <a:r>
              <a:rPr lang="en-US" dirty="0" smtClean="0"/>
              <a:t> </a:t>
            </a:r>
            <a:r>
              <a:rPr lang="en-US" dirty="0" err="1" smtClean="0"/>
              <a:t>kompletnog</a:t>
            </a:r>
            <a:r>
              <a:rPr lang="en-US" dirty="0" smtClean="0"/>
              <a:t> marketing </a:t>
            </a:r>
            <a:r>
              <a:rPr lang="en-US" dirty="0" err="1" smtClean="0"/>
              <a:t>miksa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</a:t>
            </a:r>
            <a:endParaRPr lang="sr-Latn-RS" dirty="0" smtClean="0"/>
          </a:p>
          <a:p>
            <a:r>
              <a:rPr lang="en-US" dirty="0" smtClean="0"/>
              <a:t> </a:t>
            </a:r>
            <a:endParaRPr lang="sr-Latn-RS" dirty="0" smtClean="0"/>
          </a:p>
          <a:p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1092200" y="4521200"/>
            <a:ext cx="7277100" cy="469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cilj</a:t>
            </a:r>
            <a:r>
              <a:rPr lang="en-US" dirty="0" smtClean="0"/>
              <a:t> </a:t>
            </a:r>
            <a:r>
              <a:rPr lang="en-US" dirty="0" err="1" smtClean="0"/>
              <a:t>analize</a:t>
            </a:r>
            <a:r>
              <a:rPr lang="en-US" dirty="0" smtClean="0"/>
              <a:t> je </a:t>
            </a:r>
            <a:r>
              <a:rPr lang="en-US" dirty="0" err="1" smtClean="0"/>
              <a:t>sagledavanje</a:t>
            </a:r>
            <a:r>
              <a:rPr lang="en-US" dirty="0" smtClean="0"/>
              <a:t> </a:t>
            </a:r>
            <a:r>
              <a:rPr lang="en-US" dirty="0" err="1" smtClean="0"/>
              <a:t>povoljnih</a:t>
            </a:r>
            <a:r>
              <a:rPr lang="en-US" dirty="0" smtClean="0"/>
              <a:t> </a:t>
            </a:r>
            <a:r>
              <a:rPr lang="en-US" dirty="0" err="1" smtClean="0"/>
              <a:t>tržišnih</a:t>
            </a:r>
            <a:r>
              <a:rPr lang="en-US" dirty="0" smtClean="0"/>
              <a:t> </a:t>
            </a:r>
            <a:r>
              <a:rPr lang="en-US" dirty="0" err="1" smtClean="0"/>
              <a:t>prilika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33794" name="Picture 2" descr="Kada nas ciljevi usrećuju, a kada unesrećuju? | Prijatelj vašeg uspjeh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599" y="1739900"/>
            <a:ext cx="4174631" cy="2184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MEĐUZAVISNOST MARKETING STRATEGIJE I PROGRAMA PRODAJE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8600" y="1195685"/>
            <a:ext cx="863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smtClean="0"/>
              <a:t>Program </a:t>
            </a:r>
            <a:r>
              <a:rPr lang="en-US" b="1" u="sng" dirty="0" err="1" smtClean="0"/>
              <a:t>prodaje</a:t>
            </a:r>
            <a:r>
              <a:rPr lang="en-US" b="1" u="sng" dirty="0" smtClean="0"/>
              <a:t>, u </a:t>
            </a:r>
            <a:r>
              <a:rPr lang="en-US" b="1" u="sng" dirty="0" err="1" smtClean="0"/>
              <a:t>savremenim</a:t>
            </a:r>
            <a:r>
              <a:rPr lang="en-US" b="1" u="sng" dirty="0" smtClean="0"/>
              <a:t>, </a:t>
            </a:r>
            <a:r>
              <a:rPr lang="en-US" b="1" u="sng" dirty="0" err="1" smtClean="0"/>
              <a:t>kompleksnim</a:t>
            </a:r>
            <a:r>
              <a:rPr lang="en-US" b="1" u="sng" dirty="0" smtClean="0"/>
              <a:t>, </a:t>
            </a:r>
            <a:r>
              <a:rPr lang="en-US" b="1" u="sng" dirty="0" err="1" smtClean="0"/>
              <a:t>tržišnim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uslovima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privre</a:t>
            </a:r>
            <a:r>
              <a:rPr lang="sr-Latn-RS" b="1" u="sng" dirty="0" smtClean="0"/>
              <a:t>đ</a:t>
            </a:r>
            <a:r>
              <a:rPr lang="en-US" b="1" u="sng" dirty="0" err="1" smtClean="0"/>
              <a:t>ivanja</a:t>
            </a:r>
            <a:r>
              <a:rPr lang="en-US" b="1" u="sng" dirty="0" smtClean="0"/>
              <a:t>, </a:t>
            </a:r>
            <a:r>
              <a:rPr lang="en-US" b="1" u="sng" dirty="0" err="1" smtClean="0"/>
              <a:t>mora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biti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integralni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deo</a:t>
            </a:r>
            <a:r>
              <a:rPr lang="en-US" b="1" u="sng" dirty="0" smtClean="0"/>
              <a:t> marketing </a:t>
            </a:r>
            <a:r>
              <a:rPr lang="en-US" b="1" u="sng" dirty="0" err="1" smtClean="0"/>
              <a:t>strategije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preduzeća</a:t>
            </a:r>
            <a:r>
              <a:rPr lang="en-US" b="1" u="sng" dirty="0" smtClean="0"/>
              <a:t>.</a:t>
            </a:r>
            <a:endParaRPr lang="en-US" b="1" u="sng" dirty="0"/>
          </a:p>
        </p:txBody>
      </p:sp>
      <p:sp>
        <p:nvSpPr>
          <p:cNvPr id="12" name="Rectangle 11"/>
          <p:cNvSpPr/>
          <p:nvPr/>
        </p:nvSpPr>
        <p:spPr>
          <a:xfrm>
            <a:off x="152400" y="1846987"/>
            <a:ext cx="79883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err="1" smtClean="0"/>
              <a:t>P</a:t>
            </a:r>
            <a:r>
              <a:rPr lang="en-US" dirty="0" err="1" smtClean="0"/>
              <a:t>rodavci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menadžeri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krucijalnu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u </a:t>
            </a:r>
            <a:r>
              <a:rPr lang="en-US" dirty="0" err="1" smtClean="0"/>
              <a:t>sledećim</a:t>
            </a:r>
            <a:r>
              <a:rPr lang="en-US" dirty="0" smtClean="0"/>
              <a:t> </a:t>
            </a:r>
            <a:r>
              <a:rPr lang="en-US" dirty="0" err="1" smtClean="0"/>
              <a:t>segmentima</a:t>
            </a:r>
            <a:r>
              <a:rPr lang="en-US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: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Prodoru</a:t>
            </a:r>
            <a:r>
              <a:rPr lang="en-US" dirty="0" smtClean="0"/>
              <a:t> </a:t>
            </a:r>
            <a:r>
              <a:rPr lang="en-US" dirty="0" err="1" smtClean="0"/>
              <a:t>preuzeća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 smtClean="0"/>
              <a:t>tržišna</a:t>
            </a:r>
            <a:r>
              <a:rPr lang="en-US" dirty="0" smtClean="0"/>
              <a:t> </a:t>
            </a:r>
            <a:r>
              <a:rPr lang="en-US" dirty="0" err="1" smtClean="0"/>
              <a:t>područja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Uključivanje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u </a:t>
            </a:r>
            <a:r>
              <a:rPr lang="en-US" dirty="0" err="1" smtClean="0"/>
              <a:t>maloprodajnu</a:t>
            </a:r>
            <a:r>
              <a:rPr lang="en-US" dirty="0" smtClean="0"/>
              <a:t> </a:t>
            </a:r>
            <a:r>
              <a:rPr lang="en-US" dirty="0" err="1" smtClean="0"/>
              <a:t>mrežu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Razvoj</a:t>
            </a:r>
            <a:r>
              <a:rPr lang="en-US" dirty="0" smtClean="0"/>
              <a:t> </a:t>
            </a:r>
            <a:r>
              <a:rPr lang="en-US" dirty="0" err="1" smtClean="0"/>
              <a:t>novih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njihovo</a:t>
            </a:r>
            <a:r>
              <a:rPr lang="en-US" dirty="0" smtClean="0"/>
              <a:t> </a:t>
            </a:r>
            <a:r>
              <a:rPr lang="en-US" dirty="0" err="1" smtClean="0"/>
              <a:t>uvoďenje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90500" y="3255486"/>
            <a:ext cx="5283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err="1" smtClean="0"/>
              <a:t>I</a:t>
            </a:r>
            <a:r>
              <a:rPr lang="en-US" dirty="0" err="1" smtClean="0"/>
              <a:t>ntegralna</a:t>
            </a:r>
            <a:r>
              <a:rPr lang="en-US" dirty="0" smtClean="0"/>
              <a:t> </a:t>
            </a:r>
            <a:r>
              <a:rPr lang="en-US" dirty="0" err="1" smtClean="0"/>
              <a:t>promocija</a:t>
            </a:r>
            <a:r>
              <a:rPr lang="en-US" dirty="0" smtClean="0"/>
              <a:t> instrument </a:t>
            </a:r>
            <a:r>
              <a:rPr lang="en-US" dirty="0" err="1" smtClean="0"/>
              <a:t>marketinga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razvija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realizuje</a:t>
            </a:r>
            <a:r>
              <a:rPr lang="en-US" dirty="0" smtClean="0"/>
              <a:t> </a:t>
            </a:r>
            <a:r>
              <a:rPr lang="en-US" dirty="0" err="1" smtClean="0"/>
              <a:t>zajedno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ostalim</a:t>
            </a:r>
            <a:r>
              <a:rPr lang="en-US" dirty="0" smtClean="0"/>
              <a:t> </a:t>
            </a:r>
            <a:r>
              <a:rPr lang="en-US" dirty="0" err="1" smtClean="0"/>
              <a:t>instrumentima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: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Proizvodi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proizvodne</a:t>
            </a:r>
            <a:r>
              <a:rPr lang="en-US" dirty="0" smtClean="0"/>
              <a:t> </a:t>
            </a:r>
            <a:r>
              <a:rPr lang="en-US" dirty="0" err="1" smtClean="0"/>
              <a:t>linije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cena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distribucije</a:t>
            </a:r>
            <a:endParaRPr lang="en-US" dirty="0"/>
          </a:p>
        </p:txBody>
      </p:sp>
      <p:pic>
        <p:nvPicPr>
          <p:cNvPr id="19458" name="Picture 2" descr="Šta radi menadžer prodaje? | BusinessAcademy"/>
          <p:cNvPicPr>
            <a:picLocks noChangeAspect="1" noChangeArrowheads="1"/>
          </p:cNvPicPr>
          <p:nvPr/>
        </p:nvPicPr>
        <p:blipFill>
          <a:blip r:embed="rId2" cstate="print"/>
          <a:srcRect l="29905" r="21333" b="3466"/>
          <a:stretch>
            <a:fillRect/>
          </a:stretch>
        </p:blipFill>
        <p:spPr bwMode="auto">
          <a:xfrm>
            <a:off x="5549900" y="2489200"/>
            <a:ext cx="3251200" cy="2298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pl-PL" sz="2400" dirty="0" smtClean="0">
                <a:solidFill>
                  <a:schemeClr val="bg1"/>
                </a:solidFill>
              </a:rPr>
              <a:t>KORPORATIVNO STRATEGIJSKO PLANIRANJE I STRATEGIJA PRODAJE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26" name="AutoShape 2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98" name="AutoShape 2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2" name="AutoShape 6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65100" y="1208385"/>
            <a:ext cx="8712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 u="sng" dirty="0" err="1" smtClean="0"/>
              <a:t>D</a:t>
            </a:r>
            <a:r>
              <a:rPr lang="en-US" b="1" u="sng" dirty="0" smtClean="0"/>
              <a:t>a bi se </a:t>
            </a:r>
            <a:r>
              <a:rPr lang="en-US" b="1" u="sng" dirty="0" err="1" smtClean="0"/>
              <a:t>nezadovoljena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tražnja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iskoristila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kao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povoljna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prilika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za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preduzeće</a:t>
            </a:r>
            <a:r>
              <a:rPr lang="en-US" b="1" u="sng" dirty="0" smtClean="0"/>
              <a:t>, </a:t>
            </a:r>
            <a:r>
              <a:rPr lang="en-US" b="1" u="sng" dirty="0" err="1" smtClean="0"/>
              <a:t>potrebno</a:t>
            </a:r>
            <a:r>
              <a:rPr lang="en-US" b="1" u="sng" dirty="0" smtClean="0"/>
              <a:t> je </a:t>
            </a:r>
            <a:r>
              <a:rPr lang="en-US" b="1" u="sng" dirty="0" err="1" smtClean="0"/>
              <a:t>da</a:t>
            </a:r>
            <a:r>
              <a:rPr lang="en-US" b="1" u="sng" dirty="0" smtClean="0"/>
              <a:t> se </a:t>
            </a:r>
            <a:r>
              <a:rPr lang="en-US" b="1" u="sng" dirty="0" err="1" smtClean="0"/>
              <a:t>isune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sledeći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osnovni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uslovi</a:t>
            </a:r>
            <a:r>
              <a:rPr lang="en-US" b="1" u="sng" dirty="0" smtClean="0"/>
              <a:t>:</a:t>
            </a:r>
            <a:endParaRPr lang="sr-Latn-RS" b="1" u="sng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Povoljne</a:t>
            </a:r>
            <a:r>
              <a:rPr lang="en-US" dirty="0" smtClean="0"/>
              <a:t> </a:t>
            </a:r>
            <a:r>
              <a:rPr lang="en-US" dirty="0" err="1" smtClean="0"/>
              <a:t>prilike</a:t>
            </a:r>
            <a:r>
              <a:rPr lang="en-US" dirty="0" smtClean="0"/>
              <a:t> </a:t>
            </a:r>
            <a:r>
              <a:rPr lang="en-US" dirty="0" err="1" smtClean="0"/>
              <a:t>trebalo</a:t>
            </a:r>
            <a:r>
              <a:rPr lang="en-US" dirty="0" smtClean="0"/>
              <a:t> bi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en-US" dirty="0" err="1" smtClean="0"/>
              <a:t>konzistentne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misijom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ciljevima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Trebalo</a:t>
            </a:r>
            <a:r>
              <a:rPr lang="en-US" dirty="0" smtClean="0"/>
              <a:t> bi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dovoljan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potencijalnih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usluga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 bi se </a:t>
            </a:r>
            <a:r>
              <a:rPr lang="en-US" dirty="0" err="1" smtClean="0"/>
              <a:t>ostvario</a:t>
            </a:r>
            <a:r>
              <a:rPr lang="en-US" dirty="0" smtClean="0"/>
              <a:t> </a:t>
            </a:r>
            <a:r>
              <a:rPr lang="en-US" dirty="0" err="1" smtClean="0"/>
              <a:t>značajan</a:t>
            </a:r>
            <a:r>
              <a:rPr lang="en-US" dirty="0" smtClean="0"/>
              <a:t> </a:t>
            </a:r>
            <a:r>
              <a:rPr lang="en-US" dirty="0" err="1" smtClean="0"/>
              <a:t>obim</a:t>
            </a:r>
            <a:r>
              <a:rPr lang="en-US" dirty="0" smtClean="0"/>
              <a:t> </a:t>
            </a:r>
            <a:r>
              <a:rPr lang="en-US" dirty="0" err="1" smtClean="0"/>
              <a:t>dodatne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Preduzeće</a:t>
            </a:r>
            <a:r>
              <a:rPr lang="en-US" dirty="0" smtClean="0"/>
              <a:t> bi </a:t>
            </a:r>
            <a:r>
              <a:rPr lang="en-US" dirty="0" err="1" smtClean="0"/>
              <a:t>trebalo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poseduje</a:t>
            </a:r>
            <a:r>
              <a:rPr lang="en-US" dirty="0" smtClean="0"/>
              <a:t> </a:t>
            </a:r>
            <a:r>
              <a:rPr lang="en-US" dirty="0" err="1" smtClean="0"/>
              <a:t>neophodna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znanje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 bi </a:t>
            </a:r>
            <a:r>
              <a:rPr lang="en-US" dirty="0" err="1" smtClean="0"/>
              <a:t>osvojilo</a:t>
            </a:r>
            <a:r>
              <a:rPr lang="en-US" dirty="0" smtClean="0"/>
              <a:t> </a:t>
            </a:r>
            <a:r>
              <a:rPr lang="en-US" dirty="0" err="1" smtClean="0"/>
              <a:t>odgovarajuće</a:t>
            </a:r>
            <a:r>
              <a:rPr lang="en-US" dirty="0" smtClean="0"/>
              <a:t> </a:t>
            </a:r>
            <a:r>
              <a:rPr lang="en-US" dirty="0" err="1" smtClean="0"/>
              <a:t>tržišno</a:t>
            </a:r>
            <a:r>
              <a:rPr lang="en-US" dirty="0" smtClean="0"/>
              <a:t> </a:t>
            </a:r>
            <a:r>
              <a:rPr lang="en-US" dirty="0" err="1" smtClean="0"/>
              <a:t>učešće</a:t>
            </a:r>
            <a:endParaRPr lang="sr-Latn-RS" dirty="0" smtClean="0"/>
          </a:p>
          <a:p>
            <a:r>
              <a:rPr lang="en-US" b="1" dirty="0" err="1" smtClean="0"/>
              <a:t>Osnovu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utvr</a:t>
            </a:r>
            <a:r>
              <a:rPr lang="sr-Latn-RS" b="1" dirty="0" smtClean="0"/>
              <a:t>đ</a:t>
            </a:r>
            <a:r>
              <a:rPr lang="en-US" b="1" dirty="0" err="1" smtClean="0"/>
              <a:t>ivanje</a:t>
            </a:r>
            <a:r>
              <a:rPr lang="en-US" b="1" dirty="0" smtClean="0"/>
              <a:t> </a:t>
            </a:r>
            <a:r>
              <a:rPr lang="en-US" b="1" dirty="0" err="1" smtClean="0"/>
              <a:t>prodajnih</a:t>
            </a:r>
            <a:r>
              <a:rPr lang="en-US" b="1" dirty="0" smtClean="0"/>
              <a:t> </a:t>
            </a:r>
            <a:r>
              <a:rPr lang="en-US" b="1" dirty="0" err="1" smtClean="0"/>
              <a:t>teritorija</a:t>
            </a:r>
            <a:r>
              <a:rPr lang="en-US" b="1" dirty="0" smtClean="0"/>
              <a:t>,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planove</a:t>
            </a:r>
            <a:r>
              <a:rPr lang="en-US" b="1" dirty="0" smtClean="0"/>
              <a:t> </a:t>
            </a:r>
            <a:r>
              <a:rPr lang="en-US" b="1" dirty="0" err="1" smtClean="0"/>
              <a:t>angažovanja</a:t>
            </a:r>
            <a:r>
              <a:rPr lang="en-US" b="1" dirty="0" smtClean="0"/>
              <a:t> </a:t>
            </a:r>
            <a:r>
              <a:rPr lang="en-US" b="1" dirty="0" err="1" smtClean="0"/>
              <a:t>prodajne</a:t>
            </a:r>
            <a:r>
              <a:rPr lang="en-US" b="1" dirty="0" smtClean="0"/>
              <a:t> </a:t>
            </a:r>
            <a:r>
              <a:rPr lang="en-US" b="1" dirty="0" err="1" smtClean="0"/>
              <a:t>snage</a:t>
            </a:r>
            <a:r>
              <a:rPr lang="en-US" b="1" dirty="0" smtClean="0"/>
              <a:t> </a:t>
            </a:r>
            <a:r>
              <a:rPr lang="en-US" b="1" dirty="0" err="1" smtClean="0"/>
              <a:t>preduzeća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postavljanje</a:t>
            </a:r>
            <a:r>
              <a:rPr lang="en-US" b="1" dirty="0" smtClean="0"/>
              <a:t> </a:t>
            </a:r>
            <a:r>
              <a:rPr lang="en-US" b="1" dirty="0" err="1" smtClean="0"/>
              <a:t>prodajnih</a:t>
            </a:r>
            <a:r>
              <a:rPr lang="en-US" b="1" dirty="0" smtClean="0"/>
              <a:t> </a:t>
            </a:r>
            <a:r>
              <a:rPr lang="en-US" b="1" dirty="0" err="1" smtClean="0"/>
              <a:t>kvota</a:t>
            </a:r>
            <a:r>
              <a:rPr lang="en-US" b="1" dirty="0" smtClean="0"/>
              <a:t> </a:t>
            </a:r>
            <a:r>
              <a:rPr lang="en-US" b="1" dirty="0" err="1" smtClean="0"/>
              <a:t>predstavljaju</a:t>
            </a:r>
            <a:r>
              <a:rPr lang="en-US" b="1" dirty="0" smtClean="0"/>
              <a:t> </a:t>
            </a:r>
            <a:r>
              <a:rPr lang="en-US" b="1" dirty="0" err="1" smtClean="0"/>
              <a:t>planovi</a:t>
            </a:r>
            <a:r>
              <a:rPr lang="en-US" b="1" dirty="0" smtClean="0"/>
              <a:t> </a:t>
            </a:r>
            <a:r>
              <a:rPr lang="en-US" b="1" dirty="0" err="1" smtClean="0"/>
              <a:t>prodaje</a:t>
            </a:r>
            <a:r>
              <a:rPr lang="en-US" b="1" dirty="0" smtClean="0"/>
              <a:t>.</a:t>
            </a:r>
            <a:endParaRPr lang="sr-Latn-RS" b="1" dirty="0" smtClean="0"/>
          </a:p>
          <a:p>
            <a:r>
              <a:rPr lang="sr-Latn-RS" b="1" u="sng" dirty="0" smtClean="0"/>
              <a:t>T</a:t>
            </a:r>
            <a:r>
              <a:rPr lang="en-US" b="1" u="sng" dirty="0" err="1" smtClean="0"/>
              <a:t>ri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bitna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segmenta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odlučivanja</a:t>
            </a:r>
            <a:r>
              <a:rPr lang="en-US" b="1" u="sng" dirty="0" smtClean="0"/>
              <a:t>: </a:t>
            </a:r>
            <a:endParaRPr lang="sr-Latn-RS" b="1" u="sng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Nivo</a:t>
            </a:r>
            <a:r>
              <a:rPr lang="en-US" dirty="0" smtClean="0"/>
              <a:t> </a:t>
            </a:r>
            <a:r>
              <a:rPr lang="en-US" dirty="0" err="1" smtClean="0"/>
              <a:t>trošenja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ukupne</a:t>
            </a:r>
            <a:r>
              <a:rPr lang="en-US" dirty="0" smtClean="0"/>
              <a:t> marketing </a:t>
            </a:r>
            <a:r>
              <a:rPr lang="en-US" dirty="0" err="1" smtClean="0"/>
              <a:t>napore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Alociranje</a:t>
            </a:r>
            <a:r>
              <a:rPr lang="en-US" dirty="0" smtClean="0"/>
              <a:t> </a:t>
            </a:r>
            <a:r>
              <a:rPr lang="en-US" dirty="0" err="1" smtClean="0"/>
              <a:t>ukupnih</a:t>
            </a:r>
            <a:r>
              <a:rPr lang="en-US" dirty="0" smtClean="0"/>
              <a:t> </a:t>
            </a:r>
            <a:r>
              <a:rPr lang="en-US" dirty="0" err="1" smtClean="0"/>
              <a:t>izdataka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pojedine</a:t>
            </a:r>
            <a:r>
              <a:rPr lang="en-US" dirty="0" smtClean="0"/>
              <a:t> </a:t>
            </a:r>
            <a:r>
              <a:rPr lang="en-US" dirty="0" err="1" smtClean="0"/>
              <a:t>elemente</a:t>
            </a:r>
            <a:r>
              <a:rPr lang="en-US" dirty="0" smtClean="0"/>
              <a:t> marketing </a:t>
            </a:r>
            <a:r>
              <a:rPr lang="en-US" dirty="0" err="1" smtClean="0"/>
              <a:t>miksa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Alociranje</a:t>
            </a:r>
            <a:r>
              <a:rPr lang="en-US" dirty="0" smtClean="0"/>
              <a:t> </a:t>
            </a:r>
            <a:r>
              <a:rPr lang="en-US" dirty="0" err="1" smtClean="0"/>
              <a:t>ukupnih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napora</a:t>
            </a:r>
            <a:r>
              <a:rPr lang="en-US" dirty="0" smtClean="0"/>
              <a:t> </a:t>
            </a:r>
            <a:r>
              <a:rPr lang="en-US" dirty="0" err="1" smtClean="0"/>
              <a:t>unutar</a:t>
            </a:r>
            <a:r>
              <a:rPr lang="en-US" dirty="0" smtClean="0"/>
              <a:t> </a:t>
            </a:r>
            <a:r>
              <a:rPr lang="en-US" dirty="0" err="1" smtClean="0"/>
              <a:t>datih</a:t>
            </a:r>
            <a:r>
              <a:rPr lang="en-US" dirty="0" smtClean="0"/>
              <a:t> </a:t>
            </a:r>
            <a:r>
              <a:rPr lang="en-US" dirty="0" err="1" smtClean="0"/>
              <a:t>elemenata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moguće</a:t>
            </a:r>
            <a:r>
              <a:rPr lang="en-US" dirty="0" smtClean="0"/>
              <a:t> marketing </a:t>
            </a:r>
            <a:r>
              <a:rPr lang="en-US" dirty="0" err="1" smtClean="0"/>
              <a:t>aktivnosti</a:t>
            </a:r>
            <a:endParaRPr lang="sr-Latn-R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MEĐUZAVISNOST PRODAJE I OSTALIH INSTRUMENATA MARKETINGA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26" name="AutoShape 2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98" name="AutoShape 2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2" name="AutoShape 6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30200" y="1231900"/>
            <a:ext cx="8496300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L</a:t>
            </a:r>
            <a:r>
              <a:rPr lang="en-US" dirty="0" err="1" smtClean="0"/>
              <a:t>ična</a:t>
            </a:r>
            <a:r>
              <a:rPr lang="en-US" dirty="0" smtClean="0"/>
              <a:t> </a:t>
            </a:r>
            <a:r>
              <a:rPr lang="en-US" dirty="0" err="1" smtClean="0"/>
              <a:t>prodaja</a:t>
            </a:r>
            <a:r>
              <a:rPr lang="en-US" dirty="0" smtClean="0"/>
              <a:t>, </a:t>
            </a:r>
            <a:r>
              <a:rPr lang="en-US" dirty="0" err="1" smtClean="0"/>
              <a:t>praktično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ne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posmatra</a:t>
            </a:r>
            <a:r>
              <a:rPr lang="en-US" dirty="0" smtClean="0"/>
              <a:t> </a:t>
            </a:r>
            <a:r>
              <a:rPr lang="en-US" dirty="0" err="1" smtClean="0"/>
              <a:t>izolovano</a:t>
            </a:r>
            <a:r>
              <a:rPr lang="en-US" dirty="0" smtClean="0"/>
              <a:t>, </a:t>
            </a:r>
            <a:r>
              <a:rPr lang="en-US" dirty="0" err="1" smtClean="0"/>
              <a:t>već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u </a:t>
            </a:r>
            <a:r>
              <a:rPr lang="en-US" dirty="0" err="1" smtClean="0"/>
              <a:t>sklopu</a:t>
            </a:r>
            <a:r>
              <a:rPr lang="en-US" dirty="0" smtClean="0"/>
              <a:t> </a:t>
            </a:r>
            <a:r>
              <a:rPr lang="en-US" dirty="0" err="1" smtClean="0"/>
              <a:t>integralnog</a:t>
            </a:r>
            <a:r>
              <a:rPr lang="en-US" dirty="0" smtClean="0"/>
              <a:t> </a:t>
            </a:r>
            <a:r>
              <a:rPr lang="en-US" dirty="0" err="1" smtClean="0"/>
              <a:t>programa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odabranog</a:t>
            </a:r>
            <a:r>
              <a:rPr lang="en-US" dirty="0" smtClean="0"/>
              <a:t> marketing </a:t>
            </a:r>
            <a:r>
              <a:rPr lang="en-US" dirty="0" err="1" smtClean="0"/>
              <a:t>miksa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355600" y="1920786"/>
            <a:ext cx="45974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err="1" smtClean="0"/>
              <a:t>T</a:t>
            </a:r>
            <a:r>
              <a:rPr lang="en-US" dirty="0" err="1" smtClean="0"/>
              <a:t>reba</a:t>
            </a:r>
            <a:r>
              <a:rPr lang="en-US" dirty="0" smtClean="0"/>
              <a:t> </a:t>
            </a:r>
            <a:r>
              <a:rPr lang="en-US" dirty="0" err="1" smtClean="0"/>
              <a:t>sagledati</a:t>
            </a:r>
            <a:r>
              <a:rPr lang="en-US" dirty="0" smtClean="0"/>
              <a:t> </a:t>
            </a:r>
            <a:r>
              <a:rPr lang="en-US" dirty="0" err="1" smtClean="0"/>
              <a:t>realne</a:t>
            </a:r>
            <a:r>
              <a:rPr lang="en-US" dirty="0" smtClean="0"/>
              <a:t> </a:t>
            </a:r>
            <a:r>
              <a:rPr lang="en-US" dirty="0" err="1" smtClean="0"/>
              <a:t>pozicije</a:t>
            </a:r>
            <a:r>
              <a:rPr lang="en-US" dirty="0" smtClean="0"/>
              <a:t> </a:t>
            </a:r>
            <a:r>
              <a:rPr lang="en-US" dirty="0" err="1" smtClean="0"/>
              <a:t>lične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u </a:t>
            </a:r>
            <a:r>
              <a:rPr lang="en-US" dirty="0" err="1" smtClean="0"/>
              <a:t>sklopu</a:t>
            </a:r>
            <a:r>
              <a:rPr lang="en-US" dirty="0" smtClean="0"/>
              <a:t> </a:t>
            </a:r>
            <a:r>
              <a:rPr lang="en-US" dirty="0" err="1" smtClean="0"/>
              <a:t>promocionog</a:t>
            </a:r>
            <a:r>
              <a:rPr lang="en-US" dirty="0" smtClean="0"/>
              <a:t> </a:t>
            </a:r>
            <a:r>
              <a:rPr lang="en-US" dirty="0" err="1" smtClean="0"/>
              <a:t>miksa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me</a:t>
            </a:r>
            <a:r>
              <a:rPr lang="sr-Latn-RS" dirty="0" smtClean="0"/>
              <a:t>đ</a:t>
            </a:r>
            <a:r>
              <a:rPr lang="en-US" dirty="0" err="1" smtClean="0"/>
              <a:t>uzavisnost</a:t>
            </a:r>
            <a:r>
              <a:rPr lang="en-US" dirty="0" smtClean="0"/>
              <a:t> </a:t>
            </a:r>
            <a:r>
              <a:rPr lang="en-US" dirty="0" err="1" smtClean="0"/>
              <a:t>izme</a:t>
            </a:r>
            <a:r>
              <a:rPr lang="sr-Latn-RS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lične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ostalih</a:t>
            </a:r>
            <a:r>
              <a:rPr lang="en-US" dirty="0" smtClean="0"/>
              <a:t> </a:t>
            </a:r>
            <a:r>
              <a:rPr lang="en-US" dirty="0" err="1" smtClean="0"/>
              <a:t>instrumenata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:</a:t>
            </a:r>
            <a:endParaRPr lang="sr-Latn-RS" dirty="0" smtClean="0"/>
          </a:p>
          <a:p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it-IT" sz="2000" b="1" dirty="0" smtClean="0"/>
              <a:t>Proizvoda </a:t>
            </a:r>
            <a:endParaRPr lang="sr-Latn-RS" sz="2000" b="1" dirty="0" smtClean="0"/>
          </a:p>
          <a:p>
            <a:pPr marL="342900" indent="-342900">
              <a:buFont typeface="+mj-lt"/>
              <a:buAutoNum type="arabicPeriod"/>
            </a:pPr>
            <a:r>
              <a:rPr lang="it-IT" sz="2000" b="1" dirty="0" smtClean="0"/>
              <a:t>Distribucije</a:t>
            </a:r>
            <a:endParaRPr lang="sr-Latn-RS" sz="2000" b="1" dirty="0" smtClean="0"/>
          </a:p>
          <a:p>
            <a:pPr marL="342900" indent="-342900">
              <a:buFont typeface="+mj-lt"/>
              <a:buAutoNum type="arabicPeriod"/>
            </a:pPr>
            <a:r>
              <a:rPr lang="it-IT" sz="2000" b="1" dirty="0" smtClean="0"/>
              <a:t>Cena</a:t>
            </a:r>
            <a:endParaRPr lang="sr-Latn-RS" sz="2000" b="1" dirty="0" smtClean="0"/>
          </a:p>
          <a:p>
            <a:pPr marL="342900" indent="-342900">
              <a:buFont typeface="+mj-lt"/>
              <a:buAutoNum type="arabicPeriod"/>
            </a:pPr>
            <a:r>
              <a:rPr lang="it-IT" sz="2000" b="1" dirty="0" smtClean="0"/>
              <a:t>Promocije</a:t>
            </a:r>
            <a:endParaRPr lang="en-US" sz="2000" b="1" dirty="0"/>
          </a:p>
        </p:txBody>
      </p:sp>
      <p:pic>
        <p:nvPicPr>
          <p:cNvPr id="34818" name="Picture 2" descr="Kako Povećati Prodaju - 12 Principa Za Povećanje Profita - KrešimirOlijan"/>
          <p:cNvPicPr>
            <a:picLocks noChangeAspect="1" noChangeArrowheads="1"/>
          </p:cNvPicPr>
          <p:nvPr/>
        </p:nvPicPr>
        <p:blipFill>
          <a:blip r:embed="rId2" cstate="print"/>
          <a:srcRect l="17792" r="19177"/>
          <a:stretch>
            <a:fillRect/>
          </a:stretch>
        </p:blipFill>
        <p:spPr bwMode="auto">
          <a:xfrm>
            <a:off x="5422901" y="1990043"/>
            <a:ext cx="2832100" cy="3005217"/>
          </a:xfrm>
          <a:prstGeom prst="rect">
            <a:avLst/>
          </a:prstGeom>
          <a:noFill/>
        </p:spPr>
      </p:pic>
      <p:pic>
        <p:nvPicPr>
          <p:cNvPr id="34820" name="Picture 4" descr="MARKETING_Vox_Blog_Opaa"/>
          <p:cNvPicPr>
            <a:picLocks noChangeAspect="1" noChangeArrowheads="1"/>
          </p:cNvPicPr>
          <p:nvPr/>
        </p:nvPicPr>
        <p:blipFill>
          <a:blip r:embed="rId3" cstate="print"/>
          <a:srcRect l="27294" t="8108" r="29412" b="11111"/>
          <a:stretch>
            <a:fillRect/>
          </a:stretch>
        </p:blipFill>
        <p:spPr bwMode="auto">
          <a:xfrm>
            <a:off x="2933700" y="3097281"/>
            <a:ext cx="1943100" cy="1893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MEĐUZAVISNOST PRODAJE I OSTALIH INSTRUMENATA MARKETINGA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26" name="AutoShape 2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98" name="AutoShape 2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2" name="AutoShape 6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889403" y="1231384"/>
            <a:ext cx="49447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PRODAJNA SNAGA I KARAKTERISTIKE PROIZVODA</a:t>
            </a:r>
            <a:endParaRPr lang="en-US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266700" y="1600200"/>
            <a:ext cx="6337300" cy="1054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direktno</a:t>
            </a:r>
            <a:r>
              <a:rPr lang="en-US" dirty="0" smtClean="0"/>
              <a:t> </a:t>
            </a:r>
            <a:r>
              <a:rPr lang="en-US" dirty="0" err="1" smtClean="0"/>
              <a:t>opredeljuju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</a:t>
            </a:r>
            <a:r>
              <a:rPr lang="en-US" dirty="0" err="1" smtClean="0"/>
              <a:t>lične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u </a:t>
            </a:r>
            <a:r>
              <a:rPr lang="en-US" dirty="0" err="1" smtClean="0"/>
              <a:t>ukupnom</a:t>
            </a:r>
            <a:r>
              <a:rPr lang="en-US" dirty="0" smtClean="0"/>
              <a:t> </a:t>
            </a:r>
            <a:r>
              <a:rPr lang="en-US" dirty="0" err="1" smtClean="0"/>
              <a:t>promocionom</a:t>
            </a:r>
            <a:r>
              <a:rPr lang="en-US" dirty="0" smtClean="0"/>
              <a:t> </a:t>
            </a:r>
            <a:r>
              <a:rPr lang="en-US" dirty="0" err="1" smtClean="0"/>
              <a:t>miksu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 </a:t>
            </a:r>
            <a:r>
              <a:rPr lang="en-US" dirty="0" err="1" smtClean="0"/>
              <a:t>Naravno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pri</a:t>
            </a:r>
            <a:r>
              <a:rPr lang="en-US" dirty="0" smtClean="0"/>
              <a:t> tome </a:t>
            </a:r>
            <a:r>
              <a:rPr lang="en-US" dirty="0" err="1" smtClean="0"/>
              <a:t>razlikuje</a:t>
            </a:r>
            <a:r>
              <a:rPr lang="en-US" dirty="0" smtClean="0"/>
              <a:t> </a:t>
            </a:r>
            <a:r>
              <a:rPr lang="en-US" dirty="0" err="1" smtClean="0"/>
              <a:t>uloga</a:t>
            </a:r>
            <a:r>
              <a:rPr lang="en-US" dirty="0" smtClean="0"/>
              <a:t> </a:t>
            </a:r>
            <a:r>
              <a:rPr lang="en-US" dirty="0" err="1" smtClean="0"/>
              <a:t>lične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industrijska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potrošna</a:t>
            </a:r>
            <a:r>
              <a:rPr lang="en-US" dirty="0" smtClean="0"/>
              <a:t> dobra</a:t>
            </a:r>
            <a:r>
              <a:rPr lang="sr-Latn-RS" dirty="0" smtClean="0"/>
              <a:t>.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685800" y="2794000"/>
            <a:ext cx="5575300" cy="889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Najčešće</a:t>
            </a:r>
            <a:r>
              <a:rPr lang="en-US" dirty="0" smtClean="0"/>
              <a:t> se u 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 smtClean="0"/>
              <a:t>svrhe</a:t>
            </a:r>
            <a:r>
              <a:rPr lang="en-US" dirty="0" smtClean="0"/>
              <a:t> </a:t>
            </a:r>
            <a:r>
              <a:rPr lang="en-US" dirty="0" err="1" smtClean="0"/>
              <a:t>posmatra</a:t>
            </a:r>
            <a:r>
              <a:rPr lang="en-US" dirty="0" smtClean="0"/>
              <a:t> </a:t>
            </a:r>
            <a:r>
              <a:rPr lang="en-US" dirty="0" err="1" smtClean="0"/>
              <a:t>učešće</a:t>
            </a:r>
            <a:r>
              <a:rPr lang="en-US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</a:t>
            </a:r>
            <a:r>
              <a:rPr lang="en-US" dirty="0" err="1" smtClean="0"/>
              <a:t>lične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ukupan</a:t>
            </a:r>
            <a:r>
              <a:rPr lang="en-US" dirty="0" smtClean="0"/>
              <a:t> </a:t>
            </a:r>
            <a:r>
              <a:rPr lang="en-US" dirty="0" err="1" smtClean="0"/>
              <a:t>obim</a:t>
            </a:r>
            <a:r>
              <a:rPr lang="en-US" dirty="0" smtClean="0"/>
              <a:t> </a:t>
            </a:r>
            <a:r>
              <a:rPr lang="en-US" dirty="0" err="1" smtClean="0"/>
              <a:t>prometa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pojedinim</a:t>
            </a:r>
            <a:r>
              <a:rPr lang="en-US" dirty="0" smtClean="0"/>
              <a:t> </a:t>
            </a:r>
            <a:r>
              <a:rPr lang="en-US" dirty="0" err="1" smtClean="0"/>
              <a:t>grupama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1079500" y="3784600"/>
            <a:ext cx="4749800" cy="1181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 </a:t>
            </a:r>
            <a:r>
              <a:rPr lang="en-US" dirty="0" err="1" smtClean="0"/>
              <a:t>savremenim</a:t>
            </a:r>
            <a:r>
              <a:rPr lang="en-US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prodavci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menadžeri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značajniju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u </a:t>
            </a:r>
            <a:r>
              <a:rPr lang="en-US" dirty="0" err="1" smtClean="0"/>
              <a:t>procesu</a:t>
            </a:r>
            <a:r>
              <a:rPr lang="en-US" dirty="0" smtClean="0"/>
              <a:t> </a:t>
            </a:r>
            <a:r>
              <a:rPr lang="en-US" dirty="0" err="1" smtClean="0"/>
              <a:t>odlučivanja</a:t>
            </a:r>
            <a:r>
              <a:rPr lang="en-US" dirty="0" smtClean="0"/>
              <a:t> o </a:t>
            </a:r>
            <a:r>
              <a:rPr lang="en-US" dirty="0" err="1" smtClean="0"/>
              <a:t>razvoju</a:t>
            </a:r>
            <a:r>
              <a:rPr lang="en-US" dirty="0" smtClean="0"/>
              <a:t> </a:t>
            </a:r>
            <a:r>
              <a:rPr lang="en-US" dirty="0" err="1" smtClean="0"/>
              <a:t>novi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usavršavanju</a:t>
            </a:r>
            <a:r>
              <a:rPr lang="en-US" dirty="0" smtClean="0"/>
              <a:t> </a:t>
            </a:r>
            <a:r>
              <a:rPr lang="en-US" dirty="0" err="1" smtClean="0"/>
              <a:t>postojećih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6866" name="Picture 2" descr="Product and Service Description Worksheet | SCO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8275" y="1452562"/>
            <a:ext cx="2466975" cy="1847851"/>
          </a:xfrm>
          <a:prstGeom prst="rect">
            <a:avLst/>
          </a:prstGeom>
          <a:noFill/>
        </p:spPr>
      </p:pic>
      <p:pic>
        <p:nvPicPr>
          <p:cNvPr id="25" name="Picture 2" descr="How to sell a product? » Whyfut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6300" y="3813514"/>
            <a:ext cx="3187700" cy="1177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MEĐUZAVISNOST PRODAJE I OSTALIH INSTRUMENATA MARKETINGA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26" name="AutoShape 2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98" name="AutoShape 2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2" name="AutoShape 6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575203" y="1205984"/>
            <a:ext cx="4240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PRODAJNA SNAGA I KANALI DISTRIBUCIJE </a:t>
            </a:r>
            <a:endParaRPr lang="en-US" b="1" dirty="0"/>
          </a:p>
        </p:txBody>
      </p:sp>
      <p:sp>
        <p:nvSpPr>
          <p:cNvPr id="20" name="Rectangle 19"/>
          <p:cNvSpPr/>
          <p:nvPr/>
        </p:nvSpPr>
        <p:spPr>
          <a:xfrm>
            <a:off x="304800" y="1524685"/>
            <a:ext cx="76581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err="1" smtClean="0"/>
              <a:t>K</a:t>
            </a:r>
            <a:r>
              <a:rPr lang="en-US" dirty="0" err="1" smtClean="0"/>
              <a:t>anali</a:t>
            </a:r>
            <a:r>
              <a:rPr lang="en-US" dirty="0" smtClean="0"/>
              <a:t> </a:t>
            </a:r>
            <a:r>
              <a:rPr lang="en-US" dirty="0" err="1" smtClean="0"/>
              <a:t>distribucije</a:t>
            </a:r>
            <a:r>
              <a:rPr lang="en-US" dirty="0" smtClean="0"/>
              <a:t> </a:t>
            </a:r>
            <a:r>
              <a:rPr lang="en-US" dirty="0" err="1" smtClean="0"/>
              <a:t>predstavljaju</a:t>
            </a:r>
            <a:r>
              <a:rPr lang="en-US" dirty="0" smtClean="0"/>
              <a:t> </a:t>
            </a:r>
            <a:r>
              <a:rPr lang="en-US" dirty="0" err="1" smtClean="0"/>
              <a:t>produžetak</a:t>
            </a:r>
            <a:r>
              <a:rPr lang="en-US" dirty="0" smtClean="0"/>
              <a:t> </a:t>
            </a:r>
            <a:r>
              <a:rPr lang="en-US" dirty="0" err="1" smtClean="0"/>
              <a:t>prodajnih</a:t>
            </a:r>
            <a:r>
              <a:rPr lang="en-US" dirty="0" smtClean="0"/>
              <a:t> </a:t>
            </a:r>
            <a:r>
              <a:rPr lang="en-US" dirty="0" err="1" smtClean="0"/>
              <a:t>napora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</a:t>
            </a:r>
            <a:endParaRPr lang="sr-Latn-RS" dirty="0" smtClean="0"/>
          </a:p>
          <a:p>
            <a:r>
              <a:rPr lang="sr-Latn-RS" dirty="0" err="1" smtClean="0"/>
              <a:t>T</a:t>
            </a:r>
            <a:r>
              <a:rPr lang="en-US" dirty="0" err="1" smtClean="0"/>
              <a:t>reba</a:t>
            </a:r>
            <a:r>
              <a:rPr lang="en-US" dirty="0" smtClean="0"/>
              <a:t> </a:t>
            </a:r>
            <a:r>
              <a:rPr lang="en-US" dirty="0" err="1" smtClean="0"/>
              <a:t>imati</a:t>
            </a:r>
            <a:r>
              <a:rPr lang="en-US" dirty="0" smtClean="0"/>
              <a:t> u </a:t>
            </a:r>
            <a:r>
              <a:rPr lang="en-US" dirty="0" err="1" smtClean="0"/>
              <a:t>vidu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distributeri</a:t>
            </a:r>
            <a:r>
              <a:rPr lang="en-US" dirty="0" smtClean="0"/>
              <a:t>, </a:t>
            </a:r>
            <a:r>
              <a:rPr lang="en-US" dirty="0" err="1" smtClean="0"/>
              <a:t>često</a:t>
            </a:r>
            <a:r>
              <a:rPr lang="en-US" dirty="0" smtClean="0"/>
              <a:t>,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različite</a:t>
            </a:r>
            <a:r>
              <a:rPr lang="en-US" dirty="0" smtClean="0"/>
              <a:t> </a:t>
            </a:r>
            <a:r>
              <a:rPr lang="en-US" dirty="0" err="1" smtClean="0"/>
              <a:t>ciljeve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interese</a:t>
            </a:r>
            <a:r>
              <a:rPr lang="en-US" dirty="0" smtClean="0"/>
              <a:t>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proizvoĎače</a:t>
            </a:r>
            <a:r>
              <a:rPr lang="en-US" dirty="0" smtClean="0"/>
              <a:t>,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toga </a:t>
            </a:r>
            <a:r>
              <a:rPr lang="en-US" dirty="0" err="1" smtClean="0"/>
              <a:t>proizilazi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bazična</a:t>
            </a:r>
            <a:r>
              <a:rPr lang="en-US" dirty="0" smtClean="0"/>
              <a:t> </a:t>
            </a:r>
            <a:r>
              <a:rPr lang="en-US" dirty="0" err="1" smtClean="0"/>
              <a:t>uloga</a:t>
            </a:r>
            <a:r>
              <a:rPr lang="en-US" dirty="0" smtClean="0"/>
              <a:t> </a:t>
            </a:r>
            <a:r>
              <a:rPr lang="en-US" dirty="0" err="1" smtClean="0"/>
              <a:t>prodajne</a:t>
            </a:r>
            <a:r>
              <a:rPr lang="en-US" dirty="0" smtClean="0"/>
              <a:t> </a:t>
            </a:r>
            <a:r>
              <a:rPr lang="en-US" dirty="0" err="1" smtClean="0"/>
              <a:t>snage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</a:t>
            </a:r>
            <a:r>
              <a:rPr lang="sr-Latn-RS" dirty="0" smtClean="0"/>
              <a:t> </a:t>
            </a:r>
          </a:p>
          <a:p>
            <a:r>
              <a:rPr lang="sr-Latn-RS" dirty="0" err="1" smtClean="0"/>
              <a:t>I</a:t>
            </a:r>
            <a:r>
              <a:rPr lang="en-US" dirty="0" err="1" smtClean="0"/>
              <a:t>mati</a:t>
            </a:r>
            <a:r>
              <a:rPr lang="en-US" dirty="0" smtClean="0"/>
              <a:t> u </a:t>
            </a:r>
            <a:r>
              <a:rPr lang="en-US" dirty="0" err="1" smtClean="0"/>
              <a:t>vidu</a:t>
            </a:r>
            <a:r>
              <a:rPr lang="en-US" dirty="0" smtClean="0"/>
              <a:t> </a:t>
            </a:r>
            <a:r>
              <a:rPr lang="en-US" dirty="0" err="1" smtClean="0"/>
              <a:t>staro</a:t>
            </a:r>
            <a:r>
              <a:rPr lang="en-US" dirty="0" smtClean="0"/>
              <a:t> </a:t>
            </a:r>
            <a:r>
              <a:rPr lang="en-US" dirty="0" err="1" smtClean="0"/>
              <a:t>pravilo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proizvod</a:t>
            </a:r>
            <a:r>
              <a:rPr lang="en-US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nekog</a:t>
            </a:r>
            <a:r>
              <a:rPr lang="en-US" dirty="0" smtClean="0"/>
              <a:t> </a:t>
            </a:r>
            <a:r>
              <a:rPr lang="en-US" dirty="0" err="1" smtClean="0"/>
              <a:t>naročitog</a:t>
            </a:r>
            <a:r>
              <a:rPr lang="en-US" dirty="0" smtClean="0"/>
              <a:t> </a:t>
            </a:r>
            <a:r>
              <a:rPr lang="en-US" dirty="0" err="1" smtClean="0"/>
              <a:t>značaja</a:t>
            </a:r>
            <a:r>
              <a:rPr lang="en-US" dirty="0" smtClean="0"/>
              <a:t> </a:t>
            </a:r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, u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vreme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pravom</a:t>
            </a:r>
            <a:r>
              <a:rPr lang="en-US" dirty="0" smtClean="0"/>
              <a:t> </a:t>
            </a:r>
            <a:r>
              <a:rPr lang="en-US" dirty="0" err="1" smtClean="0"/>
              <a:t>mestu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raspolaganju</a:t>
            </a:r>
            <a:r>
              <a:rPr lang="en-US" dirty="0" smtClean="0"/>
              <a:t> </a:t>
            </a:r>
            <a:r>
              <a:rPr lang="en-US" dirty="0" err="1" smtClean="0"/>
              <a:t>potencijalnom</a:t>
            </a:r>
            <a:r>
              <a:rPr lang="en-US" dirty="0" smtClean="0"/>
              <a:t> </a:t>
            </a:r>
            <a:r>
              <a:rPr lang="en-US" dirty="0" err="1" smtClean="0"/>
              <a:t>kupcu</a:t>
            </a:r>
            <a:r>
              <a:rPr lang="sr-Latn-RS" dirty="0" smtClean="0"/>
              <a:t>.</a:t>
            </a:r>
          </a:p>
          <a:p>
            <a:r>
              <a:rPr lang="en-US" dirty="0" err="1" smtClean="0"/>
              <a:t>Uloga</a:t>
            </a:r>
            <a:r>
              <a:rPr lang="en-US" dirty="0" smtClean="0"/>
              <a:t> </a:t>
            </a:r>
            <a:r>
              <a:rPr lang="en-US" dirty="0" err="1" smtClean="0"/>
              <a:t>prodajne</a:t>
            </a:r>
            <a:r>
              <a:rPr lang="en-US" dirty="0" smtClean="0"/>
              <a:t> </a:t>
            </a:r>
            <a:r>
              <a:rPr lang="en-US" dirty="0" err="1" smtClean="0"/>
              <a:t>snage</a:t>
            </a:r>
            <a:r>
              <a:rPr lang="en-US" dirty="0" smtClean="0"/>
              <a:t> u </a:t>
            </a:r>
            <a:r>
              <a:rPr lang="en-US" dirty="0" err="1" smtClean="0"/>
              <a:t>izgraĎivanju</a:t>
            </a:r>
            <a:r>
              <a:rPr lang="en-US" dirty="0" smtClean="0"/>
              <a:t> </a:t>
            </a:r>
            <a:r>
              <a:rPr lang="en-US" dirty="0" err="1" smtClean="0"/>
              <a:t>kanala</a:t>
            </a:r>
            <a:r>
              <a:rPr lang="en-US" dirty="0" smtClean="0"/>
              <a:t> </a:t>
            </a:r>
            <a:r>
              <a:rPr lang="en-US" dirty="0" err="1" smtClean="0"/>
              <a:t>distribucije</a:t>
            </a:r>
            <a:r>
              <a:rPr lang="en-US" dirty="0" smtClean="0"/>
              <a:t> </a:t>
            </a:r>
            <a:r>
              <a:rPr lang="en-US" dirty="0" err="1" smtClean="0"/>
              <a:t>zavisi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prodajne</a:t>
            </a:r>
            <a:r>
              <a:rPr lang="en-US" dirty="0" smtClean="0"/>
              <a:t> </a:t>
            </a:r>
            <a:r>
              <a:rPr lang="en-US" dirty="0" err="1" smtClean="0"/>
              <a:t>strategije</a:t>
            </a:r>
            <a:r>
              <a:rPr lang="en-US" dirty="0" smtClean="0"/>
              <a:t> </a:t>
            </a:r>
            <a:r>
              <a:rPr lang="en-US" dirty="0" err="1" smtClean="0"/>
              <a:t>kojom</a:t>
            </a:r>
            <a:r>
              <a:rPr lang="en-US" dirty="0" smtClean="0"/>
              <a:t> se </a:t>
            </a:r>
            <a:r>
              <a:rPr lang="en-US" dirty="0" err="1" smtClean="0"/>
              <a:t>podstiče</a:t>
            </a:r>
            <a:r>
              <a:rPr lang="en-US" dirty="0" smtClean="0"/>
              <a:t> </a:t>
            </a:r>
            <a:r>
              <a:rPr lang="en-US" dirty="0" err="1" smtClean="0"/>
              <a:t>preprodavac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kupi</a:t>
            </a:r>
            <a:r>
              <a:rPr lang="en-US" dirty="0" smtClean="0"/>
              <a:t> </a:t>
            </a:r>
            <a:r>
              <a:rPr lang="en-US" dirty="0" err="1" smtClean="0"/>
              <a:t>proizvode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 </a:t>
            </a:r>
            <a:endParaRPr lang="sr-Latn-RS" dirty="0" smtClean="0"/>
          </a:p>
          <a:p>
            <a:r>
              <a:rPr lang="en-US" dirty="0" smtClean="0"/>
              <a:t>U tom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 smtClean="0"/>
              <a:t>primenjuju</a:t>
            </a:r>
            <a:r>
              <a:rPr lang="en-US" dirty="0" smtClean="0"/>
              <a:t> se </a:t>
            </a:r>
            <a:r>
              <a:rPr lang="en-US" dirty="0" err="1" smtClean="0"/>
              <a:t>dve</a:t>
            </a:r>
            <a:r>
              <a:rPr lang="en-US" dirty="0" smtClean="0"/>
              <a:t> </a:t>
            </a:r>
            <a:r>
              <a:rPr lang="en-US" dirty="0" err="1" smtClean="0"/>
              <a:t>poznate</a:t>
            </a:r>
            <a:r>
              <a:rPr lang="en-US" dirty="0" smtClean="0"/>
              <a:t> </a:t>
            </a:r>
            <a:r>
              <a:rPr lang="en-US" dirty="0" err="1" smtClean="0"/>
              <a:t>strategije</a:t>
            </a:r>
            <a:r>
              <a:rPr lang="en-US" dirty="0" smtClean="0"/>
              <a:t>: </a:t>
            </a:r>
            <a:endParaRPr lang="sr-Latn-RS" dirty="0" smtClean="0"/>
          </a:p>
          <a:p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Strategija</a:t>
            </a:r>
            <a:r>
              <a:rPr lang="en-US" dirty="0" smtClean="0"/>
              <a:t> </a:t>
            </a:r>
            <a:r>
              <a:rPr lang="en-US" dirty="0" err="1" smtClean="0"/>
              <a:t>vučenja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tržište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Strategija</a:t>
            </a:r>
            <a:r>
              <a:rPr lang="en-US" dirty="0" smtClean="0"/>
              <a:t> </a:t>
            </a:r>
            <a:r>
              <a:rPr lang="en-US" dirty="0" err="1" smtClean="0"/>
              <a:t>guranja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tržište</a:t>
            </a:r>
            <a:endParaRPr lang="en-US" dirty="0"/>
          </a:p>
        </p:txBody>
      </p:sp>
      <p:sp>
        <p:nvSpPr>
          <p:cNvPr id="37892" name="AutoShape 4" descr="Distribution Channels - Multimedia Mark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4" name="AutoShape 6" descr="Distribution Channels - Multimedia Mark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6" name="AutoShape 8" descr="Distribution Channels - Multimedia Mark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7898" name="Picture 10" descr="Fashion Marketing and Place (Methods of Distribution) - Vibe Consulting -  Fashion Business Consult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7175" y="3784600"/>
            <a:ext cx="2176727" cy="1358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MEĐUZAVISNOST PRODAJE I OSTALIH INSTRUMENATA MARKETINGA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26" name="AutoShape 2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98" name="AutoShape 2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2" name="AutoShape 6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575203" y="1205984"/>
            <a:ext cx="3604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PRODAJNA SNAGA I POLITIKA CENA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190500" y="1525885"/>
            <a:ext cx="8712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cena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se </a:t>
            </a:r>
            <a:r>
              <a:rPr lang="en-US" dirty="0" err="1" smtClean="0"/>
              <a:t>efikasno</a:t>
            </a:r>
            <a:r>
              <a:rPr lang="en-US" dirty="0" smtClean="0"/>
              <a:t> </a:t>
            </a:r>
            <a:r>
              <a:rPr lang="en-US" dirty="0" err="1" smtClean="0"/>
              <a:t>sprovodi</a:t>
            </a:r>
            <a:r>
              <a:rPr lang="en-US" dirty="0" smtClean="0"/>
              <a:t>, u </a:t>
            </a:r>
            <a:r>
              <a:rPr lang="en-US" dirty="0" err="1" smtClean="0"/>
              <a:t>velikoj</a:t>
            </a:r>
            <a:r>
              <a:rPr lang="en-US" dirty="0" smtClean="0"/>
              <a:t> </a:t>
            </a:r>
            <a:r>
              <a:rPr lang="en-US" dirty="0" err="1" smtClean="0"/>
              <a:t>meri</a:t>
            </a:r>
            <a:r>
              <a:rPr lang="en-US" dirty="0" smtClean="0"/>
              <a:t>,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uticaj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kreiranje</a:t>
            </a:r>
            <a:r>
              <a:rPr lang="en-US" dirty="0" smtClean="0"/>
              <a:t> </a:t>
            </a:r>
            <a:r>
              <a:rPr lang="en-US" dirty="0" err="1" smtClean="0"/>
              <a:t>promocionog</a:t>
            </a:r>
            <a:r>
              <a:rPr lang="en-US" dirty="0" smtClean="0"/>
              <a:t> </a:t>
            </a:r>
            <a:r>
              <a:rPr lang="en-US" dirty="0" err="1" smtClean="0"/>
              <a:t>miksa</a:t>
            </a:r>
            <a:r>
              <a:rPr lang="en-US" dirty="0" smtClean="0"/>
              <a:t> </a:t>
            </a:r>
            <a:r>
              <a:rPr lang="en-US" dirty="0" err="1" smtClean="0"/>
              <a:t>preuzeća</a:t>
            </a:r>
            <a:r>
              <a:rPr lang="en-US" dirty="0" smtClean="0"/>
              <a:t>.</a:t>
            </a:r>
            <a:endParaRPr lang="sr-Latn-RS" dirty="0" smtClean="0"/>
          </a:p>
          <a:p>
            <a:r>
              <a:rPr lang="sr-Latn-RS" dirty="0" err="1" smtClean="0"/>
              <a:t>P</a:t>
            </a:r>
            <a:r>
              <a:rPr lang="en-US" dirty="0" err="1" smtClean="0"/>
              <a:t>rodajno</a:t>
            </a:r>
            <a:r>
              <a:rPr lang="en-US" dirty="0" smtClean="0"/>
              <a:t> </a:t>
            </a:r>
            <a:r>
              <a:rPr lang="en-US" dirty="0" err="1" smtClean="0"/>
              <a:t>osoblje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nezamenljivu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slučajevima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unapred</a:t>
            </a:r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fiksirane</a:t>
            </a:r>
            <a:r>
              <a:rPr lang="en-US" dirty="0" smtClean="0"/>
              <a:t> </a:t>
            </a:r>
            <a:r>
              <a:rPr lang="en-US" dirty="0" err="1" smtClean="0"/>
              <a:t>prodajne</a:t>
            </a:r>
            <a:r>
              <a:rPr lang="en-US" dirty="0" smtClean="0"/>
              <a:t> </a:t>
            </a:r>
            <a:r>
              <a:rPr lang="en-US" dirty="0" err="1" smtClean="0"/>
              <a:t>cene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kad</a:t>
            </a:r>
            <a:r>
              <a:rPr lang="en-US" dirty="0" smtClean="0"/>
              <a:t> je </a:t>
            </a:r>
            <a:r>
              <a:rPr lang="en-US" dirty="0" err="1" smtClean="0"/>
              <a:t>ostavljena</a:t>
            </a:r>
            <a:r>
              <a:rPr lang="en-US" dirty="0" smtClean="0"/>
              <a:t> </a:t>
            </a:r>
            <a:r>
              <a:rPr lang="en-US" dirty="0" err="1" smtClean="0"/>
              <a:t>mogućnost</a:t>
            </a:r>
            <a:r>
              <a:rPr lang="en-US" dirty="0" smtClean="0"/>
              <a:t> </a:t>
            </a:r>
            <a:r>
              <a:rPr lang="en-US" dirty="0" err="1" smtClean="0"/>
              <a:t>pregovaranja</a:t>
            </a:r>
            <a:r>
              <a:rPr lang="en-US" dirty="0" smtClean="0"/>
              <a:t> o </a:t>
            </a:r>
            <a:r>
              <a:rPr lang="en-US" dirty="0" err="1" smtClean="0"/>
              <a:t>njihovoj</a:t>
            </a:r>
            <a:r>
              <a:rPr lang="en-US" dirty="0" smtClean="0"/>
              <a:t> </a:t>
            </a:r>
            <a:r>
              <a:rPr lang="en-US" dirty="0" err="1" smtClean="0"/>
              <a:t>visini</a:t>
            </a:r>
            <a:r>
              <a:rPr lang="en-US" dirty="0" smtClean="0"/>
              <a:t> </a:t>
            </a:r>
            <a:r>
              <a:rPr lang="en-US" dirty="0" err="1" smtClean="0"/>
              <a:t>prilikom</a:t>
            </a:r>
            <a:r>
              <a:rPr lang="en-US" dirty="0" smtClean="0"/>
              <a:t> </a:t>
            </a:r>
            <a:r>
              <a:rPr lang="en-US" dirty="0" err="1" smtClean="0"/>
              <a:t>sklapanja</a:t>
            </a:r>
            <a:r>
              <a:rPr lang="en-US" dirty="0" smtClean="0"/>
              <a:t> </a:t>
            </a:r>
            <a:r>
              <a:rPr lang="en-US" dirty="0" err="1" smtClean="0"/>
              <a:t>kupoprodajnog</a:t>
            </a:r>
            <a:r>
              <a:rPr lang="en-US" dirty="0" smtClean="0"/>
              <a:t> </a:t>
            </a:r>
            <a:r>
              <a:rPr lang="en-US" dirty="0" err="1" smtClean="0"/>
              <a:t>ugovora</a:t>
            </a:r>
            <a:r>
              <a:rPr lang="en-US" dirty="0" smtClean="0"/>
              <a:t>.</a:t>
            </a:r>
            <a:endParaRPr lang="sr-Latn-RS" dirty="0" smtClean="0"/>
          </a:p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406400" y="2995990"/>
            <a:ext cx="7162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U </a:t>
            </a:r>
            <a:r>
              <a:rPr lang="en-US" dirty="0" err="1" smtClean="0"/>
              <a:t>odre</a:t>
            </a:r>
            <a:r>
              <a:rPr lang="sr-Latn-RS" dirty="0" smtClean="0"/>
              <a:t>žđ</a:t>
            </a:r>
            <a:r>
              <a:rPr lang="en-US" dirty="0" err="1" smtClean="0"/>
              <a:t>ivanju</a:t>
            </a:r>
            <a:r>
              <a:rPr lang="en-US" dirty="0" smtClean="0"/>
              <a:t> </a:t>
            </a:r>
            <a:r>
              <a:rPr lang="en-US" dirty="0" err="1" smtClean="0"/>
              <a:t>prodajne</a:t>
            </a:r>
            <a:r>
              <a:rPr lang="en-US" dirty="0" smtClean="0"/>
              <a:t> </a:t>
            </a:r>
            <a:r>
              <a:rPr lang="en-US" dirty="0" err="1" smtClean="0"/>
              <a:t>cene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pristupa</a:t>
            </a:r>
            <a:r>
              <a:rPr lang="en-US" dirty="0" smtClean="0"/>
              <a:t>: 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Metod</a:t>
            </a:r>
            <a:r>
              <a:rPr lang="en-US" dirty="0" smtClean="0"/>
              <a:t> "</a:t>
            </a:r>
            <a:r>
              <a:rPr lang="en-US" dirty="0" err="1" smtClean="0"/>
              <a:t>troškovi</a:t>
            </a:r>
            <a:r>
              <a:rPr lang="en-US" dirty="0" smtClean="0"/>
              <a:t> plus" 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 smtClean="0"/>
              <a:t>cena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-</a:t>
            </a:r>
            <a:r>
              <a:rPr lang="sr-Latn-RS" dirty="0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metoda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054100" y="4559985"/>
            <a:ext cx="3086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metod</a:t>
            </a:r>
            <a:r>
              <a:rPr lang="en-US" dirty="0" smtClean="0"/>
              <a:t> </a:t>
            </a:r>
            <a:r>
              <a:rPr lang="en-US" dirty="0" err="1" smtClean="0"/>
              <a:t>orijentisan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tražnju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572000" y="4038600"/>
            <a:ext cx="571500" cy="4445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0800000" flipV="1">
            <a:off x="2870200" y="3987800"/>
            <a:ext cx="520700" cy="5080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330700" y="454796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metod</a:t>
            </a:r>
            <a:r>
              <a:rPr lang="en-US" dirty="0" smtClean="0"/>
              <a:t> </a:t>
            </a:r>
            <a:r>
              <a:rPr lang="en-US" dirty="0" err="1" smtClean="0"/>
              <a:t>orijentisan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konkurenciju</a:t>
            </a:r>
            <a:endParaRPr lang="en-US" dirty="0"/>
          </a:p>
        </p:txBody>
      </p:sp>
      <p:pic>
        <p:nvPicPr>
          <p:cNvPr id="38914" name="Picture 2" descr="Price na srpskom: cena ... | Rečnik engleskog jezika, englesko-srpski rečnik"/>
          <p:cNvPicPr>
            <a:picLocks noChangeAspect="1" noChangeArrowheads="1"/>
          </p:cNvPicPr>
          <p:nvPr/>
        </p:nvPicPr>
        <p:blipFill>
          <a:blip r:embed="rId2" cstate="print"/>
          <a:srcRect l="60345" t="38523" r="1801" b="15232"/>
          <a:stretch>
            <a:fillRect/>
          </a:stretch>
        </p:blipFill>
        <p:spPr bwMode="auto">
          <a:xfrm rot="3722505">
            <a:off x="7343177" y="3490719"/>
            <a:ext cx="1760775" cy="976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vi-VN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MEĐUZAVISNOST PRODAJE I OSTALIH INSTRUMENATA MARKETINGA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26" name="AutoShape 2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Društvo za zaštitu potrošača Hrvatske &quot;Potrošač&quot; - Почетна страница |  Фејсбу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98" name="AutoShape 2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2" name="AutoShape 6" descr="Znak pitanja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714903" y="1218684"/>
            <a:ext cx="3305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PRODAJNA SNAGA I PROMOCIJA</a:t>
            </a:r>
            <a:endParaRPr lang="en-US" b="1" dirty="0"/>
          </a:p>
        </p:txBody>
      </p:sp>
      <p:sp>
        <p:nvSpPr>
          <p:cNvPr id="28" name="Rounded Rectangle 27"/>
          <p:cNvSpPr/>
          <p:nvPr/>
        </p:nvSpPr>
        <p:spPr>
          <a:xfrm>
            <a:off x="787400" y="1638300"/>
            <a:ext cx="7924800" cy="901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Osnovna</a:t>
            </a:r>
            <a:r>
              <a:rPr lang="en-US" dirty="0" smtClean="0"/>
              <a:t> </a:t>
            </a:r>
            <a:r>
              <a:rPr lang="en-US" dirty="0" err="1" smtClean="0"/>
              <a:t>uloga</a:t>
            </a:r>
            <a:r>
              <a:rPr lang="en-US" dirty="0" smtClean="0"/>
              <a:t> </a:t>
            </a:r>
            <a:r>
              <a:rPr lang="en-US" dirty="0" err="1" smtClean="0"/>
              <a:t>promocije</a:t>
            </a:r>
            <a:r>
              <a:rPr lang="en-US" dirty="0" smtClean="0"/>
              <a:t> </a:t>
            </a:r>
            <a:r>
              <a:rPr lang="en-US" dirty="0" err="1" smtClean="0"/>
              <a:t>svodi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stimulisanje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, a to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ključni</a:t>
            </a:r>
            <a:r>
              <a:rPr lang="en-US" dirty="0" smtClean="0"/>
              <a:t> </a:t>
            </a:r>
            <a:r>
              <a:rPr lang="en-US" dirty="0" err="1" smtClean="0"/>
              <a:t>zadatak</a:t>
            </a:r>
            <a:r>
              <a:rPr lang="en-US" dirty="0" smtClean="0"/>
              <a:t> </a:t>
            </a:r>
            <a:r>
              <a:rPr lang="en-US" dirty="0" err="1" smtClean="0"/>
              <a:t>lične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nastupa</a:t>
            </a:r>
            <a:r>
              <a:rPr lang="en-US" dirty="0" smtClean="0"/>
              <a:t> u </a:t>
            </a:r>
            <a:r>
              <a:rPr lang="en-US" dirty="0" err="1" smtClean="0"/>
              <a:t>sadejstvu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ekonomskom</a:t>
            </a:r>
            <a:r>
              <a:rPr lang="en-US" dirty="0" smtClean="0"/>
              <a:t> </a:t>
            </a:r>
            <a:r>
              <a:rPr lang="en-US" dirty="0" err="1" smtClean="0"/>
              <a:t>propagandom</a:t>
            </a:r>
            <a:r>
              <a:rPr lang="en-US" dirty="0" smtClean="0"/>
              <a:t>, </a:t>
            </a:r>
            <a:r>
              <a:rPr lang="en-US" dirty="0" err="1" smtClean="0"/>
              <a:t>promocijom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odnosima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javnošću</a:t>
            </a:r>
            <a:r>
              <a:rPr lang="en-US" dirty="0" smtClean="0"/>
              <a:t>.</a:t>
            </a:r>
            <a:endParaRPr lang="sr-Latn-RS" dirty="0" smtClean="0"/>
          </a:p>
        </p:txBody>
      </p:sp>
      <p:sp>
        <p:nvSpPr>
          <p:cNvPr id="30" name="Rounded Rectangle 29"/>
          <p:cNvSpPr/>
          <p:nvPr/>
        </p:nvSpPr>
        <p:spPr>
          <a:xfrm>
            <a:off x="863600" y="3911600"/>
            <a:ext cx="7924800" cy="901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err="1" smtClean="0"/>
              <a:t>E</a:t>
            </a:r>
            <a:r>
              <a:rPr lang="en-US" dirty="0" err="1" smtClean="0"/>
              <a:t>konomska</a:t>
            </a:r>
            <a:r>
              <a:rPr lang="en-US" dirty="0" smtClean="0"/>
              <a:t> propaganda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sredstvo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kreiranje</a:t>
            </a:r>
            <a:r>
              <a:rPr lang="en-US" dirty="0" smtClean="0"/>
              <a:t> </a:t>
            </a:r>
            <a:r>
              <a:rPr lang="en-US" dirty="0" err="1" smtClean="0"/>
              <a:t>dugoročne</a:t>
            </a:r>
            <a:r>
              <a:rPr lang="en-US" dirty="0" smtClean="0"/>
              <a:t> </a:t>
            </a:r>
            <a:r>
              <a:rPr lang="en-US" dirty="0" err="1" smtClean="0"/>
              <a:t>svesnosti</a:t>
            </a:r>
            <a:r>
              <a:rPr lang="en-US" dirty="0" smtClean="0"/>
              <a:t> </a:t>
            </a:r>
            <a:r>
              <a:rPr lang="en-US" dirty="0" err="1" smtClean="0"/>
              <a:t>potencijalnih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 o </a:t>
            </a:r>
            <a:r>
              <a:rPr lang="en-US" dirty="0" err="1" smtClean="0"/>
              <a:t>proizvodima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njihovim</a:t>
            </a:r>
            <a:r>
              <a:rPr lang="en-US" dirty="0" smtClean="0"/>
              <a:t> </a:t>
            </a:r>
            <a:r>
              <a:rPr lang="en-US" dirty="0" err="1" smtClean="0"/>
              <a:t>osnovnim</a:t>
            </a:r>
            <a:r>
              <a:rPr lang="en-US" dirty="0" smtClean="0"/>
              <a:t> </a:t>
            </a:r>
            <a:r>
              <a:rPr lang="en-US" dirty="0" err="1" smtClean="0"/>
              <a:t>karakteristikama</a:t>
            </a:r>
            <a:r>
              <a:rPr lang="en-US" dirty="0" smtClean="0"/>
              <a:t> u </a:t>
            </a:r>
            <a:r>
              <a:rPr lang="en-US" dirty="0" err="1" smtClean="0"/>
              <a:t>cilju</a:t>
            </a:r>
            <a:r>
              <a:rPr lang="en-US" dirty="0" smtClean="0"/>
              <a:t> </a:t>
            </a:r>
            <a:r>
              <a:rPr lang="en-US" dirty="0" err="1" smtClean="0"/>
              <a:t>izazivanja</a:t>
            </a:r>
            <a:r>
              <a:rPr lang="en-US" dirty="0" smtClean="0"/>
              <a:t> </a:t>
            </a:r>
            <a:r>
              <a:rPr lang="en-US" dirty="0" err="1" smtClean="0"/>
              <a:t>njihovog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1" name="Rounded Rectangle 30"/>
          <p:cNvSpPr/>
          <p:nvPr/>
        </p:nvSpPr>
        <p:spPr>
          <a:xfrm>
            <a:off x="825500" y="2768600"/>
            <a:ext cx="7924800" cy="901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Osnovna</a:t>
            </a:r>
            <a:r>
              <a:rPr lang="en-US" dirty="0" smtClean="0"/>
              <a:t> </a:t>
            </a:r>
            <a:r>
              <a:rPr lang="en-US" dirty="0" err="1" smtClean="0"/>
              <a:t>uloga</a:t>
            </a:r>
            <a:r>
              <a:rPr lang="en-US" dirty="0" smtClean="0"/>
              <a:t> </a:t>
            </a:r>
            <a:r>
              <a:rPr lang="en-US" dirty="0" err="1" smtClean="0"/>
              <a:t>promocije</a:t>
            </a:r>
            <a:r>
              <a:rPr lang="en-US" dirty="0" smtClean="0"/>
              <a:t> </a:t>
            </a:r>
            <a:r>
              <a:rPr lang="en-US" dirty="0" err="1" smtClean="0"/>
              <a:t>svodi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stimulisanje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, a to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ključni</a:t>
            </a:r>
            <a:r>
              <a:rPr lang="en-US" dirty="0" smtClean="0"/>
              <a:t> </a:t>
            </a:r>
            <a:r>
              <a:rPr lang="en-US" dirty="0" err="1" smtClean="0"/>
              <a:t>zadatak</a:t>
            </a:r>
            <a:r>
              <a:rPr lang="en-US" dirty="0" smtClean="0"/>
              <a:t> </a:t>
            </a:r>
            <a:r>
              <a:rPr lang="en-US" dirty="0" err="1" smtClean="0"/>
              <a:t>lične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nastupa</a:t>
            </a:r>
            <a:r>
              <a:rPr lang="en-US" dirty="0" smtClean="0"/>
              <a:t> u </a:t>
            </a:r>
            <a:r>
              <a:rPr lang="en-US" dirty="0" err="1" smtClean="0"/>
              <a:t>sadejstvu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ekonomskom</a:t>
            </a:r>
            <a:r>
              <a:rPr lang="en-US" dirty="0" smtClean="0"/>
              <a:t> </a:t>
            </a:r>
            <a:r>
              <a:rPr lang="en-US" dirty="0" err="1" smtClean="0"/>
              <a:t>propagandom</a:t>
            </a:r>
            <a:r>
              <a:rPr lang="en-US" dirty="0" smtClean="0"/>
              <a:t>, </a:t>
            </a:r>
            <a:r>
              <a:rPr lang="en-US" dirty="0" err="1" smtClean="0"/>
              <a:t>promocijom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odnosima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javnošću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43100" y="3205833"/>
            <a:ext cx="5118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4000" dirty="0" smtClean="0"/>
              <a:t>HVALA NA PAŽNJI !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350985" y="4201875"/>
            <a:ext cx="2188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400" dirty="0" smtClean="0"/>
              <a:t>Imate li pitanja?</a:t>
            </a:r>
            <a:endParaRPr lang="en-US" sz="2400" dirty="0"/>
          </a:p>
        </p:txBody>
      </p:sp>
      <p:pic>
        <p:nvPicPr>
          <p:cNvPr id="5" name="Picture 2" descr="Резултат слика за hvala na paznj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5475" y="1425575"/>
            <a:ext cx="2428875" cy="18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910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PROGRAM PRODAJE KAO INTEGRALNI DEO MARKETING STRATEGIJE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0500" y="1297285"/>
            <a:ext cx="8763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Ukupne</a:t>
            </a:r>
            <a:r>
              <a:rPr lang="en-US" dirty="0" smtClean="0"/>
              <a:t> </a:t>
            </a:r>
            <a:r>
              <a:rPr lang="en-US" dirty="0" err="1" smtClean="0"/>
              <a:t>prodajne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protežu</a:t>
            </a:r>
            <a:r>
              <a:rPr lang="en-US" dirty="0" smtClean="0"/>
              <a:t> se </a:t>
            </a:r>
            <a:r>
              <a:rPr lang="en-US" dirty="0" err="1" smtClean="0"/>
              <a:t>veoma</a:t>
            </a:r>
            <a:r>
              <a:rPr lang="en-US" dirty="0" smtClean="0"/>
              <a:t> </a:t>
            </a:r>
            <a:r>
              <a:rPr lang="en-US" dirty="0" err="1" smtClean="0"/>
              <a:t>široko</a:t>
            </a:r>
            <a:r>
              <a:rPr lang="en-US" dirty="0" smtClean="0"/>
              <a:t> u </a:t>
            </a:r>
            <a:r>
              <a:rPr lang="en-US" dirty="0" err="1" smtClean="0"/>
              <a:t>prostoru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vremenu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nikako</a:t>
            </a:r>
            <a:r>
              <a:rPr lang="en-US" dirty="0" smtClean="0"/>
              <a:t> se ne </a:t>
            </a:r>
            <a:r>
              <a:rPr lang="en-US" dirty="0" err="1" smtClean="0"/>
              <a:t>svode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prost </a:t>
            </a:r>
            <a:r>
              <a:rPr lang="en-US" dirty="0" err="1" smtClean="0"/>
              <a:t>čin</a:t>
            </a:r>
            <a:r>
              <a:rPr lang="en-US" dirty="0" smtClean="0"/>
              <a:t> </a:t>
            </a:r>
            <a:r>
              <a:rPr lang="en-US" dirty="0" err="1" smtClean="0"/>
              <a:t>kupoprodaje</a:t>
            </a:r>
            <a:r>
              <a:rPr lang="sr-Latn-RS" dirty="0" smtClean="0"/>
              <a:t>.</a:t>
            </a:r>
          </a:p>
          <a:p>
            <a:r>
              <a:rPr lang="en-US" dirty="0" err="1" smtClean="0"/>
              <a:t>Prodajom</a:t>
            </a:r>
            <a:r>
              <a:rPr lang="en-US" dirty="0" smtClean="0"/>
              <a:t> se </a:t>
            </a:r>
            <a:r>
              <a:rPr lang="en-US" dirty="0" err="1" smtClean="0"/>
              <a:t>obezbe</a:t>
            </a:r>
            <a:r>
              <a:rPr lang="sr-Latn-RS" dirty="0" smtClean="0"/>
              <a:t>đ</a:t>
            </a:r>
            <a:r>
              <a:rPr lang="en-US" dirty="0" err="1" smtClean="0"/>
              <a:t>uje</a:t>
            </a:r>
            <a:r>
              <a:rPr lang="en-US" dirty="0" smtClean="0"/>
              <a:t> </a:t>
            </a:r>
            <a:r>
              <a:rPr lang="en-US" dirty="0" err="1" smtClean="0"/>
              <a:t>sigurna</a:t>
            </a:r>
            <a:r>
              <a:rPr lang="en-US" dirty="0" smtClean="0"/>
              <a:t> </a:t>
            </a:r>
            <a:r>
              <a:rPr lang="en-US" dirty="0" err="1" smtClean="0"/>
              <a:t>veza</a:t>
            </a:r>
            <a:r>
              <a:rPr lang="en-US" dirty="0" smtClean="0"/>
              <a:t> </a:t>
            </a:r>
            <a:r>
              <a:rPr lang="en-US" dirty="0" err="1" smtClean="0"/>
              <a:t>izme</a:t>
            </a:r>
            <a:r>
              <a:rPr lang="sr-Latn-RS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njegovih</a:t>
            </a:r>
            <a:r>
              <a:rPr lang="en-US" dirty="0" smtClean="0"/>
              <a:t> </a:t>
            </a:r>
            <a:r>
              <a:rPr lang="en-US" dirty="0" err="1" smtClean="0"/>
              <a:t>sadašnjih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budućih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.</a:t>
            </a:r>
            <a:endParaRPr lang="sr-Latn-RS" dirty="0" smtClean="0"/>
          </a:p>
          <a:p>
            <a:r>
              <a:rPr lang="en-US" dirty="0" err="1" smtClean="0"/>
              <a:t>Funkcija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funkcioniše</a:t>
            </a:r>
            <a:r>
              <a:rPr lang="en-US" dirty="0" smtClean="0"/>
              <a:t> u </a:t>
            </a:r>
            <a:r>
              <a:rPr lang="en-US" dirty="0" err="1" smtClean="0"/>
              <a:t>svakodnevnoj</a:t>
            </a:r>
            <a:r>
              <a:rPr lang="en-US" dirty="0" smtClean="0"/>
              <a:t> </a:t>
            </a:r>
            <a:r>
              <a:rPr lang="en-US" dirty="0" err="1" smtClean="0"/>
              <a:t>interakciji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: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Ostalim</a:t>
            </a:r>
            <a:r>
              <a:rPr lang="en-US" dirty="0" smtClean="0"/>
              <a:t> </a:t>
            </a:r>
            <a:r>
              <a:rPr lang="en-US" dirty="0" err="1" smtClean="0"/>
              <a:t>organizacionim</a:t>
            </a:r>
            <a:r>
              <a:rPr lang="en-US" dirty="0" smtClean="0"/>
              <a:t> </a:t>
            </a:r>
            <a:r>
              <a:rPr lang="en-US" dirty="0" err="1" smtClean="0"/>
              <a:t>delovima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Direktnim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indirektnim</a:t>
            </a:r>
            <a:r>
              <a:rPr lang="en-US" dirty="0" smtClean="0"/>
              <a:t> </a:t>
            </a:r>
            <a:r>
              <a:rPr lang="en-US" dirty="0" err="1" smtClean="0"/>
              <a:t>konkurentima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Potrošačima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ostalim</a:t>
            </a:r>
            <a:r>
              <a:rPr lang="en-US" dirty="0" smtClean="0"/>
              <a:t> </a:t>
            </a:r>
            <a:r>
              <a:rPr lang="en-US" dirty="0" err="1" smtClean="0"/>
              <a:t>elementima</a:t>
            </a:r>
            <a:r>
              <a:rPr lang="en-US" dirty="0" smtClean="0"/>
              <a:t> </a:t>
            </a:r>
            <a:r>
              <a:rPr lang="en-US" dirty="0" err="1" smtClean="0"/>
              <a:t>eksternog</a:t>
            </a:r>
            <a:r>
              <a:rPr lang="en-US" dirty="0" smtClean="0"/>
              <a:t> </a:t>
            </a:r>
            <a:r>
              <a:rPr lang="en-US" dirty="0" err="1" smtClean="0"/>
              <a:t>okruženja</a:t>
            </a:r>
            <a:endParaRPr lang="sr-Latn-RS" dirty="0" smtClean="0"/>
          </a:p>
          <a:p>
            <a:endParaRPr lang="sr-Latn-RS" dirty="0" smtClean="0"/>
          </a:p>
          <a:p>
            <a:endParaRPr lang="en-US" dirty="0"/>
          </a:p>
        </p:txBody>
      </p:sp>
      <p:pic>
        <p:nvPicPr>
          <p:cNvPr id="35842" name="Picture 2" descr="Kurs: Market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8175" y="2300673"/>
            <a:ext cx="3311525" cy="2684078"/>
          </a:xfrm>
          <a:prstGeom prst="rect">
            <a:avLst/>
          </a:prstGeom>
          <a:noFill/>
        </p:spPr>
      </p:pic>
      <p:pic>
        <p:nvPicPr>
          <p:cNvPr id="35844" name="Picture 4" descr="MojPosao.net - 6 razloga da kažete 'da' novinaru u odjelu marketinga"/>
          <p:cNvPicPr>
            <a:picLocks noChangeAspect="1" noChangeArrowheads="1"/>
          </p:cNvPicPr>
          <p:nvPr/>
        </p:nvPicPr>
        <p:blipFill>
          <a:blip r:embed="rId3" cstate="print"/>
          <a:srcRect t="21850"/>
          <a:stretch>
            <a:fillRect/>
          </a:stretch>
        </p:blipFill>
        <p:spPr bwMode="auto">
          <a:xfrm>
            <a:off x="1638299" y="3695700"/>
            <a:ext cx="2314575" cy="1308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Down Arrow 19"/>
          <p:cNvSpPr/>
          <p:nvPr/>
        </p:nvSpPr>
        <p:spPr>
          <a:xfrm>
            <a:off x="1397000" y="2692400"/>
            <a:ext cx="292100" cy="355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647700" y="2095500"/>
            <a:ext cx="1765300" cy="520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RS" dirty="0" smtClean="0"/>
              <a:t>  F</a:t>
            </a:r>
            <a:r>
              <a:rPr lang="en-US" dirty="0" err="1" smtClean="0"/>
              <a:t>aktri</a:t>
            </a:r>
            <a:r>
              <a:rPr lang="en-US" dirty="0" smtClean="0"/>
              <a:t> </a:t>
            </a:r>
            <a:r>
              <a:rPr lang="en-US" dirty="0" err="1" smtClean="0"/>
              <a:t>internog</a:t>
            </a:r>
            <a:endParaRPr lang="sr-Latn-RS" dirty="0" smtClean="0"/>
          </a:p>
          <a:p>
            <a:r>
              <a:rPr lang="en-US" dirty="0" smtClean="0"/>
              <a:t> </a:t>
            </a:r>
            <a:r>
              <a:rPr lang="sr-Latn-RS" dirty="0" smtClean="0"/>
              <a:t>     </a:t>
            </a:r>
            <a:r>
              <a:rPr lang="en-US" dirty="0" err="1" smtClean="0"/>
              <a:t>okruženja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695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PROGRAM PRODAJE KAO INTEGRALNI DEO MARKETING STRATEGIJE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803900" y="2133600"/>
            <a:ext cx="1841500" cy="520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RS" dirty="0" smtClean="0"/>
              <a:t> F</a:t>
            </a:r>
            <a:r>
              <a:rPr lang="en-US" dirty="0" err="1" smtClean="0"/>
              <a:t>aktri</a:t>
            </a:r>
            <a:r>
              <a:rPr lang="en-US" dirty="0" smtClean="0"/>
              <a:t> </a:t>
            </a:r>
            <a:r>
              <a:rPr lang="sr-Latn-RS" dirty="0" smtClean="0"/>
              <a:t>eksternog</a:t>
            </a:r>
          </a:p>
          <a:p>
            <a:r>
              <a:rPr lang="en-US" dirty="0" smtClean="0"/>
              <a:t> </a:t>
            </a:r>
            <a:r>
              <a:rPr lang="sr-Latn-RS" dirty="0" smtClean="0"/>
              <a:t>       </a:t>
            </a:r>
            <a:r>
              <a:rPr lang="en-US" dirty="0" err="1" smtClean="0"/>
              <a:t>okruženja</a:t>
            </a:r>
            <a:endParaRPr lang="en-US" dirty="0"/>
          </a:p>
        </p:txBody>
      </p:sp>
      <p:sp>
        <p:nvSpPr>
          <p:cNvPr id="36" name="Down Arrow 35"/>
          <p:cNvSpPr/>
          <p:nvPr/>
        </p:nvSpPr>
        <p:spPr>
          <a:xfrm>
            <a:off x="6565900" y="2730500"/>
            <a:ext cx="292100" cy="355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5156200" y="316057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Ekonomski</a:t>
            </a:r>
            <a:r>
              <a:rPr lang="en-US" dirty="0" smtClean="0"/>
              <a:t> </a:t>
            </a:r>
            <a:r>
              <a:rPr lang="en-US" dirty="0" err="1" smtClean="0"/>
              <a:t>faktori</a:t>
            </a:r>
            <a:r>
              <a:rPr lang="en-US" dirty="0" smtClean="0"/>
              <a:t>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Tržišni</a:t>
            </a:r>
            <a:r>
              <a:rPr lang="en-US" dirty="0" smtClean="0"/>
              <a:t> </a:t>
            </a:r>
            <a:r>
              <a:rPr lang="en-US" dirty="0" err="1" smtClean="0"/>
              <a:t>faktori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konkurencija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Tehnološki</a:t>
            </a:r>
            <a:r>
              <a:rPr lang="en-US" dirty="0" smtClean="0"/>
              <a:t> </a:t>
            </a:r>
            <a:r>
              <a:rPr lang="en-US" dirty="0" err="1" smtClean="0"/>
              <a:t>faktori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Socijalni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kulturni</a:t>
            </a:r>
            <a:r>
              <a:rPr lang="en-US" dirty="0" smtClean="0"/>
              <a:t> </a:t>
            </a:r>
            <a:r>
              <a:rPr lang="en-US" dirty="0" err="1" smtClean="0"/>
              <a:t>faktori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Prirodni</a:t>
            </a:r>
            <a:r>
              <a:rPr lang="en-US" dirty="0" smtClean="0"/>
              <a:t> </a:t>
            </a:r>
            <a:r>
              <a:rPr lang="en-US" dirty="0" err="1" smtClean="0"/>
              <a:t>faktori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Faktori</a:t>
            </a:r>
            <a:r>
              <a:rPr lang="en-US" dirty="0" smtClean="0"/>
              <a:t> </a:t>
            </a:r>
            <a:r>
              <a:rPr lang="en-US" dirty="0" err="1" smtClean="0"/>
              <a:t>pravnog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političkog</a:t>
            </a:r>
            <a:r>
              <a:rPr lang="en-US" dirty="0" smtClean="0"/>
              <a:t> </a:t>
            </a:r>
            <a:r>
              <a:rPr lang="en-US" dirty="0" err="1" smtClean="0"/>
              <a:t>okruženj</a:t>
            </a:r>
            <a:r>
              <a:rPr lang="sr-Latn-RS" dirty="0" smtClean="0"/>
              <a:t>a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90500" y="316658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Ukupna</a:t>
            </a:r>
            <a:r>
              <a:rPr lang="en-US" dirty="0" smtClean="0"/>
              <a:t> </a:t>
            </a:r>
            <a:r>
              <a:rPr lang="en-US" dirty="0" err="1" smtClean="0"/>
              <a:t>korporativna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Budžet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u </a:t>
            </a:r>
            <a:r>
              <a:rPr lang="en-US" dirty="0" err="1" smtClean="0"/>
              <a:t>programu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 smtClean="0"/>
              <a:t>zaposlenih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poslovima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U </a:t>
            </a:r>
            <a:r>
              <a:rPr lang="en-US" dirty="0" err="1" smtClean="0"/>
              <a:t>celini</a:t>
            </a:r>
            <a:r>
              <a:rPr lang="en-US" dirty="0" smtClean="0"/>
              <a:t> </a:t>
            </a:r>
            <a:r>
              <a:rPr lang="en-US" dirty="0" err="1" smtClean="0"/>
              <a:t>stepen</a:t>
            </a:r>
            <a:r>
              <a:rPr lang="en-US" dirty="0" smtClean="0"/>
              <a:t> </a:t>
            </a:r>
            <a:r>
              <a:rPr lang="en-US" dirty="0" err="1" smtClean="0"/>
              <a:t>integisanosti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u </a:t>
            </a:r>
            <a:r>
              <a:rPr lang="en-US" dirty="0" err="1" smtClean="0"/>
              <a:t>ukupne</a:t>
            </a:r>
            <a:r>
              <a:rPr lang="en-US" dirty="0" smtClean="0"/>
              <a:t> marketing </a:t>
            </a:r>
            <a:r>
              <a:rPr lang="en-US" dirty="0" err="1" smtClean="0"/>
              <a:t>napore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381000" y="1335385"/>
            <a:ext cx="8267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b="1" dirty="0" smtClean="0"/>
              <a:t>P</a:t>
            </a:r>
            <a:r>
              <a:rPr lang="en-US" b="1" dirty="0" err="1" smtClean="0"/>
              <a:t>rogram</a:t>
            </a:r>
            <a:r>
              <a:rPr lang="en-US" b="1" dirty="0" smtClean="0"/>
              <a:t> </a:t>
            </a:r>
            <a:r>
              <a:rPr lang="en-US" b="1" dirty="0" err="1" smtClean="0"/>
              <a:t>prodaje</a:t>
            </a:r>
            <a:r>
              <a:rPr lang="en-US" b="1" dirty="0" smtClean="0"/>
              <a:t> </a:t>
            </a:r>
            <a:r>
              <a:rPr lang="en-US" b="1" dirty="0" err="1" smtClean="0"/>
              <a:t>predstavlja</a:t>
            </a:r>
            <a:r>
              <a:rPr lang="en-US" b="1" dirty="0" smtClean="0"/>
              <a:t> </a:t>
            </a:r>
            <a:r>
              <a:rPr lang="en-US" b="1" dirty="0" err="1" smtClean="0"/>
              <a:t>integralni</a:t>
            </a:r>
            <a:r>
              <a:rPr lang="en-US" b="1" dirty="0" smtClean="0"/>
              <a:t> </a:t>
            </a:r>
            <a:r>
              <a:rPr lang="en-US" b="1" dirty="0" err="1" smtClean="0"/>
              <a:t>deo</a:t>
            </a:r>
            <a:r>
              <a:rPr lang="en-US" b="1" dirty="0" smtClean="0"/>
              <a:t> </a:t>
            </a:r>
            <a:r>
              <a:rPr lang="en-US" b="1" dirty="0" err="1" smtClean="0"/>
              <a:t>ukupne</a:t>
            </a:r>
            <a:endParaRPr lang="sr-Latn-RS" b="1" dirty="0" smtClean="0"/>
          </a:p>
          <a:p>
            <a:pPr algn="ctr"/>
            <a:r>
              <a:rPr lang="en-US" b="1" dirty="0" smtClean="0"/>
              <a:t>marketing </a:t>
            </a:r>
            <a:r>
              <a:rPr lang="en-US" b="1" dirty="0" err="1" smtClean="0"/>
              <a:t>strategije</a:t>
            </a:r>
            <a:r>
              <a:rPr lang="en-US" b="1" dirty="0" smtClean="0"/>
              <a:t> </a:t>
            </a:r>
            <a:r>
              <a:rPr lang="en-US" b="1" dirty="0" err="1" smtClean="0"/>
              <a:t>preduzeća</a:t>
            </a:r>
            <a:r>
              <a:rPr lang="en-US" b="1" dirty="0" smtClean="0"/>
              <a:t>. </a:t>
            </a:r>
            <a:endParaRPr lang="sr-Latn-RS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Резултат слика за prodaja trgov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95800" y="1006386"/>
            <a:ext cx="4419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Odre</a:t>
            </a:r>
            <a:r>
              <a:rPr lang="sr-Latn-RS" dirty="0" smtClean="0">
                <a:solidFill>
                  <a:schemeClr val="bg1"/>
                </a:solidFill>
              </a:rPr>
              <a:t>đ</a:t>
            </a:r>
            <a:r>
              <a:rPr lang="en-US" dirty="0" err="1" smtClean="0">
                <a:solidFill>
                  <a:schemeClr val="bg1"/>
                </a:solidFill>
              </a:rPr>
              <a:t>ivanje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programa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marketinga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odvija</a:t>
            </a:r>
            <a:r>
              <a:rPr lang="en-US" dirty="0" smtClean="0">
                <a:solidFill>
                  <a:schemeClr val="bg1"/>
                </a:solidFill>
              </a:rPr>
              <a:t> se pod </a:t>
            </a:r>
            <a:r>
              <a:rPr lang="en-US" dirty="0" err="1" smtClean="0">
                <a:solidFill>
                  <a:schemeClr val="bg1"/>
                </a:solidFill>
              </a:rPr>
              <a:t>uticajem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stalnih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promena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internom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eksternom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okruženju</a:t>
            </a:r>
            <a:r>
              <a:rPr lang="en-US" dirty="0" smtClean="0">
                <a:solidFill>
                  <a:schemeClr val="bg1"/>
                </a:solidFill>
              </a:rPr>
              <a:t>, pa je </a:t>
            </a:r>
            <a:r>
              <a:rPr lang="en-US" dirty="0" err="1" smtClean="0">
                <a:solidFill>
                  <a:schemeClr val="bg1"/>
                </a:solidFill>
              </a:rPr>
              <a:t>neophodno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njihovo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stalno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prilago</a:t>
            </a:r>
            <a:r>
              <a:rPr lang="sr-Latn-RS" dirty="0" smtClean="0">
                <a:solidFill>
                  <a:schemeClr val="bg1"/>
                </a:solidFill>
              </a:rPr>
              <a:t>đ</a:t>
            </a:r>
            <a:r>
              <a:rPr lang="en-US" dirty="0" err="1" smtClean="0">
                <a:solidFill>
                  <a:schemeClr val="bg1"/>
                </a:solidFill>
              </a:rPr>
              <a:t>avanje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endParaRPr lang="sr-Latn-RS" dirty="0" smtClean="0">
              <a:solidFill>
                <a:schemeClr val="bg1"/>
              </a:solidFill>
            </a:endParaRPr>
          </a:p>
          <a:p>
            <a:endParaRPr lang="sr-Latn-R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Me</a:t>
            </a:r>
            <a:r>
              <a:rPr lang="sr-Latn-RS" dirty="0" smtClean="0">
                <a:solidFill>
                  <a:schemeClr val="bg1"/>
                </a:solidFill>
              </a:rPr>
              <a:t>đ</a:t>
            </a:r>
            <a:r>
              <a:rPr lang="en-US" dirty="0" err="1" smtClean="0">
                <a:solidFill>
                  <a:schemeClr val="bg1"/>
                </a:solidFill>
              </a:rPr>
              <a:t>uzavisnost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faktora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okruženja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programa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može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sagledati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ako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ima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vidu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korporativna</a:t>
            </a:r>
            <a:r>
              <a:rPr lang="en-US" dirty="0" smtClean="0">
                <a:solidFill>
                  <a:schemeClr val="bg1"/>
                </a:solidFill>
              </a:rPr>
              <a:t> marketing </a:t>
            </a:r>
            <a:r>
              <a:rPr lang="en-US" dirty="0" err="1" smtClean="0">
                <a:solidFill>
                  <a:schemeClr val="bg1"/>
                </a:solidFill>
              </a:rPr>
              <a:t>strategija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integralni</a:t>
            </a:r>
            <a:r>
              <a:rPr lang="en-US" dirty="0" smtClean="0">
                <a:solidFill>
                  <a:schemeClr val="bg1"/>
                </a:solidFill>
              </a:rPr>
              <a:t> marketing </a:t>
            </a:r>
            <a:r>
              <a:rPr lang="en-US" dirty="0" err="1" smtClean="0">
                <a:solidFill>
                  <a:schemeClr val="bg1"/>
                </a:solidFill>
              </a:rPr>
              <a:t>planovi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sr-Latn-RS" dirty="0" smtClean="0">
              <a:solidFill>
                <a:schemeClr val="bg1"/>
              </a:solidFill>
            </a:endParaRPr>
          </a:p>
          <a:p>
            <a:endParaRPr lang="sr-Latn-R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Me</a:t>
            </a:r>
            <a:r>
              <a:rPr lang="sr-Latn-RS" dirty="0" smtClean="0">
                <a:solidFill>
                  <a:schemeClr val="bg1"/>
                </a:solidFill>
              </a:rPr>
              <a:t>đ</a:t>
            </a:r>
            <a:r>
              <a:rPr lang="en-US" dirty="0" err="1" smtClean="0">
                <a:solidFill>
                  <a:schemeClr val="bg1"/>
                </a:solidFill>
              </a:rPr>
              <a:t>uzavisnost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postoji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izme</a:t>
            </a:r>
            <a:r>
              <a:rPr lang="sr-Latn-RS" dirty="0" smtClean="0">
                <a:solidFill>
                  <a:schemeClr val="bg1"/>
                </a:solidFill>
              </a:rPr>
              <a:t>đ</a:t>
            </a:r>
            <a:r>
              <a:rPr lang="en-US" dirty="0" smtClean="0">
                <a:solidFill>
                  <a:schemeClr val="bg1"/>
                </a:solidFill>
              </a:rPr>
              <a:t>u </a:t>
            </a:r>
            <a:r>
              <a:rPr lang="en-US" dirty="0" err="1" smtClean="0">
                <a:solidFill>
                  <a:schemeClr val="bg1"/>
                </a:solidFill>
              </a:rPr>
              <a:t>programa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, marketing </a:t>
            </a:r>
            <a:r>
              <a:rPr lang="en-US" dirty="0" err="1" smtClean="0">
                <a:solidFill>
                  <a:schemeClr val="bg1"/>
                </a:solidFill>
              </a:rPr>
              <a:t>plana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ukupnog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strategijskog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plana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preduzeća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136899" y="1587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PROGRAM PRODAJE KAO INTEGRALNI DEO MARKETING STRATEGIJE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9220" name="Picture 4" descr="Popustore.rs | NAUČITE KAKO DA PRODAJETE! Osnovni nivo prodaje ili napredni  nivo menadžment prodaje !"/>
          <p:cNvPicPr>
            <a:picLocks noChangeAspect="1" noChangeArrowheads="1"/>
          </p:cNvPicPr>
          <p:nvPr/>
        </p:nvPicPr>
        <p:blipFill>
          <a:blip r:embed="rId2" cstate="print"/>
          <a:srcRect b="14423"/>
          <a:stretch>
            <a:fillRect/>
          </a:stretch>
        </p:blipFill>
        <p:spPr bwMode="auto">
          <a:xfrm>
            <a:off x="1524000" y="1943100"/>
            <a:ext cx="2968090" cy="127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Down Arrow 19"/>
          <p:cNvSpPr/>
          <p:nvPr/>
        </p:nvSpPr>
        <p:spPr>
          <a:xfrm>
            <a:off x="4495800" y="2654300"/>
            <a:ext cx="292100" cy="355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400" dirty="0" smtClean="0">
                <a:solidFill>
                  <a:schemeClr val="bg1"/>
                </a:solidFill>
              </a:rPr>
              <a:t>UTICAJ EKSTERNOG OKRUŽENJA NA KORPORATIVNU MARKETING STRATEGIJU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9700" y="1170285"/>
            <a:ext cx="896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Ekonomsko</a:t>
            </a:r>
            <a:r>
              <a:rPr lang="en-US" b="1" dirty="0" smtClean="0"/>
              <a:t> </a:t>
            </a:r>
            <a:r>
              <a:rPr lang="en-US" b="1" dirty="0" err="1" smtClean="0"/>
              <a:t>okruženje</a:t>
            </a:r>
            <a:r>
              <a:rPr lang="en-US" b="1" dirty="0" smtClean="0"/>
              <a:t> </a:t>
            </a:r>
            <a:r>
              <a:rPr lang="en-US" b="1" dirty="0" err="1" smtClean="0"/>
              <a:t>od</a:t>
            </a:r>
            <a:r>
              <a:rPr lang="en-US" b="1" dirty="0" smtClean="0"/>
              <a:t> </a:t>
            </a:r>
            <a:r>
              <a:rPr lang="en-US" b="1" dirty="0" err="1" smtClean="0"/>
              <a:t>svih</a:t>
            </a:r>
            <a:r>
              <a:rPr lang="en-US" b="1" dirty="0" smtClean="0"/>
              <a:t> </a:t>
            </a:r>
            <a:r>
              <a:rPr lang="en-US" b="1" dirty="0" err="1" smtClean="0"/>
              <a:t>eksternih</a:t>
            </a:r>
            <a:r>
              <a:rPr lang="en-US" b="1" dirty="0" smtClean="0"/>
              <a:t> </a:t>
            </a:r>
            <a:r>
              <a:rPr lang="en-US" b="1" dirty="0" err="1" smtClean="0"/>
              <a:t>faktora</a:t>
            </a:r>
            <a:r>
              <a:rPr lang="en-US" b="1" dirty="0" smtClean="0"/>
              <a:t> </a:t>
            </a:r>
            <a:r>
              <a:rPr lang="en-US" b="1" dirty="0" err="1" smtClean="0"/>
              <a:t>ima</a:t>
            </a:r>
            <a:r>
              <a:rPr lang="en-US" b="1" dirty="0" smtClean="0"/>
              <a:t> </a:t>
            </a:r>
            <a:r>
              <a:rPr lang="en-US" b="1" dirty="0" err="1" smtClean="0"/>
              <a:t>najveći</a:t>
            </a:r>
            <a:r>
              <a:rPr lang="en-US" b="1" dirty="0" smtClean="0"/>
              <a:t> </a:t>
            </a:r>
            <a:r>
              <a:rPr lang="en-US" b="1" dirty="0" err="1" smtClean="0"/>
              <a:t>uticaj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korporativnu</a:t>
            </a:r>
            <a:r>
              <a:rPr lang="en-US" b="1" dirty="0" smtClean="0"/>
              <a:t> marketing </a:t>
            </a:r>
            <a:r>
              <a:rPr lang="en-US" b="1" dirty="0" err="1" smtClean="0"/>
              <a:t>strategiju</a:t>
            </a:r>
            <a:r>
              <a:rPr lang="en-US" b="1" dirty="0" smtClean="0"/>
              <a:t>. </a:t>
            </a:r>
            <a:endParaRPr lang="en-US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241300" y="1803400"/>
            <a:ext cx="8699500" cy="774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Prodajne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utiču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ekonomske</a:t>
            </a:r>
            <a:r>
              <a:rPr lang="en-US" dirty="0" smtClean="0"/>
              <a:t> </a:t>
            </a:r>
            <a:r>
              <a:rPr lang="en-US" dirty="0" err="1" smtClean="0"/>
              <a:t>uslove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obrnuto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ekonomski</a:t>
            </a:r>
            <a:r>
              <a:rPr lang="en-US" dirty="0" smtClean="0"/>
              <a:t> </a:t>
            </a:r>
            <a:r>
              <a:rPr lang="en-US" dirty="0" err="1" smtClean="0"/>
              <a:t>uslovi</a:t>
            </a:r>
            <a:r>
              <a:rPr lang="en-US" dirty="0" smtClean="0"/>
              <a:t> </a:t>
            </a:r>
            <a:r>
              <a:rPr lang="en-US" dirty="0" err="1" smtClean="0"/>
              <a:t>opredeljuju</a:t>
            </a:r>
            <a:r>
              <a:rPr lang="en-US" dirty="0" smtClean="0"/>
              <a:t> </a:t>
            </a:r>
            <a:r>
              <a:rPr lang="en-US" dirty="0" err="1" smtClean="0"/>
              <a:t>okvire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ostvarivanje</a:t>
            </a:r>
            <a:r>
              <a:rPr lang="en-US" dirty="0" smtClean="0"/>
              <a:t> </a:t>
            </a:r>
            <a:r>
              <a:rPr lang="en-US" dirty="0" err="1" smtClean="0"/>
              <a:t>odreĎenog</a:t>
            </a:r>
            <a:r>
              <a:rPr lang="en-US" dirty="0" smtClean="0"/>
              <a:t> </a:t>
            </a:r>
            <a:r>
              <a:rPr lang="en-US" dirty="0" err="1" smtClean="0"/>
              <a:t>programa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254000" y="3073400"/>
            <a:ext cx="8699500" cy="774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err="1" smtClean="0"/>
              <a:t>B</a:t>
            </a:r>
            <a:r>
              <a:rPr lang="en-US" dirty="0" err="1" smtClean="0"/>
              <a:t>ez</a:t>
            </a:r>
            <a:r>
              <a:rPr lang="en-US" dirty="0" smtClean="0"/>
              <a:t> </a:t>
            </a:r>
            <a:r>
              <a:rPr lang="en-US" dirty="0" err="1" smtClean="0"/>
              <a:t>platežno</a:t>
            </a:r>
            <a:r>
              <a:rPr lang="en-US" dirty="0" smtClean="0"/>
              <a:t> </a:t>
            </a:r>
            <a:r>
              <a:rPr lang="en-US" dirty="0" err="1" smtClean="0"/>
              <a:t>sposobne</a:t>
            </a:r>
            <a:r>
              <a:rPr lang="en-US" dirty="0" smtClean="0"/>
              <a:t> </a:t>
            </a:r>
            <a:r>
              <a:rPr lang="en-US" dirty="0" err="1" smtClean="0"/>
              <a:t>tražnje</a:t>
            </a:r>
            <a:r>
              <a:rPr lang="en-US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uslova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ostvarivanje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sr-Latn-RS" dirty="0" smtClean="0"/>
              <a:t> -</a:t>
            </a:r>
            <a:r>
              <a:rPr lang="en-US" dirty="0" smtClean="0"/>
              <a:t> </a:t>
            </a:r>
            <a:r>
              <a:rPr lang="en-US" dirty="0" err="1" smtClean="0"/>
              <a:t>ekonomski</a:t>
            </a:r>
            <a:r>
              <a:rPr lang="en-US" dirty="0" smtClean="0"/>
              <a:t> </a:t>
            </a:r>
            <a:r>
              <a:rPr lang="en-US" dirty="0" err="1" smtClean="0"/>
              <a:t>uslovi</a:t>
            </a:r>
            <a:r>
              <a:rPr lang="en-US" dirty="0" smtClean="0"/>
              <a:t> </a:t>
            </a:r>
            <a:r>
              <a:rPr lang="en-US" dirty="0" err="1" smtClean="0"/>
              <a:t>opredeljuju</a:t>
            </a:r>
            <a:r>
              <a:rPr lang="en-US" dirty="0" smtClean="0"/>
              <a:t> </a:t>
            </a:r>
            <a:r>
              <a:rPr lang="en-US" dirty="0" err="1" smtClean="0"/>
              <a:t>ukupnu</a:t>
            </a:r>
            <a:r>
              <a:rPr lang="en-US" dirty="0" smtClean="0"/>
              <a:t> </a:t>
            </a:r>
            <a:r>
              <a:rPr lang="en-US" dirty="0" err="1" smtClean="0"/>
              <a:t>potencijalnu</a:t>
            </a:r>
            <a:r>
              <a:rPr lang="en-US" dirty="0" smtClean="0"/>
              <a:t> </a:t>
            </a:r>
            <a:r>
              <a:rPr lang="en-US" dirty="0" err="1" smtClean="0"/>
              <a:t>tražnju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enim</a:t>
            </a:r>
            <a:r>
              <a:rPr lang="en-US" dirty="0" smtClean="0"/>
              <a:t> </a:t>
            </a:r>
            <a:r>
              <a:rPr lang="en-US" dirty="0" err="1" smtClean="0"/>
              <a:t>proizvodima</a:t>
            </a:r>
            <a:r>
              <a:rPr lang="en-US" dirty="0" smtClean="0"/>
              <a:t> u </a:t>
            </a:r>
            <a:r>
              <a:rPr lang="en-US" dirty="0" err="1" smtClean="0"/>
              <a:t>jednoj</a:t>
            </a:r>
            <a:r>
              <a:rPr lang="en-US" dirty="0" smtClean="0"/>
              <a:t> </a:t>
            </a:r>
            <a:r>
              <a:rPr lang="en-US" dirty="0" err="1" smtClean="0"/>
              <a:t>zemlji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254000" y="4305300"/>
            <a:ext cx="8699500" cy="774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faktore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ekonomskog</a:t>
            </a:r>
            <a:r>
              <a:rPr lang="en-US" dirty="0" smtClean="0"/>
              <a:t> </a:t>
            </a:r>
            <a:r>
              <a:rPr lang="en-US" dirty="0" err="1" smtClean="0"/>
              <a:t>okruženja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detalno</a:t>
            </a:r>
            <a:r>
              <a:rPr lang="en-US" dirty="0" smtClean="0"/>
              <a:t> </a:t>
            </a:r>
            <a:r>
              <a:rPr lang="en-US" dirty="0" err="1" smtClean="0"/>
              <a:t>analizirati</a:t>
            </a:r>
            <a:r>
              <a:rPr lang="en-US" dirty="0" smtClean="0"/>
              <a:t> u </a:t>
            </a:r>
            <a:r>
              <a:rPr lang="en-US" dirty="0" err="1" smtClean="0"/>
              <a:t>cilju</a:t>
            </a:r>
            <a:r>
              <a:rPr lang="en-US" dirty="0" smtClean="0"/>
              <a:t> </a:t>
            </a:r>
            <a:r>
              <a:rPr lang="en-US" dirty="0" err="1" smtClean="0"/>
              <a:t>sagledavanja</a:t>
            </a:r>
            <a:r>
              <a:rPr lang="en-US" dirty="0" smtClean="0"/>
              <a:t> </a:t>
            </a:r>
            <a:r>
              <a:rPr lang="en-US" dirty="0" err="1" smtClean="0"/>
              <a:t>tržišnih</a:t>
            </a:r>
            <a:r>
              <a:rPr lang="en-US" dirty="0" smtClean="0"/>
              <a:t> </a:t>
            </a:r>
            <a:r>
              <a:rPr lang="en-US" dirty="0" err="1" smtClean="0"/>
              <a:t>mogućnosti</a:t>
            </a:r>
            <a:r>
              <a:rPr lang="en-US" dirty="0" smtClean="0"/>
              <a:t>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cilju</a:t>
            </a:r>
            <a:r>
              <a:rPr lang="en-US" dirty="0" smtClean="0"/>
              <a:t> </a:t>
            </a:r>
            <a:r>
              <a:rPr lang="en-US" dirty="0" err="1" smtClean="0"/>
              <a:t>prognoziranja</a:t>
            </a:r>
            <a:r>
              <a:rPr lang="en-US" dirty="0" smtClean="0"/>
              <a:t> same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ivanja</a:t>
            </a:r>
            <a:r>
              <a:rPr lang="en-US" dirty="0" smtClean="0"/>
              <a:t> </a:t>
            </a:r>
            <a:r>
              <a:rPr lang="en-US" dirty="0" err="1" smtClean="0"/>
              <a:t>programa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en-US" dirty="0"/>
          </a:p>
        </p:txBody>
      </p:sp>
      <p:sp>
        <p:nvSpPr>
          <p:cNvPr id="18" name="Down Arrow 17"/>
          <p:cNvSpPr/>
          <p:nvPr/>
        </p:nvSpPr>
        <p:spPr>
          <a:xfrm>
            <a:off x="4495800" y="3911600"/>
            <a:ext cx="292100" cy="355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400" dirty="0" smtClean="0">
                <a:solidFill>
                  <a:schemeClr val="bg1"/>
                </a:solidFill>
              </a:rPr>
              <a:t>UTICAJ EKSTERNOG OKRUŽENJA NA KORPORATIVNU MARKETING STRATEGIJU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1232585"/>
            <a:ext cx="924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Drugi</a:t>
            </a:r>
            <a:r>
              <a:rPr lang="en-US" b="1" dirty="0" smtClean="0"/>
              <a:t> </a:t>
            </a:r>
            <a:r>
              <a:rPr lang="en-US" b="1" dirty="0" err="1" smtClean="0"/>
              <a:t>bitan</a:t>
            </a:r>
            <a:r>
              <a:rPr lang="en-US" b="1" dirty="0" smtClean="0"/>
              <a:t> </a:t>
            </a:r>
            <a:r>
              <a:rPr lang="en-US" b="1" dirty="0" err="1" smtClean="0"/>
              <a:t>faktor</a:t>
            </a:r>
            <a:r>
              <a:rPr lang="en-US" b="1" dirty="0" smtClean="0"/>
              <a:t> </a:t>
            </a:r>
            <a:r>
              <a:rPr lang="en-US" b="1" dirty="0" err="1" smtClean="0"/>
              <a:t>iz</a:t>
            </a:r>
            <a:r>
              <a:rPr lang="en-US" b="1" dirty="0" smtClean="0"/>
              <a:t> </a:t>
            </a:r>
            <a:r>
              <a:rPr lang="en-US" b="1" dirty="0" err="1" smtClean="0"/>
              <a:t>eksternog</a:t>
            </a:r>
            <a:r>
              <a:rPr lang="en-US" b="1" dirty="0" smtClean="0"/>
              <a:t> </a:t>
            </a:r>
            <a:r>
              <a:rPr lang="en-US" b="1" dirty="0" err="1" smtClean="0"/>
              <a:t>okruženja</a:t>
            </a:r>
            <a:r>
              <a:rPr lang="en-US" b="1" dirty="0" smtClean="0"/>
              <a:t> </a:t>
            </a:r>
            <a:r>
              <a:rPr lang="en-US" b="1" dirty="0" err="1" smtClean="0"/>
              <a:t>predstavlja</a:t>
            </a:r>
            <a:r>
              <a:rPr lang="en-US" b="1" dirty="0" smtClean="0"/>
              <a:t> </a:t>
            </a:r>
            <a:r>
              <a:rPr lang="en-US" b="1" dirty="0" err="1" smtClean="0"/>
              <a:t>konkurentsko</a:t>
            </a:r>
            <a:r>
              <a:rPr lang="en-US" b="1" dirty="0" smtClean="0"/>
              <a:t> </a:t>
            </a:r>
            <a:r>
              <a:rPr lang="en-US" b="1" dirty="0" err="1" smtClean="0"/>
              <a:t>okruženje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14" name="Rectangle 13"/>
          <p:cNvSpPr/>
          <p:nvPr/>
        </p:nvSpPr>
        <p:spPr>
          <a:xfrm>
            <a:off x="4279900" y="1652885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Konkurencija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kritičnu</a:t>
            </a:r>
            <a:r>
              <a:rPr lang="en-US" dirty="0" smtClean="0"/>
              <a:t> </a:t>
            </a:r>
            <a:r>
              <a:rPr lang="en-US" dirty="0" err="1" smtClean="0"/>
              <a:t>ekonomsku</a:t>
            </a:r>
            <a:r>
              <a:rPr lang="en-US" dirty="0" smtClean="0"/>
              <a:t> </a:t>
            </a:r>
            <a:r>
              <a:rPr lang="en-US" dirty="0" err="1" smtClean="0"/>
              <a:t>varijablu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uslovljava</a:t>
            </a:r>
            <a:r>
              <a:rPr lang="en-US" dirty="0" smtClean="0"/>
              <a:t> </a:t>
            </a:r>
            <a:r>
              <a:rPr lang="en-US" dirty="0" err="1" smtClean="0"/>
              <a:t>ukupnu</a:t>
            </a:r>
            <a:r>
              <a:rPr lang="en-US" dirty="0" smtClean="0"/>
              <a:t> </a:t>
            </a:r>
            <a:r>
              <a:rPr lang="en-US" dirty="0" err="1" smtClean="0"/>
              <a:t>kompleksnost</a:t>
            </a:r>
            <a:r>
              <a:rPr lang="en-US" dirty="0" smtClean="0"/>
              <a:t> </a:t>
            </a:r>
            <a:r>
              <a:rPr lang="en-US" dirty="0" err="1" smtClean="0"/>
              <a:t>integralnog</a:t>
            </a:r>
            <a:r>
              <a:rPr lang="en-US" dirty="0" smtClean="0"/>
              <a:t> </a:t>
            </a:r>
            <a:r>
              <a:rPr lang="en-US" dirty="0" err="1" smtClean="0"/>
              <a:t>procesa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. 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dirty="0" err="1" smtClean="0"/>
              <a:t>Razvijanjem</a:t>
            </a:r>
            <a:r>
              <a:rPr lang="en-US" dirty="0" smtClean="0"/>
              <a:t> </a:t>
            </a:r>
            <a:r>
              <a:rPr lang="en-US" dirty="0" err="1" smtClean="0"/>
              <a:t>tržišnih</a:t>
            </a:r>
            <a:r>
              <a:rPr lang="en-US" dirty="0" smtClean="0"/>
              <a:t> </a:t>
            </a:r>
            <a:r>
              <a:rPr lang="en-US" dirty="0" err="1" smtClean="0"/>
              <a:t>modaliteta</a:t>
            </a:r>
            <a:r>
              <a:rPr lang="en-US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konkurencija</a:t>
            </a:r>
            <a:r>
              <a:rPr lang="en-US" dirty="0" smtClean="0"/>
              <a:t> </a:t>
            </a:r>
            <a:r>
              <a:rPr lang="en-US" dirty="0" err="1" smtClean="0"/>
              <a:t>postaje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složenija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intenzivnija</a:t>
            </a:r>
            <a:r>
              <a:rPr lang="sr-Latn-RS" dirty="0" smtClean="0"/>
              <a:t>.</a:t>
            </a:r>
          </a:p>
          <a:p>
            <a:endParaRPr lang="sr-Latn-RS" dirty="0" smtClean="0"/>
          </a:p>
          <a:p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menadžera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konkretnog</a:t>
            </a:r>
            <a:r>
              <a:rPr lang="en-US" dirty="0" smtClean="0"/>
              <a:t> </a:t>
            </a:r>
            <a:r>
              <a:rPr lang="en-US" dirty="0" err="1" smtClean="0"/>
              <a:t>prodavca</a:t>
            </a:r>
            <a:r>
              <a:rPr lang="en-US" dirty="0" smtClean="0"/>
              <a:t> </a:t>
            </a:r>
            <a:r>
              <a:rPr lang="en-US" dirty="0" err="1" smtClean="0"/>
              <a:t>osnovno</a:t>
            </a:r>
            <a:r>
              <a:rPr lang="en-US" dirty="0" smtClean="0"/>
              <a:t> </a:t>
            </a:r>
            <a:r>
              <a:rPr lang="en-US" dirty="0" err="1" smtClean="0"/>
              <a:t>pitanje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procena</a:t>
            </a:r>
            <a:r>
              <a:rPr lang="en-US" dirty="0" smtClean="0"/>
              <a:t> </a:t>
            </a:r>
            <a:r>
              <a:rPr lang="en-US" dirty="0" err="1" smtClean="0"/>
              <a:t>moći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slabosti</a:t>
            </a:r>
            <a:r>
              <a:rPr lang="en-US" dirty="0" smtClean="0"/>
              <a:t> </a:t>
            </a:r>
            <a:r>
              <a:rPr lang="en-US" dirty="0" err="1" smtClean="0"/>
              <a:t>konkurenata</a:t>
            </a:r>
            <a:r>
              <a:rPr lang="en-US" dirty="0" smtClean="0"/>
              <a:t>, </a:t>
            </a:r>
            <a:r>
              <a:rPr lang="en-US" dirty="0" err="1" smtClean="0"/>
              <a:t>jer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konkurenti</a:t>
            </a:r>
            <a:r>
              <a:rPr lang="en-US" dirty="0" smtClean="0"/>
              <a:t> </a:t>
            </a:r>
            <a:r>
              <a:rPr lang="en-US" dirty="0" err="1" smtClean="0"/>
              <a:t>svuda</a:t>
            </a:r>
            <a:r>
              <a:rPr lang="en-US" dirty="0" smtClean="0"/>
              <a:t> </a:t>
            </a:r>
            <a:r>
              <a:rPr lang="en-US" dirty="0" err="1" smtClean="0"/>
              <a:t>prisutni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.</a:t>
            </a:r>
            <a:endParaRPr lang="sr-Latn-RS" dirty="0" smtClean="0"/>
          </a:p>
          <a:p>
            <a:endParaRPr lang="sr-Latn-RS" dirty="0" smtClean="0"/>
          </a:p>
          <a:p>
            <a:endParaRPr lang="sr-Latn-RS" dirty="0" smtClean="0"/>
          </a:p>
          <a:p>
            <a:endParaRPr lang="en-US" dirty="0"/>
          </a:p>
        </p:txBody>
      </p:sp>
      <p:pic>
        <p:nvPicPr>
          <p:cNvPr id="36866" name="Picture 2" descr="Sticanje prednosti nad konkurencij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475" y="1600200"/>
            <a:ext cx="4056430" cy="34758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400" dirty="0" smtClean="0">
                <a:solidFill>
                  <a:schemeClr val="bg1"/>
                </a:solidFill>
              </a:rPr>
              <a:t>UTICAJ EKSTERNOG OKRUŽENJA NA KORPORATIVNU MARKETING STRATEGIJU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3200" y="1678285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prodajne</a:t>
            </a:r>
            <a:r>
              <a:rPr lang="en-US" dirty="0" smtClean="0"/>
              <a:t> marketing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kontinuirano</a:t>
            </a:r>
            <a:r>
              <a:rPr lang="en-US" dirty="0" smtClean="0"/>
              <a:t> </a:t>
            </a:r>
            <a:r>
              <a:rPr lang="en-US" dirty="0" err="1" smtClean="0"/>
              <a:t>praćenje</a:t>
            </a:r>
            <a:r>
              <a:rPr lang="en-US" dirty="0" smtClean="0"/>
              <a:t> </a:t>
            </a:r>
            <a:r>
              <a:rPr lang="en-US" dirty="0" err="1" smtClean="0"/>
              <a:t>dobrih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loših</a:t>
            </a:r>
            <a:r>
              <a:rPr lang="en-US" dirty="0" smtClean="0"/>
              <a:t> </a:t>
            </a:r>
            <a:r>
              <a:rPr lang="en-US" dirty="0" err="1" smtClean="0"/>
              <a:t>strana</a:t>
            </a:r>
            <a:r>
              <a:rPr lang="en-US" dirty="0" smtClean="0"/>
              <a:t> </a:t>
            </a:r>
            <a:r>
              <a:rPr lang="en-US" dirty="0" err="1" smtClean="0"/>
              <a:t>konkurenata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Menadžeri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 smtClean="0"/>
              <a:t>stalno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u </a:t>
            </a:r>
            <a:r>
              <a:rPr lang="en-US" dirty="0" err="1" smtClean="0"/>
              <a:t>vidu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savremenu</a:t>
            </a:r>
            <a:r>
              <a:rPr lang="en-US" dirty="0" smtClean="0"/>
              <a:t> </a:t>
            </a:r>
            <a:r>
              <a:rPr lang="en-US" dirty="0" err="1" smtClean="0"/>
              <a:t>tehnološku</a:t>
            </a:r>
            <a:r>
              <a:rPr lang="en-US" dirty="0" smtClean="0"/>
              <a:t> </a:t>
            </a:r>
            <a:r>
              <a:rPr lang="en-US" dirty="0" err="1" smtClean="0"/>
              <a:t>dimenziju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kojoj</a:t>
            </a:r>
            <a:r>
              <a:rPr lang="en-US" dirty="0" smtClean="0"/>
              <a:t> je </a:t>
            </a:r>
            <a:r>
              <a:rPr lang="en-US" dirty="0" err="1" smtClean="0"/>
              <a:t>moguće</a:t>
            </a:r>
            <a:r>
              <a:rPr lang="en-US" dirty="0" smtClean="0"/>
              <a:t> </a:t>
            </a:r>
            <a:r>
              <a:rPr lang="en-US" dirty="0" err="1" smtClean="0"/>
              <a:t>ostvariti</a:t>
            </a:r>
            <a:r>
              <a:rPr lang="en-US" dirty="0" smtClean="0"/>
              <a:t> </a:t>
            </a:r>
            <a:r>
              <a:rPr lang="en-US" dirty="0" err="1" smtClean="0"/>
              <a:t>diferentnu</a:t>
            </a:r>
            <a:r>
              <a:rPr lang="en-US" dirty="0" smtClean="0"/>
              <a:t> </a:t>
            </a:r>
            <a:r>
              <a:rPr lang="en-US" dirty="0" err="1" smtClean="0"/>
              <a:t>prednost</a:t>
            </a:r>
            <a:r>
              <a:rPr lang="en-US" dirty="0" smtClean="0"/>
              <a:t>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konkurenciju</a:t>
            </a:r>
            <a:r>
              <a:rPr lang="en-US" dirty="0" smtClean="0"/>
              <a:t>, a </a:t>
            </a:r>
            <a:r>
              <a:rPr lang="en-US" dirty="0" err="1" smtClean="0"/>
              <a:t>naročito</a:t>
            </a:r>
            <a:r>
              <a:rPr lang="en-US" dirty="0" smtClean="0"/>
              <a:t> </a:t>
            </a:r>
            <a:r>
              <a:rPr lang="en-US" dirty="0" err="1" smtClean="0"/>
              <a:t>inostranu</a:t>
            </a:r>
            <a:r>
              <a:rPr lang="en-US" dirty="0" smtClean="0"/>
              <a:t> </a:t>
            </a:r>
            <a:r>
              <a:rPr lang="en-US" dirty="0" err="1" smtClean="0"/>
              <a:t>konkurenciju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Mnoge</a:t>
            </a:r>
            <a:r>
              <a:rPr lang="en-US" dirty="0" smtClean="0"/>
              <a:t> </a:t>
            </a:r>
            <a:r>
              <a:rPr lang="en-US" dirty="0" err="1" smtClean="0"/>
              <a:t>tehnološke</a:t>
            </a:r>
            <a:r>
              <a:rPr lang="en-US" dirty="0" smtClean="0"/>
              <a:t> </a:t>
            </a:r>
            <a:r>
              <a:rPr lang="en-US" dirty="0" err="1" smtClean="0"/>
              <a:t>promene</a:t>
            </a:r>
            <a:r>
              <a:rPr lang="en-US" dirty="0" smtClean="0"/>
              <a:t> </a:t>
            </a:r>
            <a:r>
              <a:rPr lang="en-US" dirty="0" err="1" smtClean="0"/>
              <a:t>doprinose</a:t>
            </a:r>
            <a:r>
              <a:rPr lang="en-US" dirty="0" smtClean="0"/>
              <a:t> </a:t>
            </a:r>
            <a:r>
              <a:rPr lang="en-US" dirty="0" err="1" smtClean="0"/>
              <a:t>stalnom</a:t>
            </a:r>
            <a:r>
              <a:rPr lang="en-US" dirty="0" smtClean="0"/>
              <a:t> </a:t>
            </a:r>
            <a:r>
              <a:rPr lang="en-US" dirty="0" err="1" smtClean="0"/>
              <a:t>podizanju</a:t>
            </a:r>
            <a:r>
              <a:rPr lang="en-US" dirty="0" smtClean="0"/>
              <a:t> </a:t>
            </a:r>
            <a:r>
              <a:rPr lang="en-US" dirty="0" err="1" smtClean="0"/>
              <a:t>efikasnosti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efektivnosti</a:t>
            </a:r>
            <a:r>
              <a:rPr lang="en-US" dirty="0" smtClean="0"/>
              <a:t> </a:t>
            </a:r>
            <a:r>
              <a:rPr lang="en-US" dirty="0" err="1" smtClean="0"/>
              <a:t>prodajne</a:t>
            </a:r>
            <a:r>
              <a:rPr lang="en-US" dirty="0" smtClean="0"/>
              <a:t> </a:t>
            </a:r>
            <a:r>
              <a:rPr lang="en-US" dirty="0" err="1" smtClean="0"/>
              <a:t>funkcije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6" name="Picture 2" descr="8. разред - Техника и технологиј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5009" y="1778000"/>
            <a:ext cx="4096415" cy="2765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22699" y="209586"/>
            <a:ext cx="5337219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400" dirty="0" smtClean="0">
                <a:solidFill>
                  <a:schemeClr val="bg1"/>
                </a:solidFill>
              </a:rPr>
              <a:t>UTICAJ EKSTERNOG OKRUŽENJA NA KORPORATIVNU MARKETING STRATEGIJU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17500" y="1270000"/>
            <a:ext cx="8483600" cy="546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Savremena</a:t>
            </a:r>
            <a:r>
              <a:rPr lang="en-US" dirty="0" smtClean="0"/>
              <a:t> </a:t>
            </a:r>
            <a:r>
              <a:rPr lang="en-US" dirty="0" err="1" smtClean="0"/>
              <a:t>tehnologija</a:t>
            </a:r>
            <a:r>
              <a:rPr lang="en-US" dirty="0" smtClean="0"/>
              <a:t> </a:t>
            </a:r>
            <a:r>
              <a:rPr lang="en-US" dirty="0" err="1" smtClean="0"/>
              <a:t>menja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sam</a:t>
            </a:r>
            <a:r>
              <a:rPr lang="en-US" dirty="0" smtClean="0"/>
              <a:t> </a:t>
            </a:r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jer</a:t>
            </a:r>
            <a:r>
              <a:rPr lang="en-US" dirty="0" smtClean="0"/>
              <a:t> se </a:t>
            </a:r>
            <a:r>
              <a:rPr lang="en-US" dirty="0" err="1" smtClean="0"/>
              <a:t>njenom</a:t>
            </a:r>
            <a:r>
              <a:rPr lang="en-US" dirty="0" smtClean="0"/>
              <a:t> </a:t>
            </a:r>
            <a:r>
              <a:rPr lang="en-US" dirty="0" err="1" smtClean="0"/>
              <a:t>primenom</a:t>
            </a:r>
            <a:r>
              <a:rPr lang="en-US" dirty="0" smtClean="0"/>
              <a:t> </a:t>
            </a:r>
            <a:r>
              <a:rPr lang="en-US" dirty="0" err="1" smtClean="0"/>
              <a:t>podiže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nivo</a:t>
            </a:r>
            <a:r>
              <a:rPr lang="en-US" dirty="0" smtClean="0"/>
              <a:t> </a:t>
            </a:r>
            <a:r>
              <a:rPr lang="en-US" dirty="0" err="1" smtClean="0"/>
              <a:t>produktivnosti</a:t>
            </a:r>
            <a:r>
              <a:rPr lang="en-US" dirty="0" smtClean="0"/>
              <a:t> u </a:t>
            </a:r>
            <a:r>
              <a:rPr lang="en-US" dirty="0" err="1" smtClean="0"/>
              <a:t>ukupnom</a:t>
            </a:r>
            <a:r>
              <a:rPr lang="en-US" dirty="0" smtClean="0"/>
              <a:t> </a:t>
            </a:r>
            <a:r>
              <a:rPr lang="en-US" dirty="0" err="1" smtClean="0"/>
              <a:t>prodajnom</a:t>
            </a:r>
            <a:r>
              <a:rPr lang="en-US" dirty="0" smtClean="0"/>
              <a:t> </a:t>
            </a:r>
            <a:r>
              <a:rPr lang="en-US" dirty="0" err="1" smtClean="0"/>
              <a:t>procesu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14300" y="1909286"/>
            <a:ext cx="3606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Savremena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transportovnja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komuniciranja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intezivan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 </a:t>
            </a:r>
            <a:r>
              <a:rPr lang="en-US" dirty="0" err="1" smtClean="0"/>
              <a:t>savremenih</a:t>
            </a:r>
            <a:r>
              <a:rPr lang="en-US" dirty="0" smtClean="0"/>
              <a:t> </a:t>
            </a:r>
            <a:r>
              <a:rPr lang="en-US" dirty="0" err="1" smtClean="0"/>
              <a:t>telekomunikacionih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omogućava</a:t>
            </a:r>
            <a:r>
              <a:rPr lang="en-US" dirty="0" smtClean="0"/>
              <a:t> </a:t>
            </a:r>
            <a:r>
              <a:rPr lang="en-US" dirty="0" err="1" smtClean="0"/>
              <a:t>menadžerima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 </a:t>
            </a:r>
            <a:r>
              <a:rPr lang="en-US" dirty="0" err="1" smtClean="0"/>
              <a:t>nov</a:t>
            </a:r>
            <a:r>
              <a:rPr lang="en-US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u </a:t>
            </a:r>
            <a:r>
              <a:rPr lang="en-US" dirty="0" err="1" smtClean="0"/>
              <a:t>prodajnom</a:t>
            </a:r>
            <a:r>
              <a:rPr lang="en-US" dirty="0" smtClean="0"/>
              <a:t> </a:t>
            </a:r>
            <a:r>
              <a:rPr lang="en-US" dirty="0" err="1" smtClean="0"/>
              <a:t>procesu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146800" y="1958886"/>
            <a:ext cx="279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err="1" smtClean="0"/>
              <a:t>Efikasnost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efektivnost</a:t>
            </a:r>
            <a:r>
              <a:rPr lang="en-US" dirty="0" smtClean="0"/>
              <a:t> same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zavise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sposobnosti</a:t>
            </a:r>
            <a:r>
              <a:rPr lang="en-US" dirty="0" smtClean="0"/>
              <a:t> </a:t>
            </a:r>
            <a:r>
              <a:rPr lang="en-US" dirty="0" err="1" smtClean="0"/>
              <a:t>usmeravanja</a:t>
            </a:r>
            <a:r>
              <a:rPr lang="en-US" dirty="0" smtClean="0"/>
              <a:t> </a:t>
            </a:r>
            <a:r>
              <a:rPr lang="en-US" dirty="0" err="1" smtClean="0"/>
              <a:t>ukupne</a:t>
            </a:r>
            <a:r>
              <a:rPr lang="en-US" dirty="0" smtClean="0"/>
              <a:t> </a:t>
            </a:r>
            <a:r>
              <a:rPr lang="en-US" dirty="0" err="1" smtClean="0"/>
              <a:t>strategije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u </a:t>
            </a:r>
            <a:r>
              <a:rPr lang="en-US" dirty="0" err="1" smtClean="0"/>
              <a:t>pravcu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potpunijeg</a:t>
            </a:r>
            <a:r>
              <a:rPr lang="en-US" dirty="0" smtClean="0"/>
              <a:t> </a:t>
            </a:r>
            <a:r>
              <a:rPr lang="en-US" dirty="0" err="1" smtClean="0"/>
              <a:t>zadovoljavanja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228600" y="4051300"/>
            <a:ext cx="8534400" cy="876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M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enadžeri prodaje moraju integralno da poznaju ali i da stalno prate promene u broju i u prosečnoj starosnoj dobi stanovništva, u njihovoj distribuciji, stopi nataliteta, u strukturi domaćinstva i dr.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3554" name="Picture 2" descr="Sudski postupak kao rešenje za potrošača! – Efektiv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8982" y="2044301"/>
            <a:ext cx="2144618" cy="17089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2032</Words>
  <Application>Microsoft Office PowerPoint</Application>
  <PresentationFormat>On-screen Show (16:9)</PresentationFormat>
  <Paragraphs>203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KORPORATIVNA MARKETING STRATEGIJA I PROGRAM PRODAJE</vt:lpstr>
      <vt:lpstr>MEĐUZAVISNOST MARKETING STRATEGIJE I PROGRAMA PRODAJE</vt:lpstr>
      <vt:lpstr>PROGRAM PRODAJE KAO INTEGRALNI DEO MARKETING STRATEGIJE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2021-04-03T11:25:03Z</dcterms:modified>
</cp:coreProperties>
</file>