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8891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8454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4655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6148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0128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0201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27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4018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8858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2081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872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07522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4992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18250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286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654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224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575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249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575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8255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404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6D63B-DE7C-4342-99B2-0398B115CD3C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DFB81-4998-458D-8727-8BA8E0194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888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526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/>
              <a:t>II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RS" b="1" dirty="0" smtClean="0"/>
              <a:t>Tehnička organizacija osiguranja</a:t>
            </a:r>
          </a:p>
          <a:p>
            <a:r>
              <a:rPr lang="en-US" dirty="0"/>
              <a:t>Osigur</a:t>
            </a:r>
            <a:r>
              <a:rPr lang="sr-Latn-RS" dirty="0"/>
              <a:t>anje, J. Kočović, P. Šulejić, T. Rakonjac Antić, Ekonomski fakultet u Beogradu, 2010. godina </a:t>
            </a:r>
            <a:r>
              <a:rPr lang="sr-Latn-RS" dirty="0" smtClean="0"/>
              <a:t>(59-69 </a:t>
            </a:r>
            <a:r>
              <a:rPr lang="sr-Latn-RS" dirty="0"/>
              <a:t>str.)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068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b="1" dirty="0" smtClean="0"/>
              <a:t>Zato što se rizik raspodeljuje na veći broj ljudi</a:t>
            </a:r>
          </a:p>
          <a:p>
            <a:r>
              <a:rPr lang="sr-Latn-CS" b="1" dirty="0" smtClean="0"/>
              <a:t>Osiguravajuća kompanija = zajednica rizika </a:t>
            </a:r>
            <a:r>
              <a:rPr lang="sr-Latn-CS" dirty="0" smtClean="0"/>
              <a:t>– neka </a:t>
            </a:r>
            <a:r>
              <a:rPr lang="sr-Latn-CS" dirty="0" smtClean="0">
                <a:solidFill>
                  <a:srgbClr val="FF0000"/>
                </a:solidFill>
              </a:rPr>
              <a:t>vrsta punomoćnika tog udruženja osiguranika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972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7"/>
            <a:ext cx="10668000" cy="4050323"/>
          </a:xfrm>
        </p:spPr>
        <p:txBody>
          <a:bodyPr/>
          <a:lstStyle/>
          <a:p>
            <a:r>
              <a:rPr lang="sr-Latn-CS" b="1" dirty="0" smtClean="0"/>
              <a:t>U okviru zajednice rizika </a:t>
            </a:r>
            <a:r>
              <a:rPr lang="sr-Latn-CS" dirty="0" smtClean="0"/>
              <a:t>moraju se </a:t>
            </a:r>
            <a:r>
              <a:rPr lang="sr-Latn-CS" dirty="0" smtClean="0">
                <a:solidFill>
                  <a:srgbClr val="FF0000"/>
                </a:solidFill>
              </a:rPr>
              <a:t>primenjivati zakoni matematike i statistike</a:t>
            </a:r>
          </a:p>
          <a:p>
            <a:r>
              <a:rPr lang="sr-Latn-CS" dirty="0" smtClean="0"/>
              <a:t>Zato je potrebno da budu </a:t>
            </a:r>
            <a:r>
              <a:rPr lang="sr-Latn-CS" b="1" dirty="0" smtClean="0"/>
              <a:t>zadovoljene sledeće pretpostavke:</a:t>
            </a:r>
          </a:p>
          <a:p>
            <a:pPr>
              <a:buNone/>
            </a:pPr>
            <a:r>
              <a:rPr lang="sr-Latn-CS" dirty="0" smtClean="0">
                <a:solidFill>
                  <a:srgbClr val="FF0000"/>
                </a:solidFill>
              </a:rPr>
              <a:t>a) disperzija rizika</a:t>
            </a:r>
          </a:p>
          <a:p>
            <a:pPr>
              <a:buNone/>
            </a:pPr>
            <a:r>
              <a:rPr lang="sr-Latn-CS" dirty="0" smtClean="0">
                <a:solidFill>
                  <a:srgbClr val="FF0000"/>
                </a:solidFill>
              </a:rPr>
              <a:t>b) homogenost rizika</a:t>
            </a:r>
          </a:p>
          <a:p>
            <a:pPr>
              <a:buNone/>
            </a:pPr>
            <a:r>
              <a:rPr lang="sr-Latn-CS" dirty="0" smtClean="0">
                <a:solidFill>
                  <a:srgbClr val="FF0000"/>
                </a:solidFill>
              </a:rPr>
              <a:t>c) učestalost rizika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034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752600"/>
            <a:ext cx="8001000" cy="4465320"/>
          </a:xfrm>
        </p:spPr>
        <p:txBody>
          <a:bodyPr/>
          <a:lstStyle/>
          <a:p>
            <a:pPr>
              <a:buNone/>
            </a:pPr>
            <a:r>
              <a:rPr lang="sr-Latn-CS" sz="2800" b="1" dirty="0"/>
              <a:t>a) Disperzija rizika</a:t>
            </a:r>
          </a:p>
          <a:p>
            <a:r>
              <a:rPr lang="sr-Latn-CS" sz="2800" dirty="0"/>
              <a:t>Da bi u zajednici rizika </a:t>
            </a:r>
            <a:r>
              <a:rPr lang="sr-Latn-CS" sz="2800" b="1" dirty="0"/>
              <a:t>svaki pojedinac snosio samo neznatan teret </a:t>
            </a:r>
            <a:r>
              <a:rPr lang="sr-Latn-CS" sz="2800" dirty="0">
                <a:solidFill>
                  <a:srgbClr val="FF0000"/>
                </a:solidFill>
              </a:rPr>
              <a:t>ostvarenih rizika </a:t>
            </a:r>
            <a:r>
              <a:rPr lang="sr-Latn-CS" sz="2800" dirty="0"/>
              <a:t>potrebno je da </a:t>
            </a:r>
            <a:r>
              <a:rPr lang="sr-Latn-CS" sz="2800" b="1" dirty="0"/>
              <a:t>rizik pogodi samo mali broj udruženih članova</a:t>
            </a:r>
          </a:p>
          <a:p>
            <a:r>
              <a:rPr lang="sr-Latn-CS" sz="2800" dirty="0" smtClean="0"/>
              <a:t>Treba </a:t>
            </a:r>
            <a:r>
              <a:rPr lang="sr-Latn-CS" sz="2800" dirty="0"/>
              <a:t>da postoji </a:t>
            </a:r>
            <a:r>
              <a:rPr lang="sr-Latn-CS" sz="2800" b="1" dirty="0"/>
              <a:t>velika nesrazmera </a:t>
            </a:r>
            <a:r>
              <a:rPr lang="sr-Latn-CS" sz="2800" dirty="0"/>
              <a:t>između </a:t>
            </a:r>
            <a:r>
              <a:rPr lang="sr-Latn-CS" sz="2800" b="1" dirty="0"/>
              <a:t>ukupnog broja članova </a:t>
            </a:r>
            <a:r>
              <a:rPr lang="sr-Latn-CS" sz="2800" dirty="0"/>
              <a:t>zajednice rizika </a:t>
            </a:r>
            <a:r>
              <a:rPr lang="sr-Latn-CS" sz="2800" dirty="0">
                <a:solidFill>
                  <a:srgbClr val="FF0000"/>
                </a:solidFill>
              </a:rPr>
              <a:t>kojima neka opasnost preti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00B050"/>
                </a:solidFill>
              </a:rPr>
              <a:t>stvarno pogođenih članova</a:t>
            </a:r>
            <a:endParaRPr lang="en-US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0659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25748"/>
            <a:ext cx="10668000" cy="3994051"/>
          </a:xfrm>
        </p:spPr>
        <p:txBody>
          <a:bodyPr/>
          <a:lstStyle/>
          <a:p>
            <a:r>
              <a:rPr lang="sr-Latn-CS" dirty="0" smtClean="0"/>
              <a:t>Zbog toga se </a:t>
            </a:r>
            <a:r>
              <a:rPr lang="sr-Latn-CS" b="1" dirty="0" smtClean="0"/>
              <a:t>događaji koji istovremeno pogađaju veliki broj ljudi i objekata </a:t>
            </a:r>
            <a:r>
              <a:rPr lang="sr-Latn-CS" dirty="0" smtClean="0"/>
              <a:t>(ratovi, prirodne kat</a:t>
            </a:r>
            <a:r>
              <a:rPr lang="en-US" dirty="0" smtClean="0"/>
              <a:t>a</a:t>
            </a:r>
            <a:r>
              <a:rPr lang="sr-Latn-CS" dirty="0" smtClean="0"/>
              <a:t>strofe –</a:t>
            </a:r>
            <a:r>
              <a:rPr lang="en-US" dirty="0" smtClean="0"/>
              <a:t> </a:t>
            </a:r>
            <a:r>
              <a:rPr lang="sr-Latn-CS" dirty="0" smtClean="0"/>
              <a:t>zemljotresi, vulkanske erupcije) po pravilu </a:t>
            </a:r>
            <a:r>
              <a:rPr lang="sr-Latn-CS" b="1" dirty="0" smtClean="0"/>
              <a:t>ne osiguravaju</a:t>
            </a:r>
          </a:p>
          <a:p>
            <a:pPr>
              <a:buNone/>
            </a:pPr>
            <a:r>
              <a:rPr lang="sr-Latn-CS" b="1" dirty="0" smtClean="0"/>
              <a:t>b) Homogenost rizika</a:t>
            </a:r>
          </a:p>
          <a:p>
            <a:r>
              <a:rPr lang="sr-Latn-CS" dirty="0" smtClean="0"/>
              <a:t>Osiguranje zahteva sličnost – homogenost rizika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5027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b="1" dirty="0" smtClean="0"/>
              <a:t>Grupisanje rizika </a:t>
            </a:r>
            <a:r>
              <a:rPr lang="sr-Latn-CS" dirty="0" smtClean="0">
                <a:solidFill>
                  <a:srgbClr val="FF0000"/>
                </a:solidFill>
              </a:rPr>
              <a:t>u jednu zajednicu </a:t>
            </a:r>
            <a:r>
              <a:rPr lang="sr-Latn-CS" dirty="0" smtClean="0"/>
              <a:t>zahteva se iz </a:t>
            </a:r>
            <a:r>
              <a:rPr lang="sr-Latn-CS" b="1" dirty="0" smtClean="0"/>
              <a:t>dva razloga: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sr-Latn-CS" dirty="0" smtClean="0"/>
              <a:t>to je </a:t>
            </a:r>
            <a:r>
              <a:rPr lang="sr-Latn-CS" b="1" dirty="0" smtClean="0"/>
              <a:t>uslov za statističku tačnost</a:t>
            </a:r>
            <a:endParaRPr lang="en-US" b="1" dirty="0" smtClean="0"/>
          </a:p>
          <a:p>
            <a:pPr marL="514350" indent="-514350">
              <a:buClrTx/>
              <a:buFont typeface="+mj-lt"/>
              <a:buAutoNum type="arabicPeriod"/>
            </a:pPr>
            <a:r>
              <a:rPr lang="sr-Latn-CS" dirty="0" smtClean="0"/>
              <a:t>i </a:t>
            </a:r>
            <a:r>
              <a:rPr lang="sr-Latn-CS" b="1" dirty="0" smtClean="0"/>
              <a:t>uslov za ravnomernu raspodelu tereta</a:t>
            </a:r>
            <a:r>
              <a:rPr lang="sr-Latn-CS" dirty="0" smtClean="0"/>
              <a:t>, jer različiti rizici zahtevaju različitu visinu sredstava za njihovo pokriće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84891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3200" dirty="0"/>
              <a:t>Homogenost se </a:t>
            </a:r>
            <a:r>
              <a:rPr lang="sr-Latn-CS" sz="3200" b="1" dirty="0"/>
              <a:t>postiže grupisanjem rizika prema: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prirodi, vrednosti, predmetu, trajanju</a:t>
            </a:r>
          </a:p>
          <a:p>
            <a:r>
              <a:rPr lang="sr-Latn-CS" sz="3200" b="1" dirty="0"/>
              <a:t>Rizici slični po prirodi </a:t>
            </a:r>
            <a:r>
              <a:rPr lang="sr-Latn-CS" sz="3200" dirty="0"/>
              <a:t>– grupišu se da to </a:t>
            </a:r>
            <a:r>
              <a:rPr lang="sr-Latn-CS" sz="3200" dirty="0">
                <a:solidFill>
                  <a:srgbClr val="FF0000"/>
                </a:solidFill>
              </a:rPr>
              <a:t>odgovara podeli na pojedine vrste osiguranja</a:t>
            </a:r>
            <a:r>
              <a:rPr lang="sr-Latn-CS" sz="3200" dirty="0"/>
              <a:t>: nezgoda, požar, krađa, autokasko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33649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dirty="0" smtClean="0"/>
              <a:t>Sličnost rizika </a:t>
            </a:r>
            <a:r>
              <a:rPr lang="sr-Latn-CS" b="1" dirty="0" smtClean="0"/>
              <a:t>po predmetu </a:t>
            </a:r>
            <a:r>
              <a:rPr lang="sr-Latn-CS" dirty="0" smtClean="0"/>
              <a:t>– najbolje pokazuje </a:t>
            </a:r>
            <a:r>
              <a:rPr lang="sr-Latn-CS" dirty="0" smtClean="0">
                <a:solidFill>
                  <a:srgbClr val="FF0000"/>
                </a:solidFill>
              </a:rPr>
              <a:t>osiguranje života </a:t>
            </a:r>
            <a:r>
              <a:rPr lang="sr-Latn-CS" dirty="0" smtClean="0"/>
              <a:t>i </a:t>
            </a:r>
            <a:r>
              <a:rPr lang="sr-Latn-CS" dirty="0" smtClean="0">
                <a:solidFill>
                  <a:srgbClr val="00B050"/>
                </a:solidFill>
              </a:rPr>
              <a:t>osiguranje imovine</a:t>
            </a:r>
          </a:p>
          <a:p>
            <a:r>
              <a:rPr lang="sr-Latn-CS" b="1" dirty="0" smtClean="0"/>
              <a:t>Osiguranje života </a:t>
            </a:r>
            <a:r>
              <a:rPr lang="sr-Latn-CS" dirty="0" smtClean="0"/>
              <a:t>– osiguranici se </a:t>
            </a:r>
            <a:r>
              <a:rPr lang="sr-Latn-CS" dirty="0" smtClean="0">
                <a:solidFill>
                  <a:srgbClr val="92D050"/>
                </a:solidFill>
              </a:rPr>
              <a:t>razvrstavaju po godinama star</a:t>
            </a:r>
            <a:r>
              <a:rPr lang="en-US" dirty="0" smtClean="0">
                <a:solidFill>
                  <a:srgbClr val="92D050"/>
                </a:solidFill>
              </a:rPr>
              <a:t>o</a:t>
            </a:r>
            <a:r>
              <a:rPr lang="sr-Latn-CS" dirty="0" smtClean="0">
                <a:solidFill>
                  <a:srgbClr val="92D050"/>
                </a:solidFill>
              </a:rPr>
              <a:t>sti</a:t>
            </a:r>
          </a:p>
          <a:p>
            <a:r>
              <a:rPr lang="sr-Latn-CS" b="1" dirty="0" smtClean="0"/>
              <a:t>Osiguranje motornih vozila </a:t>
            </a:r>
            <a:r>
              <a:rPr lang="sr-Latn-CS" dirty="0" smtClean="0"/>
              <a:t>– vozila s</a:t>
            </a:r>
            <a:r>
              <a:rPr lang="en-US" dirty="0" smtClean="0"/>
              <a:t>u</a:t>
            </a:r>
            <a:r>
              <a:rPr lang="sr-Latn-CS" dirty="0" smtClean="0"/>
              <a:t> razvr</a:t>
            </a:r>
            <a:r>
              <a:rPr lang="en-US" dirty="0" smtClean="0"/>
              <a:t>s</a:t>
            </a:r>
            <a:r>
              <a:rPr lang="sr-Latn-CS" dirty="0" smtClean="0"/>
              <a:t>tana </a:t>
            </a:r>
            <a:r>
              <a:rPr lang="sr-Latn-CS" dirty="0" smtClean="0">
                <a:solidFill>
                  <a:srgbClr val="92D050"/>
                </a:solidFill>
              </a:rPr>
              <a:t>prema tipu, broju konjskih snaga, godini proizvodnje, </a:t>
            </a:r>
            <a:r>
              <a:rPr lang="sr-Latn-CS" dirty="0" smtClean="0"/>
              <a:t>itd.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62119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10"/>
            <a:ext cx="10668000" cy="4064390"/>
          </a:xfrm>
        </p:spPr>
        <p:txBody>
          <a:bodyPr/>
          <a:lstStyle/>
          <a:p>
            <a:r>
              <a:rPr lang="sr-Latn-CS" sz="3200" dirty="0"/>
              <a:t>Sličnost rizika </a:t>
            </a:r>
            <a:r>
              <a:rPr lang="sr-Latn-CS" sz="3200" b="1" dirty="0"/>
              <a:t>po vrednosti </a:t>
            </a:r>
            <a:r>
              <a:rPr lang="sr-Latn-CS" sz="3200" dirty="0"/>
              <a:t>– </a:t>
            </a:r>
            <a:r>
              <a:rPr lang="sr-Latn-CS" sz="3200" dirty="0">
                <a:solidFill>
                  <a:srgbClr val="FF0000"/>
                </a:solidFill>
              </a:rPr>
              <a:t>ne predstavlja njihovu istovetnost </a:t>
            </a:r>
            <a:r>
              <a:rPr lang="sr-Latn-CS" sz="3200" dirty="0"/>
              <a:t>(po prirodi stvari teško moguće)</a:t>
            </a:r>
          </a:p>
          <a:p>
            <a:r>
              <a:rPr lang="sr-Latn-CS" sz="3200" b="1" dirty="0"/>
              <a:t>Ima za cilj </a:t>
            </a:r>
            <a:r>
              <a:rPr lang="sr-Latn-CS" sz="3200" dirty="0"/>
              <a:t>da </a:t>
            </a:r>
            <a:r>
              <a:rPr lang="sr-Latn-CS" sz="3200" dirty="0">
                <a:solidFill>
                  <a:srgbClr val="FF0000"/>
                </a:solidFill>
              </a:rPr>
              <a:t>ukloni veliku disproporciju u vrednosti pojedinih predmeta </a:t>
            </a:r>
            <a:r>
              <a:rPr lang="sr-Latn-CS" sz="3200" dirty="0"/>
              <a:t>(brodovi, avioni, kuće)</a:t>
            </a:r>
          </a:p>
        </p:txBody>
      </p:sp>
    </p:spTree>
    <p:extLst>
      <p:ext uri="{BB962C8B-B14F-4D97-AF65-F5344CB8AC3E}">
        <p14:creationId xmlns="" xmlns:p14="http://schemas.microsoft.com/office/powerpoint/2010/main" val="815667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5"/>
            <a:ext cx="10668000" cy="4036255"/>
          </a:xfrm>
        </p:spPr>
        <p:txBody>
          <a:bodyPr/>
          <a:lstStyle/>
          <a:p>
            <a:r>
              <a:rPr lang="sr-Latn-CS" b="1" dirty="0" smtClean="0"/>
              <a:t>Trajanje rizika </a:t>
            </a:r>
            <a:r>
              <a:rPr lang="sr-Latn-CS" dirty="0" smtClean="0"/>
              <a:t>– naročito važan element kod osiguranja života</a:t>
            </a:r>
            <a:endParaRPr lang="en-US" dirty="0" smtClean="0"/>
          </a:p>
          <a:p>
            <a:r>
              <a:rPr lang="sr-Latn-CS" dirty="0" smtClean="0"/>
              <a:t>Osiguranje života – dugogodišnje osiguranje </a:t>
            </a:r>
            <a:r>
              <a:rPr lang="en-US" dirty="0" smtClean="0"/>
              <a:t>      </a:t>
            </a:r>
            <a:r>
              <a:rPr lang="sr-Latn-CS" dirty="0" smtClean="0"/>
              <a:t>(obično 10m godina)</a:t>
            </a:r>
          </a:p>
          <a:p>
            <a:pPr>
              <a:buNone/>
            </a:pPr>
            <a:r>
              <a:rPr lang="sr-Latn-CS" b="1" dirty="0" smtClean="0"/>
              <a:t>c) Učestalost rizika </a:t>
            </a:r>
          </a:p>
          <a:p>
            <a:r>
              <a:rPr lang="sr-Latn-CS" dirty="0" smtClean="0"/>
              <a:t>Na osnovu </a:t>
            </a:r>
            <a:r>
              <a:rPr lang="sr-Latn-CS" b="1" dirty="0" smtClean="0"/>
              <a:t>rizika koji su se ostvarili u prošlosti </a:t>
            </a:r>
            <a:r>
              <a:rPr lang="sr-Latn-CS" dirty="0" smtClean="0">
                <a:solidFill>
                  <a:srgbClr val="FF0000"/>
                </a:solidFill>
              </a:rPr>
              <a:t>mogu se postaviti neka pravila za budućnost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2782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sz="2800" dirty="0"/>
              <a:t>To je </a:t>
            </a:r>
            <a:r>
              <a:rPr lang="sr-Latn-CS" sz="2800" b="1" dirty="0"/>
              <a:t>moguće </a:t>
            </a:r>
            <a:r>
              <a:rPr lang="sr-Latn-CS" sz="2800" dirty="0" smtClean="0"/>
              <a:t>s</a:t>
            </a:r>
            <a:r>
              <a:rPr lang="en-US" sz="2800" dirty="0" smtClean="0"/>
              <a:t>a</a:t>
            </a:r>
            <a:r>
              <a:rPr lang="sr-Latn-CS" sz="2800" dirty="0" smtClean="0"/>
              <a:t>mo </a:t>
            </a:r>
            <a:r>
              <a:rPr lang="sr-Latn-CS" sz="2800" dirty="0">
                <a:solidFill>
                  <a:srgbClr val="FF0000"/>
                </a:solidFill>
              </a:rPr>
              <a:t>ako su se rizici u prošlosti zaista i ostvarili </a:t>
            </a:r>
          </a:p>
          <a:p>
            <a:r>
              <a:rPr lang="sr-Latn-CS" sz="2800" dirty="0"/>
              <a:t>I to </a:t>
            </a:r>
            <a:r>
              <a:rPr lang="sr-Latn-CS" sz="2800" dirty="0">
                <a:solidFill>
                  <a:srgbClr val="92D050"/>
                </a:solidFill>
              </a:rPr>
              <a:t>u izvesnim vremenskim intervalima</a:t>
            </a:r>
          </a:p>
          <a:p>
            <a:r>
              <a:rPr lang="sr-Latn-CS" sz="2800" b="1" dirty="0" smtClean="0"/>
              <a:t>Potrebna </a:t>
            </a:r>
            <a:r>
              <a:rPr lang="sr-Latn-CS" sz="2800" dirty="0"/>
              <a:t>je: </a:t>
            </a:r>
            <a:r>
              <a:rPr lang="sr-Latn-CS" sz="2800" dirty="0">
                <a:solidFill>
                  <a:srgbClr val="FF0000"/>
                </a:solidFill>
              </a:rPr>
              <a:t>izvesna učestalost </a:t>
            </a:r>
            <a:r>
              <a:rPr lang="sr-Latn-CS" sz="2800" dirty="0"/>
              <a:t>rizika da bi </a:t>
            </a:r>
            <a:r>
              <a:rPr lang="sr-Latn-CS" sz="2800" b="1" dirty="0"/>
              <a:t>se mogao utvrditi zakon verovatnoće </a:t>
            </a:r>
            <a:r>
              <a:rPr lang="sr-Latn-CS" sz="2800" dirty="0"/>
              <a:t>njihovog budućeg ostvarivanja (npr. pad meteora jednom u 100 god. – ne može)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693226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67950"/>
            <a:ext cx="10668000" cy="3951849"/>
          </a:xfrm>
        </p:spPr>
        <p:txBody>
          <a:bodyPr/>
          <a:lstStyle/>
          <a:p>
            <a:r>
              <a:rPr lang="sr-Latn-CS" sz="2400" b="1" dirty="0"/>
              <a:t>Tehnička</a:t>
            </a:r>
            <a:r>
              <a:rPr lang="sr-Latn-CS" sz="2400" dirty="0"/>
              <a:t> odnosno </a:t>
            </a:r>
            <a:r>
              <a:rPr lang="sr-Latn-CS" sz="2400" b="1" dirty="0"/>
              <a:t>matematičko-statistička ili aktuarska organizacija </a:t>
            </a:r>
            <a:r>
              <a:rPr lang="sr-Latn-CS" sz="2400" dirty="0"/>
              <a:t>osiguranja je </a:t>
            </a:r>
            <a:r>
              <a:rPr lang="sr-Latn-CS" sz="2400" dirty="0">
                <a:solidFill>
                  <a:srgbClr val="FF0000"/>
                </a:solidFill>
              </a:rPr>
              <a:t>specifičnost osiguranja</a:t>
            </a:r>
          </a:p>
          <a:p>
            <a:r>
              <a:rPr lang="sr-Latn-CS" sz="2400" b="1" dirty="0"/>
              <a:t>Zadaci tehničke organizacije osiguranja</a:t>
            </a:r>
            <a:r>
              <a:rPr lang="sr-Latn-CS" sz="2400" dirty="0"/>
              <a:t>:</a:t>
            </a:r>
          </a:p>
          <a:p>
            <a:pPr>
              <a:buNone/>
            </a:pPr>
            <a:r>
              <a:rPr lang="sr-Latn-CS" sz="2400" dirty="0">
                <a:solidFill>
                  <a:srgbClr val="FF0000"/>
                </a:solidFill>
              </a:rPr>
              <a:t>1. postizanje ravnoteže osiguravajućeg fonda</a:t>
            </a:r>
          </a:p>
          <a:p>
            <a:pPr>
              <a:buNone/>
            </a:pPr>
            <a:r>
              <a:rPr lang="sr-Latn-CS" sz="2400" dirty="0">
                <a:solidFill>
                  <a:srgbClr val="FF0000"/>
                </a:solidFill>
              </a:rPr>
              <a:t>2. grupisanje rizika po različitim opasnostima</a:t>
            </a:r>
          </a:p>
          <a:p>
            <a:pPr>
              <a:buNone/>
            </a:pPr>
            <a:r>
              <a:rPr lang="sr-Latn-CS" sz="2400" dirty="0">
                <a:solidFill>
                  <a:srgbClr val="FF0000"/>
                </a:solidFill>
              </a:rPr>
              <a:t>3. obračun premijske rezerve kod osiguranja života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5876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buNone/>
            </a:pPr>
            <a:r>
              <a:rPr lang="sr-Latn-CS" b="1" dirty="0" smtClean="0"/>
              <a:t>2. Primena zakona matematike i statistike</a:t>
            </a:r>
          </a:p>
          <a:p>
            <a:r>
              <a:rPr lang="sr-Latn-CS" dirty="0" smtClean="0"/>
              <a:t>Osiguravajuća kompanija - primenjuje u svojim proračunima </a:t>
            </a:r>
            <a:r>
              <a:rPr lang="sr-Latn-CS" b="1" dirty="0" smtClean="0"/>
              <a:t>pravila matematike i statistike</a:t>
            </a:r>
          </a:p>
          <a:p>
            <a:r>
              <a:rPr lang="sr-Latn-CS" b="1" dirty="0" smtClean="0"/>
              <a:t>Pr</a:t>
            </a:r>
            <a:r>
              <a:rPr lang="en-US" b="1" dirty="0" err="1" smtClean="0"/>
              <a:t>i</a:t>
            </a:r>
            <a:r>
              <a:rPr lang="sr-Latn-CS" b="1" dirty="0" smtClean="0"/>
              <a:t>mena: </a:t>
            </a:r>
            <a:r>
              <a:rPr lang="sr-Latn-CS" dirty="0" smtClean="0">
                <a:solidFill>
                  <a:srgbClr val="FF0000"/>
                </a:solidFill>
              </a:rPr>
              <a:t>zakona velikih brojeva i teorije verovatnoće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8737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53884"/>
            <a:ext cx="10668000" cy="3965916"/>
          </a:xfrm>
        </p:spPr>
        <p:txBody>
          <a:bodyPr/>
          <a:lstStyle/>
          <a:p>
            <a:pPr>
              <a:buNone/>
            </a:pPr>
            <a:r>
              <a:rPr lang="sr-Latn-CS" sz="2400" b="1" dirty="0"/>
              <a:t>3. Povezivanje zajednice rizika radi izravnanja rizika</a:t>
            </a:r>
          </a:p>
          <a:p>
            <a:r>
              <a:rPr lang="sr-Latn-CS" sz="2400" b="1" dirty="0" smtClean="0"/>
              <a:t>Izravnanje</a:t>
            </a:r>
            <a:r>
              <a:rPr lang="en-US" sz="2400" b="1" dirty="0" smtClean="0"/>
              <a:t> </a:t>
            </a:r>
            <a:r>
              <a:rPr lang="sr-Latn-CS" sz="2400" b="1" dirty="0" smtClean="0"/>
              <a:t>– </a:t>
            </a:r>
            <a:r>
              <a:rPr lang="sr-Latn-CS" sz="2400" dirty="0"/>
              <a:t>može da bude </a:t>
            </a:r>
            <a:r>
              <a:rPr lang="sr-Latn-CS" sz="2400" dirty="0">
                <a:solidFill>
                  <a:srgbClr val="FF0000"/>
                </a:solidFill>
              </a:rPr>
              <a:t>unutrašnje</a:t>
            </a:r>
            <a:r>
              <a:rPr lang="sr-Latn-CS" sz="2400" dirty="0"/>
              <a:t> i </a:t>
            </a:r>
            <a:r>
              <a:rPr lang="sr-Latn-CS" sz="2400" dirty="0">
                <a:solidFill>
                  <a:srgbClr val="92D050"/>
                </a:solidFill>
              </a:rPr>
              <a:t>spoljašne</a:t>
            </a:r>
          </a:p>
          <a:p>
            <a:r>
              <a:rPr lang="sr-Latn-CS" sz="2400" b="1" dirty="0"/>
              <a:t>Unutrašnje izravnanje </a:t>
            </a:r>
            <a:r>
              <a:rPr lang="sr-Latn-CS" sz="2400" dirty="0"/>
              <a:t>– </a:t>
            </a:r>
            <a:r>
              <a:rPr lang="sr-Latn-CS" sz="2400" dirty="0">
                <a:solidFill>
                  <a:srgbClr val="FF0000"/>
                </a:solidFill>
              </a:rPr>
              <a:t>nivelacija rizika </a:t>
            </a:r>
            <a:r>
              <a:rPr lang="sr-Latn-CS" sz="2400" dirty="0">
                <a:solidFill>
                  <a:srgbClr val="92D050"/>
                </a:solidFill>
              </a:rPr>
              <a:t>unutar zajednice rizika</a:t>
            </a:r>
            <a:r>
              <a:rPr lang="sr-Latn-CS" sz="2400" dirty="0"/>
              <a:t>, između članova</a:t>
            </a:r>
          </a:p>
          <a:p>
            <a:r>
              <a:rPr lang="sr-Latn-CS" sz="2400" b="1" dirty="0" smtClean="0"/>
              <a:t>Spoljašn</a:t>
            </a:r>
            <a:r>
              <a:rPr lang="en-US" sz="2400" b="1" dirty="0" smtClean="0"/>
              <a:t>j</a:t>
            </a:r>
            <a:r>
              <a:rPr lang="sr-Latn-CS" sz="2400" b="1" dirty="0" smtClean="0"/>
              <a:t>e</a:t>
            </a:r>
            <a:r>
              <a:rPr lang="sr-Latn-CS" sz="2400" dirty="0" smtClean="0"/>
              <a:t> </a:t>
            </a:r>
            <a:r>
              <a:rPr lang="sr-Latn-CS" sz="2400" b="1" dirty="0"/>
              <a:t>izravnanje – </a:t>
            </a:r>
            <a:r>
              <a:rPr lang="sr-Latn-CS" sz="2400" dirty="0"/>
              <a:t>rizik se </a:t>
            </a:r>
            <a:r>
              <a:rPr lang="sr-Latn-CS" sz="2400" dirty="0">
                <a:solidFill>
                  <a:srgbClr val="FF0000"/>
                </a:solidFill>
              </a:rPr>
              <a:t>iz jedne zajednice rizika </a:t>
            </a:r>
            <a:r>
              <a:rPr lang="sr-Latn-CS" sz="2400" dirty="0">
                <a:solidFill>
                  <a:srgbClr val="92D050"/>
                </a:solidFill>
              </a:rPr>
              <a:t>preliva u jednu ili više zajednica rizika</a:t>
            </a:r>
            <a:r>
              <a:rPr lang="sr-Latn-CS" sz="2400" dirty="0"/>
              <a:t> (saosiguranje i reosiguranje)</a:t>
            </a:r>
          </a:p>
          <a:p>
            <a:pPr>
              <a:buNone/>
            </a:pPr>
            <a:endParaRPr lang="sr-Latn-CS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58232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5"/>
            <a:ext cx="10668000" cy="4036255"/>
          </a:xfrm>
        </p:spPr>
        <p:txBody>
          <a:bodyPr/>
          <a:lstStyle/>
          <a:p>
            <a:pPr>
              <a:buNone/>
            </a:pPr>
            <a:r>
              <a:rPr lang="sr-Latn-CS" b="1" dirty="0" smtClean="0"/>
              <a:t>1. Postizanje ravnoteže osiguravaućeg fonda</a:t>
            </a:r>
          </a:p>
          <a:p>
            <a:r>
              <a:rPr lang="sr-Latn-CS" dirty="0" smtClean="0"/>
              <a:t>Osiguravajući fond </a:t>
            </a:r>
            <a:r>
              <a:rPr lang="sr-Latn-CS" b="1" dirty="0" smtClean="0"/>
              <a:t>– </a:t>
            </a:r>
            <a:r>
              <a:rPr lang="sr-Latn-CS" dirty="0" smtClean="0"/>
              <a:t>formiraju</a:t>
            </a:r>
            <a:r>
              <a:rPr lang="sr-Latn-CS" b="1" dirty="0" smtClean="0"/>
              <a:t> </a:t>
            </a:r>
            <a:r>
              <a:rPr lang="sr-Latn-CS" dirty="0" smtClean="0"/>
              <a:t>sredstva koja se unapred prikupljaju na bazi uplaćenih premija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Zadatak tehničke organizacije osiguranja</a:t>
            </a:r>
            <a:r>
              <a:rPr lang="sr-Latn-CS" dirty="0" smtClean="0"/>
              <a:t> (koju sprovodi aktuarska služba)</a:t>
            </a:r>
            <a:r>
              <a:rPr lang="en-US" dirty="0" smtClean="0"/>
              <a:t> </a:t>
            </a:r>
            <a:r>
              <a:rPr lang="sr-Latn-CS" dirty="0" smtClean="0"/>
              <a:t>- </a:t>
            </a:r>
            <a:r>
              <a:rPr lang="sr-Latn-CS" b="1" dirty="0" smtClean="0"/>
              <a:t>obezbeđenje ravnoteže osiguravajućeg fonda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647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b="1" dirty="0" smtClean="0"/>
              <a:t>Postiže se: </a:t>
            </a:r>
            <a:r>
              <a:rPr lang="sr-Latn-CS" dirty="0" smtClean="0">
                <a:solidFill>
                  <a:srgbClr val="FF0000"/>
                </a:solidFill>
              </a:rPr>
              <a:t>određivanjem</a:t>
            </a:r>
            <a:r>
              <a:rPr lang="sr-Latn-CS" dirty="0" smtClean="0"/>
              <a:t> </a:t>
            </a:r>
            <a:r>
              <a:rPr lang="sr-Latn-CS" b="1" dirty="0" smtClean="0"/>
              <a:t>ukupnog iznosa novčanih sredstava koji na bazi premije treba godišnje da uđu </a:t>
            </a:r>
            <a:r>
              <a:rPr lang="sr-Latn-CS" dirty="0" smtClean="0">
                <a:solidFill>
                  <a:srgbClr val="FF0000"/>
                </a:solidFill>
              </a:rPr>
              <a:t>u fond </a:t>
            </a:r>
            <a:r>
              <a:rPr lang="sr-Latn-CS" b="1" dirty="0" smtClean="0"/>
              <a:t>da bi se pokrio ukupan iznos naknada iz osiguranja</a:t>
            </a:r>
            <a:r>
              <a:rPr lang="sr-Latn-CS" dirty="0" smtClean="0"/>
              <a:t> </a:t>
            </a:r>
            <a:r>
              <a:rPr lang="sr-Latn-CS" dirty="0" smtClean="0">
                <a:solidFill>
                  <a:srgbClr val="FF0000"/>
                </a:solidFill>
              </a:rPr>
              <a:t>u toj godini</a:t>
            </a:r>
            <a:r>
              <a:rPr lang="sr-Latn-CS" dirty="0" smtClean="0"/>
              <a:t> i </a:t>
            </a:r>
            <a:r>
              <a:rPr lang="sr-Latn-CS" dirty="0" smtClean="0">
                <a:solidFill>
                  <a:srgbClr val="92D050"/>
                </a:solidFill>
              </a:rPr>
              <a:t>obezbedile rezerve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>
              <a:buNone/>
            </a:pPr>
            <a:r>
              <a:rPr lang="sr-Latn-CS" sz="2800" b="1" dirty="0"/>
              <a:t>2. Grupisanje rizika po različitim opasnostima</a:t>
            </a:r>
          </a:p>
          <a:p>
            <a:r>
              <a:rPr lang="sr-Latn-CS" sz="2800" b="1" dirty="0"/>
              <a:t>Različite </a:t>
            </a:r>
            <a:r>
              <a:rPr lang="sr-Latn-CS" sz="2800" b="1" dirty="0" smtClean="0"/>
              <a:t>op</a:t>
            </a:r>
            <a:r>
              <a:rPr lang="en-US" sz="2800" b="1" dirty="0" smtClean="0"/>
              <a:t>a</a:t>
            </a:r>
            <a:r>
              <a:rPr lang="sr-Latn-CS" sz="2800" b="1" dirty="0" smtClean="0"/>
              <a:t>snosti </a:t>
            </a:r>
            <a:r>
              <a:rPr lang="sr-Latn-CS" sz="2800" dirty="0"/>
              <a:t>– požar, poplava, zemljotres, invaliditet</a:t>
            </a:r>
          </a:p>
          <a:p>
            <a:r>
              <a:rPr lang="sr-Latn-CS" sz="2800" dirty="0"/>
              <a:t>Npr. u okviru osiguranja od požara grupisanje: fabrike koje proizvode lako zapaljive materijale – viša </a:t>
            </a:r>
            <a:r>
              <a:rPr lang="sr-Latn-CS" sz="2800" dirty="0" smtClean="0"/>
              <a:t>premi</a:t>
            </a:r>
            <a:r>
              <a:rPr lang="en-US" sz="2800" dirty="0" err="1" smtClean="0"/>
              <a:t>ja</a:t>
            </a:r>
            <a:r>
              <a:rPr lang="sr-Latn-CS" sz="2800" dirty="0" smtClean="0"/>
              <a:t>; </a:t>
            </a:r>
            <a:r>
              <a:rPr lang="sr-Latn-CS" sz="2800" dirty="0"/>
              <a:t>fabrike koje se bave metaloprerađivačkom delatnošću - niža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505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5"/>
            <a:ext cx="10668000" cy="4036255"/>
          </a:xfrm>
        </p:spPr>
        <p:txBody>
          <a:bodyPr/>
          <a:lstStyle/>
          <a:p>
            <a:pPr>
              <a:buNone/>
            </a:pPr>
            <a:r>
              <a:rPr lang="sr-Latn-CS" sz="2400" b="1" dirty="0"/>
              <a:t>3. Obračun premijske rezerve kod osiguranja života</a:t>
            </a:r>
          </a:p>
          <a:p>
            <a:r>
              <a:rPr lang="sr-Latn-CS" sz="2400" b="1" dirty="0"/>
              <a:t>Osiguranje života – </a:t>
            </a:r>
            <a:r>
              <a:rPr lang="sr-Latn-CS" sz="2400" dirty="0"/>
              <a:t>vremensko nepodudaranje uplata i isplata</a:t>
            </a:r>
          </a:p>
          <a:p>
            <a:r>
              <a:rPr lang="sr-Latn-CS" sz="2400" b="1" dirty="0"/>
              <a:t>Premija</a:t>
            </a:r>
            <a:r>
              <a:rPr lang="sr-Latn-CS" sz="2400" dirty="0"/>
              <a:t> se </a:t>
            </a:r>
            <a:r>
              <a:rPr lang="sr-Latn-CS" sz="2400" dirty="0">
                <a:solidFill>
                  <a:srgbClr val="FF0000"/>
                </a:solidFill>
              </a:rPr>
              <a:t>plaća unapred</a:t>
            </a:r>
            <a:r>
              <a:rPr lang="sr-Latn-CS" sz="2400" dirty="0"/>
              <a:t>, </a:t>
            </a:r>
            <a:r>
              <a:rPr lang="sr-Latn-CS" sz="2400" b="1" dirty="0"/>
              <a:t>isplata </a:t>
            </a:r>
            <a:r>
              <a:rPr lang="sr-Latn-CS" sz="2400" dirty="0"/>
              <a:t>osiguranicima se vrši </a:t>
            </a:r>
            <a:r>
              <a:rPr lang="sr-Latn-CS" sz="2400" dirty="0">
                <a:solidFill>
                  <a:srgbClr val="FF0000"/>
                </a:solidFill>
              </a:rPr>
              <a:t>sukcesivno</a:t>
            </a:r>
          </a:p>
          <a:p>
            <a:r>
              <a:rPr lang="sr-Latn-CS" sz="2400" b="1" dirty="0"/>
              <a:t>Zato postoji mogućnost formiranja premijske rezerve</a:t>
            </a:r>
          </a:p>
          <a:p>
            <a:r>
              <a:rPr lang="sr-Latn-CS" sz="2400" b="1" dirty="0"/>
              <a:t>Aktuarska služba </a:t>
            </a:r>
            <a:r>
              <a:rPr lang="sr-Latn-CS" sz="2400" dirty="0">
                <a:solidFill>
                  <a:srgbClr val="FF0000"/>
                </a:solidFill>
              </a:rPr>
              <a:t>na kraju svake godine </a:t>
            </a:r>
            <a:r>
              <a:rPr lang="sr-Latn-CS" sz="2400" b="1" dirty="0"/>
              <a:t>izračunava premijsku rezervu</a:t>
            </a:r>
          </a:p>
        </p:txBody>
      </p:sp>
    </p:spTree>
    <p:extLst>
      <p:ext uri="{BB962C8B-B14F-4D97-AF65-F5344CB8AC3E}">
        <p14:creationId xmlns="" xmlns:p14="http://schemas.microsoft.com/office/powerpoint/2010/main" val="202656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b="1" dirty="0" smtClean="0"/>
              <a:t>Elementi tehničke organizacije osiguranja:</a:t>
            </a:r>
          </a:p>
          <a:p>
            <a:pPr>
              <a:buNone/>
            </a:pPr>
            <a:r>
              <a:rPr lang="sr-Latn-CS" dirty="0" smtClean="0">
                <a:solidFill>
                  <a:srgbClr val="FF0000"/>
                </a:solidFill>
              </a:rPr>
              <a:t>1. formiranje zajednice rizika</a:t>
            </a:r>
          </a:p>
          <a:p>
            <a:pPr>
              <a:buNone/>
            </a:pPr>
            <a:r>
              <a:rPr lang="sr-Latn-CS" dirty="0" smtClean="0">
                <a:solidFill>
                  <a:srgbClr val="FF0000"/>
                </a:solidFill>
              </a:rPr>
              <a:t>2. primena zakona matematike i statistike</a:t>
            </a:r>
          </a:p>
          <a:p>
            <a:pPr algn="just">
              <a:buNone/>
            </a:pPr>
            <a:r>
              <a:rPr lang="sr-Latn-CS" dirty="0" smtClean="0">
                <a:solidFill>
                  <a:srgbClr val="FF0000"/>
                </a:solidFill>
              </a:rPr>
              <a:t>3.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CS" dirty="0" smtClean="0">
                <a:solidFill>
                  <a:srgbClr val="FF0000"/>
                </a:solidFill>
              </a:rPr>
              <a:t>povezivanje zajednice rizika radi izravnavanja</a:t>
            </a:r>
            <a:endParaRPr lang="en-US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US" dirty="0" smtClean="0">
                <a:solidFill>
                  <a:srgbClr val="FF0000"/>
                </a:solidFill>
              </a:rPr>
              <a:t>    </a:t>
            </a:r>
            <a:r>
              <a:rPr lang="sr-Latn-CS" dirty="0" smtClean="0">
                <a:solidFill>
                  <a:srgbClr val="FF0000"/>
                </a:solidFill>
              </a:rPr>
              <a:t>rizika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684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buNone/>
            </a:pPr>
            <a:r>
              <a:rPr lang="sr-Latn-CS" sz="2800" b="1" dirty="0"/>
              <a:t>1. Formiranje </a:t>
            </a:r>
            <a:r>
              <a:rPr lang="sr-Latn-CS" sz="2800" b="1" dirty="0" smtClean="0"/>
              <a:t>zajednice </a:t>
            </a:r>
            <a:r>
              <a:rPr lang="sr-Latn-CS" sz="2800" b="1" dirty="0"/>
              <a:t>rizika</a:t>
            </a:r>
          </a:p>
          <a:p>
            <a:r>
              <a:rPr lang="sr-Latn-CS" sz="2800" b="1" dirty="0"/>
              <a:t>Članovi zajednice rizika </a:t>
            </a:r>
            <a:r>
              <a:rPr lang="sr-Latn-CS" sz="2800" dirty="0"/>
              <a:t>(kompanije, banke, fizička lica, zadruge) se </a:t>
            </a:r>
            <a:r>
              <a:rPr lang="sr-Latn-CS" sz="2800" dirty="0">
                <a:solidFill>
                  <a:srgbClr val="FF0000"/>
                </a:solidFill>
              </a:rPr>
              <a:t>međusobno udružuju</a:t>
            </a:r>
          </a:p>
          <a:p>
            <a:r>
              <a:rPr lang="sr-Latn-CS" sz="2800" b="1" dirty="0"/>
              <a:t>Cilj</a:t>
            </a:r>
            <a:r>
              <a:rPr lang="sr-Latn-CS" sz="2800" dirty="0"/>
              <a:t>: </a:t>
            </a:r>
            <a:r>
              <a:rPr lang="sr-Latn-CS" sz="2800" dirty="0">
                <a:solidFill>
                  <a:srgbClr val="FF0000"/>
                </a:solidFill>
              </a:rPr>
              <a:t>raspodela tereta rizika </a:t>
            </a:r>
            <a:r>
              <a:rPr lang="sr-Latn-CS" sz="2800" b="1" dirty="0"/>
              <a:t>(zajedničko obezbeđenje od nepredvidivih događaja koje će neke od njih pogoditi)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Radi se o istom riziku koji im preti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156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Tehnička organizacija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9"/>
            <a:ext cx="10668000" cy="4064391"/>
          </a:xfrm>
        </p:spPr>
        <p:txBody>
          <a:bodyPr/>
          <a:lstStyle/>
          <a:p>
            <a:r>
              <a:rPr lang="sr-Latn-CS" b="1" dirty="0" smtClean="0"/>
              <a:t>Štetni događaj </a:t>
            </a:r>
            <a:r>
              <a:rPr lang="sr-Latn-CS" dirty="0" smtClean="0"/>
              <a:t>će pogoditi samo </a:t>
            </a:r>
            <a:r>
              <a:rPr lang="sr-Latn-CS" dirty="0" smtClean="0">
                <a:solidFill>
                  <a:srgbClr val="FF0000"/>
                </a:solidFill>
              </a:rPr>
              <a:t>neka lica </a:t>
            </a:r>
            <a:r>
              <a:rPr lang="sr-Latn-CS" dirty="0" smtClean="0"/>
              <a:t>ili samo </a:t>
            </a:r>
            <a:r>
              <a:rPr lang="sr-Latn-CS" dirty="0" smtClean="0">
                <a:solidFill>
                  <a:srgbClr val="FF0000"/>
                </a:solidFill>
              </a:rPr>
              <a:t>neke objekte</a:t>
            </a:r>
          </a:p>
          <a:p>
            <a:r>
              <a:rPr lang="sr-Latn-CS" b="1" dirty="0" smtClean="0"/>
              <a:t>Nepoznanica: </a:t>
            </a:r>
            <a:r>
              <a:rPr lang="sr-Latn-CS" dirty="0" smtClean="0"/>
              <a:t>koja lica i koje objekte</a:t>
            </a:r>
          </a:p>
          <a:p>
            <a:r>
              <a:rPr lang="sr-Latn-CS" b="1" dirty="0" smtClean="0"/>
              <a:t>Važno je da broj članova zajednice bude što veći</a:t>
            </a:r>
          </a:p>
          <a:p>
            <a:r>
              <a:rPr lang="sr-Latn-CS" dirty="0" smtClean="0"/>
              <a:t>Ukoliko je</a:t>
            </a:r>
            <a:r>
              <a:rPr lang="sr-Latn-CS" b="1" dirty="0" smtClean="0"/>
              <a:t> zajednica </a:t>
            </a:r>
            <a:r>
              <a:rPr lang="sr-Latn-CS" dirty="0" smtClean="0">
                <a:solidFill>
                  <a:srgbClr val="FF0000"/>
                </a:solidFill>
              </a:rPr>
              <a:t>brojnica</a:t>
            </a:r>
            <a:r>
              <a:rPr lang="sr-Latn-CS" dirty="0" smtClean="0"/>
              <a:t>-</a:t>
            </a:r>
            <a:r>
              <a:rPr lang="sr-Latn-CS" b="1" dirty="0" smtClean="0"/>
              <a:t>teret svakog člana </a:t>
            </a:r>
            <a:r>
              <a:rPr lang="sr-Latn-CS" dirty="0" smtClean="0">
                <a:solidFill>
                  <a:srgbClr val="FF0000"/>
                </a:solidFill>
              </a:rPr>
              <a:t>je manji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92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848</Words>
  <Application>Microsoft Office PowerPoint</Application>
  <PresentationFormat>Custom</PresentationFormat>
  <Paragraphs>90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Profile</vt:lpstr>
      <vt:lpstr>II nedelja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  <vt:lpstr>Tehnička organizacija osiguranja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nedelja</dc:title>
  <dc:creator>Korisnik</dc:creator>
  <cp:lastModifiedBy>Anicici1</cp:lastModifiedBy>
  <cp:revision>10</cp:revision>
  <dcterms:created xsi:type="dcterms:W3CDTF">2018-12-15T17:19:23Z</dcterms:created>
  <dcterms:modified xsi:type="dcterms:W3CDTF">2019-01-28T14:49:38Z</dcterms:modified>
</cp:coreProperties>
</file>