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24"/>
  </p:notesMasterIdLst>
  <p:sldIdLst>
    <p:sldId id="257" r:id="rId2"/>
    <p:sldId id="256" r:id="rId3"/>
    <p:sldId id="264" r:id="rId4"/>
    <p:sldId id="262" r:id="rId5"/>
    <p:sldId id="263" r:id="rId6"/>
    <p:sldId id="259" r:id="rId7"/>
    <p:sldId id="274" r:id="rId8"/>
    <p:sldId id="275" r:id="rId9"/>
    <p:sldId id="277" r:id="rId10"/>
    <p:sldId id="279" r:id="rId11"/>
    <p:sldId id="280" r:id="rId12"/>
    <p:sldId id="285" r:id="rId13"/>
    <p:sldId id="281" r:id="rId14"/>
    <p:sldId id="282" r:id="rId15"/>
    <p:sldId id="283" r:id="rId16"/>
    <p:sldId id="284" r:id="rId17"/>
    <p:sldId id="286" r:id="rId18"/>
    <p:sldId id="287" r:id="rId19"/>
    <p:sldId id="288" r:id="rId20"/>
    <p:sldId id="289" r:id="rId21"/>
    <p:sldId id="291" r:id="rId22"/>
    <p:sldId id="29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84C4F-77F6-468E-8FE4-B659C0B0EEB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9DA66-ABD2-464E-B669-492235E69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3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3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2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2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1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0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3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85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79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46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2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2E26A-2D79-7F7E-E0AF-52141A45F0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Финансијска тржишта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C88E-ADB2-63CF-9A57-20B6B3EFF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156048" cy="861420"/>
          </a:xfrm>
        </p:spPr>
        <p:txBody>
          <a:bodyPr/>
          <a:lstStyle/>
          <a:p>
            <a:r>
              <a:rPr lang="ru-RU" dirty="0"/>
              <a:t>ВЕЖБЕ БР. 1</a:t>
            </a:r>
          </a:p>
          <a:p>
            <a:r>
              <a:rPr lang="ru-RU" dirty="0"/>
              <a:t>Виолета Џаферовић МА</a:t>
            </a:r>
            <a:r>
              <a:rPr lang="en-US" dirty="0"/>
              <a:t>												</a:t>
            </a:r>
            <a:r>
              <a:rPr lang="sr-Cyrl-RS" dirty="0"/>
              <a:t>	</a:t>
            </a:r>
            <a:r>
              <a:rPr lang="en-US" sz="1200" dirty="0"/>
              <a:t>26.02.2026.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4955" y="896034"/>
            <a:ext cx="460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АКАДЕМИЈА СТРУКОВНИХ СТУДИЈА ЗАПАДН</a:t>
            </a:r>
            <a:r>
              <a:rPr lang="sr-Cyrl-RS" sz="1200" dirty="0">
                <a:solidFill>
                  <a:schemeClr val="bg1"/>
                </a:solidFill>
              </a:rPr>
              <a:t>А СРБИЈА</a:t>
            </a:r>
            <a:r>
              <a:rPr lang="ru-RU" sz="1200" dirty="0">
                <a:solidFill>
                  <a:schemeClr val="bg1"/>
                </a:solidFill>
              </a:rPr>
              <a:t>
ОДСЕК ВАЉЕВО
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2CAC-400A-6A8D-3A43-B263B7EF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Финансијски систем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31549-1788-63C1-D232-AA2C5EB6B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530" y="2968514"/>
            <a:ext cx="8825659" cy="3416300"/>
          </a:xfrm>
        </p:spPr>
        <p:txBody>
          <a:bodyPr/>
          <a:lstStyle/>
          <a:p>
            <a:pPr marL="0" indent="0">
              <a:buNone/>
            </a:pPr>
            <a:r>
              <a:rPr lang="sr-Latn-RS" dirty="0"/>
              <a:t>      </a:t>
            </a:r>
            <a:r>
              <a:rPr lang="ru-RU" dirty="0"/>
              <a:t>Шта се дешава са новцем који не потрошимо?</a:t>
            </a:r>
            <a:r>
              <a:rPr lang="sr-Latn-RS" dirty="0"/>
              <a:t>   </a:t>
            </a:r>
            <a:endParaRPr lang="sr-Cyrl-RS" dirty="0"/>
          </a:p>
          <a:p>
            <a:pPr marL="0" indent="0">
              <a:buNone/>
            </a:pPr>
            <a:r>
              <a:rPr lang="sr-Latn-RS" dirty="0"/>
              <a:t>   </a:t>
            </a:r>
            <a:r>
              <a:rPr lang="ru-RU" dirty="0"/>
              <a:t>   Како новац долази до компанија које желе да изграде фабрику, на      пример? А како држава гради путеве?</a:t>
            </a:r>
          </a:p>
          <a:p>
            <a:pPr marL="0" indent="0">
              <a:buNone/>
            </a:pPr>
            <a:endParaRPr lang="sr-Latn-RS" dirty="0"/>
          </a:p>
          <a:p>
            <a:r>
              <a:rPr lang="ru-RU" dirty="0"/>
              <a:t>Финансијски систем као део привредног система
Трансфер средстава између различитих група и субјеката у привреди</a:t>
            </a:r>
            <a:endParaRPr lang="sr-Latn-RS" dirty="0"/>
          </a:p>
        </p:txBody>
      </p:sp>
      <p:pic>
        <p:nvPicPr>
          <p:cNvPr id="7" name="Graphic 6" descr="Piggy Bank with solid fill">
            <a:extLst>
              <a:ext uri="{FF2B5EF4-FFF2-40B4-BE49-F238E27FC236}">
                <a16:creationId xmlns:a16="http://schemas.microsoft.com/office/drawing/2014/main" id="{4F33C435-1DCB-052C-7B4C-52C3B9D28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1531" y="2968514"/>
            <a:ext cx="365014" cy="365014"/>
          </a:xfrm>
          <a:prstGeom prst="rect">
            <a:avLst/>
          </a:prstGeom>
        </p:spPr>
      </p:pic>
      <p:pic>
        <p:nvPicPr>
          <p:cNvPr id="9" name="Graphic 8" descr="Factory with solid fill">
            <a:extLst>
              <a:ext uri="{FF2B5EF4-FFF2-40B4-BE49-F238E27FC236}">
                <a16:creationId xmlns:a16="http://schemas.microsoft.com/office/drawing/2014/main" id="{56EA5733-2330-8128-00F0-03B6BA5C7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1530" y="3333528"/>
            <a:ext cx="365015" cy="3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03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498A-AB5F-B92B-8B41-E6620D97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24" y="996696"/>
            <a:ext cx="8911072" cy="2736934"/>
          </a:xfrm>
        </p:spPr>
        <p:txBody>
          <a:bodyPr/>
          <a:lstStyle/>
          <a:p>
            <a:pPr algn="ctr"/>
            <a:r>
              <a:rPr lang="ru-RU" sz="3600" dirty="0"/>
              <a:t>Финансијски систем је мрежа институција, тржишта и инструмената који омогућавају проток новца од оних који имају вишак до оних којима је потребан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C98A6-CC52-E0BF-1EC6-A72935F6D703}"/>
              </a:ext>
            </a:extLst>
          </p:cNvPr>
          <p:cNvSpPr txBox="1"/>
          <p:nvPr/>
        </p:nvSpPr>
        <p:spPr>
          <a:xfrm>
            <a:off x="7464552" y="5943600"/>
            <a:ext cx="4727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600" dirty="0"/>
              <a:t>Дефиниција финансијског система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2917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FEA5-D541-090F-3B30-D630CA2A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0" y="964524"/>
            <a:ext cx="8825659" cy="706964"/>
          </a:xfrm>
        </p:spPr>
        <p:txBody>
          <a:bodyPr/>
          <a:lstStyle/>
          <a:p>
            <a:pPr algn="ctr"/>
            <a:r>
              <a:rPr lang="sr-Cyrl-RS" sz="4000" dirty="0"/>
              <a:t>Основни елементи финансијског система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B238F-2C02-A337-3B14-743BE523A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6834" y="3925210"/>
            <a:ext cx="3050438" cy="571898"/>
          </a:xfrm>
        </p:spPr>
        <p:txBody>
          <a:bodyPr/>
          <a:lstStyle/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sr-Latn-RS" dirty="0">
                <a:solidFill>
                  <a:schemeClr val="tx1"/>
                </a:solidFill>
              </a:rPr>
              <a:t> </a:t>
            </a:r>
            <a:r>
              <a:rPr lang="sr-Cyrl-RS" dirty="0">
                <a:solidFill>
                  <a:schemeClr val="tx1"/>
                </a:solidFill>
              </a:rPr>
              <a:t>Финансијска 	тржишта</a:t>
            </a:r>
            <a:endParaRPr lang="sr-Latn-R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у ужем смислу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у ширем смислу</a:t>
            </a:r>
            <a:endParaRPr lang="sr-Latn-RS" sz="2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F382382-3505-AF87-9F2E-C585493CF5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9289" y="2904814"/>
            <a:ext cx="3447525" cy="706964"/>
          </a:xfrm>
        </p:spPr>
        <p:txBody>
          <a:bodyPr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Финансијске институције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ED834B-CD14-59D9-0520-64B14DB27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8952" y="4211159"/>
            <a:ext cx="3879407" cy="706963"/>
          </a:xfrm>
        </p:spPr>
        <p:txBody>
          <a:bodyPr/>
          <a:lstStyle/>
          <a:p>
            <a:r>
              <a:rPr lang="sr-Cyrl-RS" dirty="0">
                <a:solidFill>
                  <a:schemeClr val="tx1"/>
                </a:solidFill>
              </a:rPr>
              <a:t>     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sr-Cyrl-RS" dirty="0">
                <a:solidFill>
                  <a:schemeClr val="tx1"/>
                </a:solidFill>
              </a:rPr>
              <a:t>Финансијски     	инструменти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инструменти дуга
власнички инструменти 
изведени инструменти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D5E641-5BF7-4DE4-9D29-1F30A7E73A04}"/>
              </a:ext>
            </a:extLst>
          </p:cNvPr>
          <p:cNvSpPr txBox="1"/>
          <p:nvPr/>
        </p:nvSpPr>
        <p:spPr>
          <a:xfrm>
            <a:off x="8131739" y="3706926"/>
            <a:ext cx="36977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учесници на финансијском тржишту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1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CDF24-D522-F91B-5360-4B87DC92A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9757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Финансијски систем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75C5A-55F3-DEE2-161F-A7897AC51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353" y="2744550"/>
            <a:ext cx="3131819" cy="933354"/>
          </a:xfrm>
        </p:spPr>
        <p:txBody>
          <a:bodyPr/>
          <a:lstStyle/>
          <a:p>
            <a:r>
              <a:rPr lang="sr-Latn-RS" dirty="0"/>
              <a:t> 	   </a:t>
            </a:r>
            <a:r>
              <a:rPr lang="sr-Cyrl-RS" dirty="0"/>
              <a:t>ШТЕДНЕ 
       ЈЕДИНИЦЕ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C0A8E-85B2-B811-2B07-2085F7968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6288" y="3101642"/>
            <a:ext cx="4825159" cy="576262"/>
          </a:xfrm>
        </p:spPr>
        <p:txBody>
          <a:bodyPr/>
          <a:lstStyle/>
          <a:p>
            <a:r>
              <a:rPr lang="sr-Latn-RS" dirty="0"/>
              <a:t>  </a:t>
            </a:r>
            <a:r>
              <a:rPr lang="sr-Cyrl-RS" dirty="0"/>
              <a:t>ИНВЕСТИЦИОНЕ 
        ЈЕДИНИЦЕ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5018E0-5F39-E033-6947-2039253BD285}"/>
              </a:ext>
            </a:extLst>
          </p:cNvPr>
          <p:cNvSpPr/>
          <p:nvPr/>
        </p:nvSpPr>
        <p:spPr>
          <a:xfrm>
            <a:off x="4857750" y="3773916"/>
            <a:ext cx="1810512" cy="157276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6EA61-592F-CA24-4C0A-3B4D3E830565}"/>
              </a:ext>
            </a:extLst>
          </p:cNvPr>
          <p:cNvSpPr/>
          <p:nvPr/>
        </p:nvSpPr>
        <p:spPr>
          <a:xfrm>
            <a:off x="5166360" y="4500446"/>
            <a:ext cx="1216152" cy="5228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ФИНАНСИЈСКИ ПОСРЕДНИЦИ</a:t>
            </a:r>
            <a:endParaRPr lang="en-US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60BFD6-9B6B-FD4E-754E-4F4AA25AD117}"/>
              </a:ext>
            </a:extLst>
          </p:cNvPr>
          <p:cNvSpPr txBox="1"/>
          <p:nvPr/>
        </p:nvSpPr>
        <p:spPr>
          <a:xfrm>
            <a:off x="5154930" y="4088904"/>
            <a:ext cx="1216152" cy="411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000" b="1" dirty="0">
                <a:solidFill>
                  <a:schemeClr val="bg1"/>
                </a:solidFill>
              </a:rPr>
              <a:t>ФИНАНСИЈСКА   ТРЖИШТА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43AE18-9152-24D3-F098-84592928BCFE}"/>
              </a:ext>
            </a:extLst>
          </p:cNvPr>
          <p:cNvSpPr/>
          <p:nvPr/>
        </p:nvSpPr>
        <p:spPr>
          <a:xfrm>
            <a:off x="4453128" y="4560300"/>
            <a:ext cx="427482" cy="1463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C65843-71F8-10C2-1076-F9530FE2DA77}"/>
              </a:ext>
            </a:extLst>
          </p:cNvPr>
          <p:cNvSpPr/>
          <p:nvPr/>
        </p:nvSpPr>
        <p:spPr>
          <a:xfrm>
            <a:off x="1851660" y="3677905"/>
            <a:ext cx="2578608" cy="17647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Субјекти који имају вишак финансијских средстава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7F1F31-578F-359A-C200-C20E77500797}"/>
              </a:ext>
            </a:extLst>
          </p:cNvPr>
          <p:cNvSpPr/>
          <p:nvPr/>
        </p:nvSpPr>
        <p:spPr>
          <a:xfrm>
            <a:off x="7095744" y="3677904"/>
            <a:ext cx="2578608" cy="17647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Субјекти који имају мањак финансијских средстава</a:t>
            </a:r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7DCF398-FB92-1472-5ADB-79BEE466D932}"/>
              </a:ext>
            </a:extLst>
          </p:cNvPr>
          <p:cNvSpPr/>
          <p:nvPr/>
        </p:nvSpPr>
        <p:spPr>
          <a:xfrm>
            <a:off x="6697980" y="4560300"/>
            <a:ext cx="397764" cy="1463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7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EF7FF-8EEA-3978-4C12-E87BF99C6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896" y="2325212"/>
            <a:ext cx="4351025" cy="2283824"/>
          </a:xfrm>
        </p:spPr>
        <p:txBody>
          <a:bodyPr/>
          <a:lstStyle/>
          <a:p>
            <a:pPr algn="ctr"/>
            <a:r>
              <a:rPr lang="ru-RU" sz="3600" dirty="0"/>
              <a:t>Шта би се десило да финансијски систем не постоји?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A58B5-1A5D-084B-0B1D-6B7D93FEC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7855" y="2365586"/>
            <a:ext cx="3757545" cy="2283824"/>
          </a:xfrm>
        </p:spPr>
        <p:txBody>
          <a:bodyPr/>
          <a:lstStyle/>
          <a:p>
            <a:endParaRPr lang="sr-Latn-RS" dirty="0"/>
          </a:p>
          <a:p>
            <a:endParaRPr lang="en-US" dirty="0"/>
          </a:p>
        </p:txBody>
      </p:sp>
      <p:pic>
        <p:nvPicPr>
          <p:cNvPr id="5" name="Graphic 4" descr="Statistics with solid fill">
            <a:extLst>
              <a:ext uri="{FF2B5EF4-FFF2-40B4-BE49-F238E27FC236}">
                <a16:creationId xmlns:a16="http://schemas.microsoft.com/office/drawing/2014/main" id="{B993C36C-E121-74C4-2DF4-CCFFC191E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8309" y="3665658"/>
            <a:ext cx="374904" cy="301752"/>
          </a:xfrm>
          <a:prstGeom prst="rect">
            <a:avLst/>
          </a:prstGeom>
        </p:spPr>
      </p:pic>
      <p:pic>
        <p:nvPicPr>
          <p:cNvPr id="7" name="Graphic 6" descr="Coins with solid fill">
            <a:extLst>
              <a:ext uri="{FF2B5EF4-FFF2-40B4-BE49-F238E27FC236}">
                <a16:creationId xmlns:a16="http://schemas.microsoft.com/office/drawing/2014/main" id="{0777A5D0-812A-A8BD-8553-F6E5DEFC5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96191" y="2562994"/>
            <a:ext cx="301752" cy="301752"/>
          </a:xfrm>
          <a:prstGeom prst="rect">
            <a:avLst/>
          </a:prstGeom>
        </p:spPr>
      </p:pic>
      <p:pic>
        <p:nvPicPr>
          <p:cNvPr id="9" name="Graphic 8" descr="Money with solid fill">
            <a:extLst>
              <a:ext uri="{FF2B5EF4-FFF2-40B4-BE49-F238E27FC236}">
                <a16:creationId xmlns:a16="http://schemas.microsoft.com/office/drawing/2014/main" id="{B14DB9D3-9582-8120-B06D-67CB93C473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93576" y="3038903"/>
            <a:ext cx="304367" cy="428221"/>
          </a:xfrm>
          <a:prstGeom prst="rect">
            <a:avLst/>
          </a:prstGeom>
        </p:spPr>
      </p:pic>
      <p:pic>
        <p:nvPicPr>
          <p:cNvPr id="11" name="Graphic 10" descr="City with solid fill">
            <a:extLst>
              <a:ext uri="{FF2B5EF4-FFF2-40B4-BE49-F238E27FC236}">
                <a16:creationId xmlns:a16="http://schemas.microsoft.com/office/drawing/2014/main" id="{73A3190B-069E-65EF-503B-1C34967AAF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062169" y="4175548"/>
            <a:ext cx="374902" cy="301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AFE025-9FFF-1BB9-134F-4F739E6C6ABD}"/>
              </a:ext>
            </a:extLst>
          </p:cNvPr>
          <p:cNvSpPr txBox="1"/>
          <p:nvPr/>
        </p:nvSpPr>
        <p:spPr>
          <a:xfrm>
            <a:off x="8050840" y="2491835"/>
            <a:ext cx="3068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Нема кредита</a:t>
            </a:r>
          </a:p>
          <a:p>
            <a:endParaRPr lang="sr-Latn-RS" dirty="0"/>
          </a:p>
          <a:p>
            <a:r>
              <a:rPr lang="sr-Cyrl-RS" dirty="0"/>
              <a:t>Нема инвестиција</a:t>
            </a:r>
          </a:p>
          <a:p>
            <a:endParaRPr lang="sr-Latn-RS" dirty="0"/>
          </a:p>
          <a:p>
            <a:r>
              <a:rPr lang="sr-Cyrl-RS" dirty="0"/>
              <a:t>Нема раста</a:t>
            </a:r>
          </a:p>
          <a:p>
            <a:endParaRPr lang="sr-Latn-RS" dirty="0"/>
          </a:p>
          <a:p>
            <a:r>
              <a:rPr lang="sr-Cyrl-RS" dirty="0"/>
              <a:t>Економија стагнира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242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092" y="1072561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Финансијски инструменти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q"/>
            </a:pPr>
            <a:r>
              <a:rPr lang="ru-RU" dirty="0"/>
              <a:t>Предмет трговања на финансијским тржиштима
Развијени инструменти – развијена тржишта
Финансијска актива и финансијска пасива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870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404" y="1010244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Финансијски инструменти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Финансијска актива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Новчани и финансијски инструменти којима се може трговати на финансијским тржиштима
Право на будуће приходе или користи, неопипљива актива
Штедни субјекти
Принос и ризик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/>
              <a:t>Финансијска пасива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Емитенти финансијских иснтрумената
Обавезе у будућности - плаћања у будућности власницима инструмената
Инвестиционе јединице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90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Финансијски</a:t>
            </a:r>
            <a:r>
              <a:rPr lang="sr-Cyrl-RS" dirty="0"/>
              <a:t> инструменти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768092"/>
            <a:ext cx="8825659" cy="3416300"/>
          </a:xfrm>
        </p:spPr>
        <p:txBody>
          <a:bodyPr/>
          <a:lstStyle/>
          <a:p>
            <a:r>
              <a:rPr lang="ru-RU" dirty="0"/>
              <a:t>Најзначајнији финансијски инструменти:
Хартије од вредности
Депозити
Потраживања
Финансијска права
Жирални новац
Девизе и девизни курсеви
Злато и племенити метали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519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Хартије од вредности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813812"/>
            <a:ext cx="8825659" cy="3416300"/>
          </a:xfrm>
        </p:spPr>
        <p:txBody>
          <a:bodyPr/>
          <a:lstStyle/>
          <a:p>
            <a:r>
              <a:rPr lang="ru-RU" dirty="0"/>
              <a:t>Најзначајнији облик финансијске активе
Закон о тршишту ХоВ и других финансијских инструмената
</a:t>
            </a:r>
            <a:r>
              <a:rPr lang="ru-RU" b="1" dirty="0"/>
              <a:t>ХоВ су преносиви електронски документи којима се тргује на финансијском тржишту, из којих за законите имаоце произилазе права и обавезе у складу са законом и одлуком издаваоца о издавању ХоВ</a:t>
            </a:r>
            <a:r>
              <a:rPr lang="ru-RU" dirty="0"/>
              <a:t>
Централни регистар ХоВ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83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Хартије од вредности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090" y="2886964"/>
            <a:ext cx="8825659" cy="3416300"/>
          </a:xfrm>
        </p:spPr>
        <p:txBody>
          <a:bodyPr/>
          <a:lstStyle/>
          <a:p>
            <a:r>
              <a:rPr lang="ru-RU" dirty="0"/>
              <a:t>Класификација ХоВ:
Рок доспећа (краткорочне, средњорочне и дугорочне ХоВ)
Емитент (ХоВ које емитује држава и њени органи, и хартије које емитују привредне компаније)
Место емитовања (домаће и иностране ХоВ)
Основне и изведене ХоВ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038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CB82E-4F0E-AB8F-97A7-9E902008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3411-3F34-73A9-47F8-E58F6BB1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82812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Хартије од вредности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6FDA4-3B70-2BE3-1616-F8D761EAA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Основне ХоВ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3A730-2D06-05D8-CE06-E6D9EDE2A94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Однос између емитента и инвеститора
Инструменти дуга – дужничко поверилачки однос (обвезнице, записи, цертификати)
Инструменти акцијског капитала – власнички однос (обичне и преференцијалне акције)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AD45BD-643E-5EB1-41BC-56DE7E447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/>
              <a:t>Изведене ХоВ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E7B5B-B733-0162-05D2-B590AC929D2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Финансијски деривати
Вредност зависи од вредности неке друге активе
Опције</a:t>
            </a:r>
            <a:r>
              <a:rPr lang="sr-Latn-RS" dirty="0"/>
              <a:t>, </a:t>
            </a:r>
            <a:r>
              <a:rPr lang="sr-Cyrl-RS" dirty="0"/>
              <a:t>ф</a:t>
            </a:r>
            <a:r>
              <a:rPr lang="ru-RU" dirty="0"/>
              <a:t>јучерси, форвард уговори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090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404" y="964524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Депозити, потраживања, финансијска права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Депозити (пример)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sr-Cyrl-RS" dirty="0"/>
              <a:t>Банке међусобно позајмљују депозите</a:t>
            </a:r>
            <a:endParaRPr lang="en-US" dirty="0"/>
          </a:p>
          <a:p>
            <a:pPr lvl="0"/>
            <a:r>
              <a:rPr lang="sr-Cyrl-RS" dirty="0"/>
              <a:t>Банка </a:t>
            </a:r>
            <a:r>
              <a:rPr lang="en-US" dirty="0"/>
              <a:t>A </a:t>
            </a:r>
            <a:r>
              <a:rPr lang="sr-Cyrl-RS" dirty="0"/>
              <a:t>има вишак депозита</a:t>
            </a:r>
            <a:endParaRPr lang="en-US" dirty="0"/>
          </a:p>
          <a:p>
            <a:pPr lvl="0"/>
            <a:r>
              <a:rPr lang="sr-Cyrl-RS" dirty="0"/>
              <a:t>Банка</a:t>
            </a:r>
            <a:r>
              <a:rPr lang="en-US" dirty="0"/>
              <a:t> </a:t>
            </a:r>
            <a:r>
              <a:rPr lang="sr-Cyrl-RS" dirty="0"/>
              <a:t>Б</a:t>
            </a:r>
            <a:r>
              <a:rPr lang="en-US" dirty="0"/>
              <a:t> </a:t>
            </a:r>
            <a:r>
              <a:rPr lang="sr-Cyrl-RS" dirty="0"/>
              <a:t>има мањак ликвидности</a:t>
            </a:r>
            <a:endParaRPr lang="en-US" dirty="0"/>
          </a:p>
          <a:p>
            <a:pPr lvl="0"/>
            <a:r>
              <a:rPr lang="sr-Cyrl-RS" dirty="0"/>
              <a:t>Банка А позајмљује новац Б</a:t>
            </a:r>
            <a:r>
              <a:rPr lang="en-US" dirty="0"/>
              <a:t> </a:t>
            </a:r>
            <a:r>
              <a:rPr lang="sr-Cyrl-RS" dirty="0"/>
              <a:t>на 1 дан</a:t>
            </a:r>
            <a:r>
              <a:rPr lang="en-US" dirty="0"/>
              <a:t>, 7 </a:t>
            </a:r>
            <a:r>
              <a:rPr lang="sr-Cyrl-RS" dirty="0"/>
              <a:t>дана итд.</a:t>
            </a:r>
          </a:p>
          <a:p>
            <a:pPr lvl="0"/>
            <a:r>
              <a:rPr lang="sr-Cyrl-RS" dirty="0"/>
              <a:t>Цертификат о депозиту</a:t>
            </a:r>
            <a:endParaRPr lang="en-US" dirty="0"/>
          </a:p>
          <a:p>
            <a:r>
              <a:rPr lang="sr-Cyrl-RS" dirty="0"/>
              <a:t>Каматна стопа – цена позајмљеног новца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/>
              <a:t>Потраживања (пример)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Фирма А продала је робу фирми Б</a:t>
            </a:r>
          </a:p>
          <a:p>
            <a:r>
              <a:rPr lang="sr-Cyrl-RS" dirty="0"/>
              <a:t>Фирма Б треба да плати фирми А за 60 дана</a:t>
            </a:r>
          </a:p>
          <a:p>
            <a:r>
              <a:rPr lang="sr-Cyrl-RS" dirty="0"/>
              <a:t>Фирма А прода то потраживање банци</a:t>
            </a:r>
          </a:p>
          <a:p>
            <a:r>
              <a:rPr lang="sr-Cyrl-RS" dirty="0"/>
              <a:t>Банка одмах исплати </a:t>
            </a:r>
            <a:r>
              <a:rPr lang="en-US" dirty="0"/>
              <a:t>95%</a:t>
            </a:r>
            <a:r>
              <a:rPr lang="sr-Cyrl-RS" dirty="0"/>
              <a:t>, а касније наплати 100%</a:t>
            </a:r>
          </a:p>
          <a:p>
            <a:r>
              <a:rPr lang="sr-Cyrl-RS" dirty="0"/>
              <a:t>Разлика представља зараду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152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D5CB7-2200-CD89-964A-611EB14F4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D05C2-67B3-6EFF-9681-3B9EFA391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82812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Жирални новац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E3F90-6952-2B46-E471-90C8B80E3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04084"/>
            <a:ext cx="8825659" cy="3416300"/>
          </a:xfrm>
        </p:spPr>
        <p:txBody>
          <a:bodyPr/>
          <a:lstStyle/>
          <a:p>
            <a:r>
              <a:rPr lang="ru-RU" dirty="0"/>
              <a:t>Функције новца</a:t>
            </a:r>
          </a:p>
          <a:p>
            <a:r>
              <a:rPr lang="ru-RU" dirty="0"/>
              <a:t>Ковани новац, папирни новац и жирални новац</a:t>
            </a:r>
          </a:p>
          <a:p>
            <a:r>
              <a:rPr lang="sr-Cyrl-RS" dirty="0"/>
              <a:t>Жирални новац – новац на жиро рачунима привредних субјеката</a:t>
            </a:r>
          </a:p>
          <a:p>
            <a:r>
              <a:rPr lang="sr-Cyrl-RS" dirty="0"/>
              <a:t>Нематеријалан облик, брзо конвертовање у неки од материјалних облика (новчанице или ковани новац)</a:t>
            </a:r>
          </a:p>
          <a:p>
            <a:r>
              <a:rPr lang="sr-Cyrl-RS" dirty="0"/>
              <a:t>Рачуни пословних банака – вишак новца на жиро рачунима (кредити ЦБ, емисија ХоВ, уплате депонената)</a:t>
            </a:r>
          </a:p>
          <a:p>
            <a:r>
              <a:rPr lang="sr-Cyrl-RS" dirty="0"/>
              <a:t>Пример 1.4. – трговање жиралним новцем</a:t>
            </a:r>
          </a:p>
        </p:txBody>
      </p:sp>
    </p:spTree>
    <p:extLst>
      <p:ext uri="{BB962C8B-B14F-4D97-AF65-F5344CB8AC3E}">
        <p14:creationId xmlns:p14="http://schemas.microsoft.com/office/powerpoint/2010/main" val="4127836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286CF-84B4-FDCC-29DC-62BFB4F29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9E18F-1962-70A4-AF0E-6B92E13F0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82812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Девизе и девизни курсеви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34BE9-1252-446A-2EAE-367D7C56F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242" y="2749804"/>
            <a:ext cx="8825659" cy="3416300"/>
          </a:xfrm>
        </p:spPr>
        <p:txBody>
          <a:bodyPr/>
          <a:lstStyle/>
          <a:p>
            <a:r>
              <a:rPr lang="ru-RU" dirty="0"/>
              <a:t>Девизно тржиште</a:t>
            </a:r>
          </a:p>
          <a:p>
            <a:r>
              <a:rPr lang="ru-RU" dirty="0"/>
              <a:t>Девизе ≠ валуте</a:t>
            </a:r>
          </a:p>
          <a:p>
            <a:r>
              <a:rPr lang="ru-RU" dirty="0"/>
              <a:t>Валуте – законско средство плаћања у некој држави, ефективни страни новац (ковани или папирни) којим се располаже у земљи различитој од земље његовог порекла</a:t>
            </a:r>
          </a:p>
          <a:p>
            <a:r>
              <a:rPr lang="sr-Cyrl-RS" dirty="0"/>
              <a:t>Девизе – сва потраживања у страној валути према иностранству (новац у страној валути на банковном рачуну)</a:t>
            </a:r>
          </a:p>
          <a:p>
            <a:r>
              <a:rPr lang="sr-Cyrl-RS" dirty="0"/>
              <a:t>Девизни курс – цена једне валуте изражена у другој</a:t>
            </a:r>
          </a:p>
        </p:txBody>
      </p:sp>
    </p:spTree>
    <p:extLst>
      <p:ext uri="{BB962C8B-B14F-4D97-AF65-F5344CB8AC3E}">
        <p14:creationId xmlns:p14="http://schemas.microsoft.com/office/powerpoint/2010/main" val="4275171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14162-2F54-B23C-13E4-4C07DCA04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70178-7239-16D2-5DBD-7C8152906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82812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Злато и племенити метали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7D7B4-49B1-A88D-4604-A6FF15E28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530" y="2841244"/>
            <a:ext cx="8825659" cy="3416300"/>
          </a:xfrm>
        </p:spPr>
        <p:txBody>
          <a:bodyPr/>
          <a:lstStyle/>
          <a:p>
            <a:r>
              <a:rPr lang="sr-Cyrl-RS" dirty="0"/>
              <a:t>Условно као финансијски инструменти, већи значај у прошлости</a:t>
            </a:r>
          </a:p>
          <a:p>
            <a:r>
              <a:rPr lang="sr-Cyrl-RS" dirty="0"/>
              <a:t>Робне берзе</a:t>
            </a:r>
          </a:p>
          <a:p>
            <a:r>
              <a:rPr lang="sr-Cyrl-RS" dirty="0"/>
              <a:t>„Златне бубе“ </a:t>
            </a:r>
          </a:p>
          <a:p>
            <a:r>
              <a:rPr lang="sr-Cyrl-RS" dirty="0"/>
              <a:t>У савременим финансијама – облик монетарних резерви</a:t>
            </a:r>
          </a:p>
          <a:p>
            <a:r>
              <a:rPr lang="sr-Cyrl-RS" dirty="0"/>
              <a:t>Златне полуге – инготи</a:t>
            </a:r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497486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A50A8-605E-CA5C-1C33-7867734C3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404" y="1037676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Емитенти и инвеститори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1C6FB-1079-DB82-DB87-3C09E6565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Емитенти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F0758-8DCC-45A6-896A-578CEDC8A6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Субјекти на страни тражње за финансијским средствима</a:t>
            </a:r>
          </a:p>
          <a:p>
            <a:r>
              <a:rPr lang="sr-Cyrl-RS" dirty="0"/>
              <a:t>Емитент = издаваоц</a:t>
            </a:r>
          </a:p>
          <a:p>
            <a:r>
              <a:rPr lang="sr-Cyrl-RS" dirty="0"/>
              <a:t>Имају мањак средстава</a:t>
            </a:r>
          </a:p>
          <a:p>
            <a:r>
              <a:rPr lang="sr-Cyrl-RS" dirty="0"/>
              <a:t>Нефинансијски и финансијски учесници</a:t>
            </a:r>
          </a:p>
          <a:p>
            <a:r>
              <a:rPr lang="sr-Cyrl-RS" dirty="0"/>
              <a:t>Емисија ХоВ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C00212-66D8-4AAD-9A7C-76387C81C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/>
              <a:t>Инвеститори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1838D9-A0A1-9ECE-E670-1370D260149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/>
              <a:t>Имају вишак финансијских средстава (штедни субјекти)</a:t>
            </a:r>
          </a:p>
          <a:p>
            <a:r>
              <a:rPr lang="sr-Cyrl-RS" dirty="0"/>
              <a:t>Инвеститор = купац финансијског инструмента</a:t>
            </a:r>
          </a:p>
          <a:p>
            <a:r>
              <a:rPr lang="sr-Cyrl-RS" dirty="0"/>
              <a:t>Инвеститор ≠ инвестициони субјект</a:t>
            </a:r>
          </a:p>
          <a:p>
            <a:r>
              <a:rPr lang="sr-Cyrl-RS" dirty="0"/>
              <a:t>Нефинансијски и финансијски учесници</a:t>
            </a:r>
          </a:p>
          <a:p>
            <a:r>
              <a:rPr lang="sr-Cyrl-RS" dirty="0"/>
              <a:t>Индивидуални и инвестициони инвеститори</a:t>
            </a:r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88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051EC-51D7-286E-F798-455CE4BDC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5BCE7-D4D4-FDA1-4E26-48EFB3610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404" y="991956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Емитенти и инвеститори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6E0CE-D133-E6B8-915E-5D2A6099D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Индивидуални инвеститори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687781-6231-0957-46BE-839701DD7D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Појединачни инвеститори из различитих сектора </a:t>
            </a:r>
          </a:p>
          <a:p>
            <a:r>
              <a:rPr lang="sr-Cyrl-RS" dirty="0"/>
              <a:t>Становништво, привреда, иностранство</a:t>
            </a:r>
          </a:p>
          <a:p>
            <a:r>
              <a:rPr lang="sr-Cyrl-RS" dirty="0"/>
              <a:t>Многобројни али „мањи учесници“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02C4B0-60E1-DFA8-EFF0-03AF40CB8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5312728" cy="576262"/>
          </a:xfrm>
        </p:spPr>
        <p:txBody>
          <a:bodyPr/>
          <a:lstStyle/>
          <a:p>
            <a:r>
              <a:rPr lang="sr-Cyrl-RS" dirty="0"/>
              <a:t>Институционални инвеститори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74019C-653B-166F-BB38-9F77F49FA3F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„Велики играчи“ на светским берзама и финансијским тржиштима</a:t>
            </a:r>
          </a:p>
          <a:p>
            <a:r>
              <a:rPr lang="sr-Cyrl-RS" dirty="0"/>
              <a:t>Инвестиционе компаније, пензиони фондови, осигуравајућа друштва, банке</a:t>
            </a:r>
          </a:p>
          <a:p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698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93" y="991956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Хеџери и шпекуланти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Специфичне врсте послова </a:t>
            </a:r>
          </a:p>
          <a:p>
            <a:r>
              <a:rPr lang="sr-Cyrl-RS" dirty="0"/>
              <a:t>Различити учесници у оквиру финансијског система, пре свега на берзама</a:t>
            </a:r>
          </a:p>
          <a:p>
            <a:r>
              <a:rPr lang="sr-Cyrl-RS" dirty="0"/>
              <a:t>Хеџери – субјекти који се укључују у послове на финансијским тржиштима са првенственим циљем да се заштите од ризика</a:t>
            </a:r>
          </a:p>
          <a:p>
            <a:r>
              <a:rPr lang="sr-Cyrl-RS" dirty="0"/>
              <a:t>Раличите врсте ризика – промена цена ХоВ, промена каматних стопа, девизног курса итд.</a:t>
            </a:r>
          </a:p>
          <a:p>
            <a:r>
              <a:rPr lang="sr-Cyrl-RS" dirty="0"/>
              <a:t>Различита предузећа из области производње, извозници, транспортне компаније, осигуравајућа друштва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52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93" y="1010244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Хеџери и шпекуланти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386" y="2722372"/>
            <a:ext cx="8825659" cy="3416300"/>
          </a:xfrm>
        </p:spPr>
        <p:txBody>
          <a:bodyPr/>
          <a:lstStyle/>
          <a:p>
            <a:r>
              <a:rPr lang="sr-Cyrl-RS" dirty="0"/>
              <a:t>Типични хеџери – пољопривредни произвођачи</a:t>
            </a:r>
          </a:p>
          <a:p>
            <a:r>
              <a:rPr lang="sr-Cyrl-RS" dirty="0"/>
              <a:t>Пример: </a:t>
            </a:r>
          </a:p>
          <a:p>
            <a:pPr marL="0" indent="0">
              <a:buNone/>
            </a:pPr>
            <a:r>
              <a:rPr lang="sr-Cyrl-RS" dirty="0"/>
              <a:t>Замислимо произбођача који ће за три месеца продати пшеницу. </a:t>
            </a:r>
          </a:p>
          <a:p>
            <a:pPr marL="0" indent="0">
              <a:buNone/>
            </a:pPr>
            <a:r>
              <a:rPr lang="sr-Cyrl-RS" dirty="0"/>
              <a:t>Ако цена пшенице падне, он губи новац.</a:t>
            </a:r>
          </a:p>
          <a:p>
            <a:pPr marL="0" indent="0">
              <a:buNone/>
            </a:pPr>
            <a:r>
              <a:rPr lang="sr-Cyrl-RS" dirty="0"/>
              <a:t>Он зато закључује уговор о продаји пшенице по унапред  договореној цени.  </a:t>
            </a:r>
          </a:p>
          <a:p>
            <a:pPr marL="0" indent="0">
              <a:buNone/>
            </a:pPr>
            <a:r>
              <a:rPr lang="sr-Cyrl-RS" dirty="0"/>
              <a:t>Не покушава да заради на промени цене, већ жели да избегне ризик закључавањем цене.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706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092" y="1072561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Хеџери и шпекуланти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64098" y="3726180"/>
            <a:ext cx="8825659" cy="2476500"/>
          </a:xfrm>
        </p:spPr>
        <p:txBody>
          <a:bodyPr/>
          <a:lstStyle/>
          <a:p>
            <a:pPr marL="285750" indent="-285750">
              <a:buFont typeface="Wingdings" pitchFamily="2" charset="2"/>
              <a:buChar char="v"/>
            </a:pPr>
            <a:r>
              <a:rPr lang="sr-Cyrl-RS" dirty="0"/>
              <a:t>Шпекуланти су субјекти који желе да остваре брзу зараду на бази промена цена финансијских инструмената или берзанске робе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sr-Cyrl-RS" dirty="0"/>
              <a:t>Покушавају да направе зараду у што краћем року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sr-Cyrl-RS" dirty="0"/>
              <a:t>Легални учесници – поштују све зсконске и друге прописе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Улазе у ризик јер верују да имају бољу информацију или процену од других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34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092" y="1072561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Хеџери и шпекуланти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54954" y="3598164"/>
            <a:ext cx="8825659" cy="2476500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sr-Cyrl-RS" dirty="0"/>
              <a:t>Пример:</a:t>
            </a:r>
          </a:p>
          <a:p>
            <a:r>
              <a:rPr lang="sr-Cyrl-RS" dirty="0"/>
              <a:t>Шпекулант верује да ће акције компаније </a:t>
            </a:r>
            <a:r>
              <a:rPr lang="en-US" dirty="0"/>
              <a:t>Apple </a:t>
            </a:r>
            <a:r>
              <a:rPr lang="sr-Cyrl-RS" dirty="0"/>
              <a:t>расти после представљања новог производа.</a:t>
            </a:r>
          </a:p>
          <a:p>
            <a:r>
              <a:rPr lang="sr-Cyrl-RS" dirty="0"/>
              <a:t>Купује акције по 150$.</a:t>
            </a:r>
          </a:p>
          <a:p>
            <a:r>
              <a:rPr lang="sr-Cyrl-RS" dirty="0"/>
              <a:t>Цена расте на 170$.</a:t>
            </a:r>
          </a:p>
          <a:p>
            <a:r>
              <a:rPr lang="sr-Cyrl-RS" dirty="0"/>
              <a:t>Продаје → остварује добит, ако цена падне → губитак.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98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725</TotalTime>
  <Words>994</Words>
  <Application>Microsoft Office PowerPoint</Application>
  <PresentationFormat>Widescreen</PresentationFormat>
  <Paragraphs>135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Wingdings</vt:lpstr>
      <vt:lpstr>Wingdings 3</vt:lpstr>
      <vt:lpstr>Ion Boardroom</vt:lpstr>
      <vt:lpstr>Финансијска тржишта</vt:lpstr>
      <vt:lpstr>Финансијски систем</vt:lpstr>
      <vt:lpstr>Финансијски систем је мрежа институција, тржишта и инструмената који омогућавају проток новца од оних који имају вишак до оних којима је потребан</vt:lpstr>
      <vt:lpstr>Основни елементи финансијског система</vt:lpstr>
      <vt:lpstr>Финансијски систем</vt:lpstr>
      <vt:lpstr>Шта би се десило да финансијски систем не постоји?</vt:lpstr>
      <vt:lpstr>Финансијски инструменти</vt:lpstr>
      <vt:lpstr>Финансијски инструменти</vt:lpstr>
      <vt:lpstr>Финансијски инструменти</vt:lpstr>
      <vt:lpstr>Хартије од вредности</vt:lpstr>
      <vt:lpstr>Хартије од вредности</vt:lpstr>
      <vt:lpstr>Хартије од вредности</vt:lpstr>
      <vt:lpstr>Депозити, потраживања, финансијска права</vt:lpstr>
      <vt:lpstr>Жирални новац</vt:lpstr>
      <vt:lpstr>Девизе и девизни курсеви</vt:lpstr>
      <vt:lpstr>Злато и племенити метали</vt:lpstr>
      <vt:lpstr>Емитенти и инвеститори</vt:lpstr>
      <vt:lpstr>Емитенти и инвеститори</vt:lpstr>
      <vt:lpstr>Хеџери и шпекуланти</vt:lpstr>
      <vt:lpstr>Хеџери и шпекуланти</vt:lpstr>
      <vt:lpstr>Хеџери и шпекуланти</vt:lpstr>
      <vt:lpstr>Хеџери и шпекуланти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Finansijska tržišta</dc:title>
  <dc:creator>d2025-2 Violeta Džaferović</dc:creator>
  <cp:lastModifiedBy>d2025-2 Violeta Džaferović</cp:lastModifiedBy>
  <cp:revision>43</cp:revision>
  <dcterms:created xsi:type="dcterms:W3CDTF">2026-02-19T10:21:24Z</dcterms:created>
  <dcterms:modified xsi:type="dcterms:W3CDTF">2026-03-13T11:06:43Z</dcterms:modified>
</cp:coreProperties>
</file>