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1"/>
  </p:sldMasterIdLst>
  <p:notesMasterIdLst>
    <p:notesMasterId r:id="rId18"/>
  </p:notesMasterIdLst>
  <p:sldIdLst>
    <p:sldId id="257" r:id="rId2"/>
    <p:sldId id="341" r:id="rId3"/>
    <p:sldId id="342" r:id="rId4"/>
    <p:sldId id="343" r:id="rId5"/>
    <p:sldId id="344" r:id="rId6"/>
    <p:sldId id="346" r:id="rId7"/>
    <p:sldId id="348" r:id="rId8"/>
    <p:sldId id="350" r:id="rId9"/>
    <p:sldId id="349" r:id="rId10"/>
    <p:sldId id="351" r:id="rId11"/>
    <p:sldId id="352" r:id="rId12"/>
    <p:sldId id="347" r:id="rId13"/>
    <p:sldId id="353" r:id="rId14"/>
    <p:sldId id="354" r:id="rId15"/>
    <p:sldId id="355" r:id="rId16"/>
    <p:sldId id="35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84C4F-77F6-468E-8FE4-B659C0B0EEBE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9DA66-ABD2-464E-B669-492235E69F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50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9DA66-ABD2-464E-B669-492235E69F1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985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73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21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00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83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385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34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279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546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6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35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2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8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2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335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4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7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251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82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  <p:sldLayoutId id="2147483909" r:id="rId14"/>
    <p:sldLayoutId id="2147483910" r:id="rId15"/>
    <p:sldLayoutId id="2147483911" r:id="rId16"/>
    <p:sldLayoutId id="21474839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2E26A-2D79-7F7E-E0AF-52141A45F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Финансијска тржишта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CC88E-ADB2-63CF-9A57-20B6B3EFF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10156048" cy="861420"/>
          </a:xfrm>
        </p:spPr>
        <p:txBody>
          <a:bodyPr>
            <a:normAutofit/>
          </a:bodyPr>
          <a:lstStyle/>
          <a:p>
            <a:r>
              <a:rPr lang="ru-RU" dirty="0"/>
              <a:t>ВЕЖБЕ</a:t>
            </a:r>
            <a:r>
              <a:rPr lang="en-US" dirty="0"/>
              <a:t> </a:t>
            </a:r>
            <a:r>
              <a:rPr lang="sr-Cyrl-RS" dirty="0"/>
              <a:t>бр. </a:t>
            </a:r>
            <a:r>
              <a:rPr lang="sr-Cyrl-RS"/>
              <a:t>11</a:t>
            </a:r>
            <a:endParaRPr lang="ru-RU" dirty="0"/>
          </a:p>
          <a:p>
            <a:r>
              <a:rPr lang="ru-RU" dirty="0"/>
              <a:t>Виолета Џаферовић МА</a:t>
            </a:r>
            <a:r>
              <a:rPr lang="en-US" dirty="0"/>
              <a:t>											</a:t>
            </a:r>
            <a:r>
              <a:rPr lang="sr-Cyrl-RS" dirty="0"/>
              <a:t> </a:t>
            </a:r>
            <a:r>
              <a:rPr lang="en-US" dirty="0"/>
              <a:t>		</a:t>
            </a:r>
            <a:r>
              <a:rPr lang="en-US" sz="1200" dirty="0"/>
              <a:t>21</a:t>
            </a:r>
            <a:r>
              <a:rPr lang="sr-Cyrl-RS" sz="1200" dirty="0"/>
              <a:t>.05.2026.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54955" y="896034"/>
            <a:ext cx="460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АКАДЕМИЈА СТРУКОВНИХ СТУДИЈА ЗАПАДН</a:t>
            </a:r>
            <a:r>
              <a:rPr lang="sr-Cyrl-RS" sz="1200" dirty="0">
                <a:solidFill>
                  <a:schemeClr val="bg1"/>
                </a:solidFill>
              </a:rPr>
              <a:t>А СРБИЈА</a:t>
            </a:r>
            <a:r>
              <a:rPr lang="ru-RU" sz="1200" dirty="0">
                <a:solidFill>
                  <a:schemeClr val="bg1"/>
                </a:solidFill>
              </a:rPr>
              <a:t>
ОДСЕК ВАЉЕВО
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892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AFA40-9FB4-668E-C7AB-5777EBE1F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63623-2DB9-0458-ED7F-6A996482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Фјучерс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C7B3E-7316-0284-B597-F328444B2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Пример: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Шпекулант верује да ће акције компаније </a:t>
            </a:r>
            <a:r>
              <a:rPr lang="en-US" dirty="0">
                <a:solidFill>
                  <a:schemeClr val="tx1"/>
                </a:solidFill>
              </a:rPr>
              <a:t>Apple </a:t>
            </a:r>
            <a:r>
              <a:rPr lang="sr-Cyrl-RS" dirty="0">
                <a:solidFill>
                  <a:schemeClr val="tx1"/>
                </a:solidFill>
              </a:rPr>
              <a:t>расти после представљања новог производа.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Купује акције по 150 еур.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Цена расте на 170 еур.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Продаје → остварује добит, ако цена падне → губитак.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01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1FB11-8F8A-F850-233B-A9F7A9F14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02B2C-6FA9-19F1-0AC0-4750E13B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Фјучерс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C9F94-02EE-0C49-C016-9416454C9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Врсте фјучерса:</a:t>
            </a:r>
          </a:p>
          <a:p>
            <a:r>
              <a:rPr lang="sr-Cyrl-RS" dirty="0">
                <a:solidFill>
                  <a:schemeClr val="accent1"/>
                </a:solidFill>
              </a:rPr>
              <a:t>Робни – </a:t>
            </a:r>
            <a:r>
              <a:rPr lang="sr-Cyrl-RS" dirty="0">
                <a:solidFill>
                  <a:schemeClr val="tx1"/>
                </a:solidFill>
              </a:rPr>
              <a:t>обухватају велики број различитих роба (метали, пољопривредни производи, и сл.) којима се тргује на робним берзама</a:t>
            </a:r>
          </a:p>
          <a:p>
            <a:r>
              <a:rPr lang="sr-Cyrl-RS" dirty="0">
                <a:solidFill>
                  <a:schemeClr val="accent1"/>
                </a:solidFill>
              </a:rPr>
              <a:t>Финансијски – </a:t>
            </a:r>
            <a:r>
              <a:rPr lang="sr-Cyrl-RS" dirty="0">
                <a:solidFill>
                  <a:schemeClr val="tx1"/>
                </a:solidFill>
              </a:rPr>
              <a:t>купопродаја одређене количине финансијских инструмената у будућности (цена, начин плаћања и испоруке се унапред дефинишу) </a:t>
            </a:r>
          </a:p>
          <a:p>
            <a:r>
              <a:rPr lang="sr-Cyrl-RS" dirty="0">
                <a:solidFill>
                  <a:schemeClr val="tx1"/>
                </a:solidFill>
              </a:rPr>
              <a:t>Разлика између финансијских и робних фјучерса – у 99% случајева на дан доспећа не врши се физичка испорука активе већ само исплата разлике у цени</a:t>
            </a: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30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10C72-C68C-791E-98D1-F3401894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C0A33-7D57-7D91-3EEB-D0BE28552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Опције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DDA46-956D-E20A-9D17-F555D69E8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Код опција, односи купаца и продаваца регулишу се опционим споразумима</a:t>
            </a:r>
          </a:p>
          <a:p>
            <a:r>
              <a:rPr lang="sr-Cyrl-RS" dirty="0">
                <a:solidFill>
                  <a:schemeClr val="tx1"/>
                </a:solidFill>
              </a:rPr>
              <a:t>Опције карактерише постојање обавезе само за једну страну – продавца опције</a:t>
            </a:r>
          </a:p>
          <a:p>
            <a:r>
              <a:rPr lang="sr-Cyrl-RS" dirty="0">
                <a:solidFill>
                  <a:schemeClr val="tx1"/>
                </a:solidFill>
              </a:rPr>
              <a:t>Купац опције, односно њен власник, има право али не и обавезу да купи или прода основну активу, по уговореној цени, у уговореном року</a:t>
            </a:r>
          </a:p>
          <a:p>
            <a:pPr marL="0" indent="0" algn="ctr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r-Cyrl-RS" i="1" dirty="0">
                <a:solidFill>
                  <a:schemeClr val="accent1"/>
                </a:solidFill>
              </a:rPr>
              <a:t>Опције се  могу дефинисати као право, али не и обавеза да се купи или прода одређени основни инструмент по унапред уговореној цени до тачно одређеног дана у будућности.</a:t>
            </a:r>
          </a:p>
        </p:txBody>
      </p:sp>
    </p:spTree>
    <p:extLst>
      <p:ext uri="{BB962C8B-B14F-4D97-AF65-F5344CB8AC3E}">
        <p14:creationId xmlns:p14="http://schemas.microsoft.com/office/powerpoint/2010/main" val="3378728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B6345-6E33-0F21-FBF5-F1F0EE342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F9CEB-864E-151E-3AB1-191D23611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Опције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3796E-2B7D-CF15-DF2F-0746E2FE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chemeClr val="tx1"/>
                </a:solidFill>
              </a:rPr>
              <a:t>Опциони споразум </a:t>
            </a:r>
            <a:r>
              <a:rPr lang="sr-Cyrl-RS" dirty="0">
                <a:solidFill>
                  <a:schemeClr val="tx1"/>
                </a:solidFill>
              </a:rPr>
              <a:t>– регулисање односа приликом емисије опција</a:t>
            </a:r>
          </a:p>
          <a:p>
            <a:r>
              <a:rPr lang="sr-Cyrl-RS" dirty="0">
                <a:solidFill>
                  <a:schemeClr val="tx1"/>
                </a:solidFill>
              </a:rPr>
              <a:t>Купац опције (власник) – има право да купи или прода одређену активу по фиксној (унапред договореној) цени у оквиру одређеног периода </a:t>
            </a:r>
          </a:p>
          <a:p>
            <a:r>
              <a:rPr lang="sr-Cyrl-RS" dirty="0">
                <a:solidFill>
                  <a:schemeClr val="tx1"/>
                </a:solidFill>
              </a:rPr>
              <a:t>Продавац опције (емитент) – има обавезу да уради оно што власник опције од њега тражи (да прода или купи одређену активу, у одређеном периоду времена и по уговореној цени)</a:t>
            </a:r>
          </a:p>
          <a:p>
            <a:r>
              <a:rPr lang="sr-Cyrl-RS" dirty="0">
                <a:solidFill>
                  <a:schemeClr val="tx1"/>
                </a:solidFill>
              </a:rPr>
              <a:t>Цена опције – </a:t>
            </a:r>
            <a:r>
              <a:rPr lang="sr-Cyrl-RS" b="1" dirty="0">
                <a:solidFill>
                  <a:schemeClr val="tx1"/>
                </a:solidFill>
              </a:rPr>
              <a:t>премија</a:t>
            </a:r>
          </a:p>
          <a:p>
            <a:r>
              <a:rPr lang="ru-RU" dirty="0">
                <a:solidFill>
                  <a:schemeClr val="tx1"/>
                </a:solidFill>
              </a:rPr>
              <a:t>Купац опције има ограничен губитак (премија), али потенцијално велики добитак</a:t>
            </a: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55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7B83F-96F0-B010-9A47-49DFF2402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3287D-7FC9-6408-87F0-6AE407EAC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Опције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7C384-B2BC-3A6D-7C21-B25068EF7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Два основна типа опција: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Куповне (</a:t>
            </a:r>
            <a:r>
              <a:rPr lang="sr-Latn-RS" dirty="0">
                <a:solidFill>
                  <a:schemeClr val="accent1"/>
                </a:solidFill>
              </a:rPr>
              <a:t>call</a:t>
            </a:r>
            <a:r>
              <a:rPr lang="sr-Cyrl-RS" dirty="0">
                <a:solidFill>
                  <a:schemeClr val="accent1"/>
                </a:solidFill>
              </a:rPr>
              <a:t>)</a:t>
            </a:r>
            <a:r>
              <a:rPr lang="sr-Latn-RS" dirty="0">
                <a:solidFill>
                  <a:schemeClr val="accent1"/>
                </a:solidFill>
              </a:rPr>
              <a:t> </a:t>
            </a:r>
            <a:r>
              <a:rPr lang="sr-Cyrl-RS" dirty="0">
                <a:solidFill>
                  <a:schemeClr val="accent1"/>
                </a:solidFill>
              </a:rPr>
              <a:t>опције – </a:t>
            </a:r>
            <a:r>
              <a:rPr lang="sr-Cyrl-RS" dirty="0">
                <a:solidFill>
                  <a:schemeClr val="tx1"/>
                </a:solidFill>
              </a:rPr>
              <a:t>власнику даје право да купи одређену количину основног инструмента по фиксној цени и за то плаћа премију као специфичну цену опције, док се продавац обавезује да изврши налог купца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Продајне (</a:t>
            </a:r>
            <a:r>
              <a:rPr lang="sr-Latn-RS" dirty="0">
                <a:solidFill>
                  <a:schemeClr val="accent1"/>
                </a:solidFill>
              </a:rPr>
              <a:t>put</a:t>
            </a:r>
            <a:r>
              <a:rPr lang="sr-Cyrl-RS" dirty="0">
                <a:solidFill>
                  <a:schemeClr val="accent1"/>
                </a:solidFill>
              </a:rPr>
              <a:t>) опције – </a:t>
            </a:r>
            <a:r>
              <a:rPr lang="sr-Cyrl-RS" dirty="0">
                <a:solidFill>
                  <a:schemeClr val="tx1"/>
                </a:solidFill>
              </a:rPr>
              <a:t>супротно од куповне опције,  власнику даје право на продају одређене количине основних инструмената  по унапред уговореној и фиксној цени, у одређеном периоду времена</a:t>
            </a: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060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1AC92-E219-510E-3A99-9CB64981E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73C29-3D3B-27CD-836B-A63E1D1D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Опције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10418-4712-A5FD-397E-A0E85EA3D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Пример: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Данас акција вреди 100 еур.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Купујемо CALL опцију (право да купимо акцију за 100 еур) и плаћмо 5 еур за то право (премија).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3B642F-1566-A4E8-5ACD-7F55BA5B203D}"/>
              </a:ext>
            </a:extLst>
          </p:cNvPr>
          <p:cNvSpPr txBox="1"/>
          <p:nvPr/>
        </p:nvSpPr>
        <p:spPr>
          <a:xfrm>
            <a:off x="1154954" y="4515866"/>
            <a:ext cx="56327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>
                <a:solidFill>
                  <a:schemeClr val="accent1"/>
                </a:solidFill>
              </a:rPr>
              <a:t>Сценарио А: </a:t>
            </a:r>
            <a:r>
              <a:rPr lang="sr-Cyrl-RS" sz="1600" dirty="0"/>
              <a:t>Цена акције расте на 130 еур</a:t>
            </a:r>
          </a:p>
          <a:p>
            <a:endParaRPr lang="sr-Cyrl-RS" sz="1600" dirty="0"/>
          </a:p>
          <a:p>
            <a:r>
              <a:rPr lang="ru-RU" sz="1600" dirty="0"/>
              <a:t>И даље можемо да купимо акцију за 100 еур</a:t>
            </a:r>
          </a:p>
          <a:p>
            <a:r>
              <a:rPr lang="ru-RU" sz="1600" dirty="0"/>
              <a:t>Зарада:</a:t>
            </a:r>
          </a:p>
          <a:p>
            <a:r>
              <a:rPr lang="ru-RU" sz="1600" dirty="0"/>
              <a:t>130 − 100 − 5 = 25 еур</a:t>
            </a:r>
          </a:p>
          <a:p>
            <a:endParaRPr lang="sr-Cyrl-R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7A3024-9004-D0FE-917B-FFE5535C322C}"/>
              </a:ext>
            </a:extLst>
          </p:cNvPr>
          <p:cNvSpPr txBox="1"/>
          <p:nvPr/>
        </p:nvSpPr>
        <p:spPr>
          <a:xfrm>
            <a:off x="6248400" y="4515866"/>
            <a:ext cx="56327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>
                <a:solidFill>
                  <a:schemeClr val="accent1"/>
                </a:solidFill>
              </a:rPr>
              <a:t>Сценарио Б: </a:t>
            </a:r>
            <a:r>
              <a:rPr lang="sr-Cyrl-RS" sz="1600" dirty="0"/>
              <a:t>Цена акције пада на 90 еур</a:t>
            </a:r>
          </a:p>
          <a:p>
            <a:endParaRPr lang="sr-Cyrl-RS" sz="1600" dirty="0"/>
          </a:p>
          <a:p>
            <a:r>
              <a:rPr lang="ru-RU" sz="1600" dirty="0"/>
              <a:t>Нећемо искористити опцију.</a:t>
            </a:r>
          </a:p>
          <a:p>
            <a:r>
              <a:rPr lang="ru-RU" sz="1600" dirty="0"/>
              <a:t>Губитак:</a:t>
            </a:r>
          </a:p>
          <a:p>
            <a:r>
              <a:rPr lang="ru-RU" sz="1600" dirty="0"/>
              <a:t>5 еур - премија</a:t>
            </a:r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11585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CA123-A01C-A289-0462-B480C5D30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F0B76-74F8-9508-192D-C3AE387C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4623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Своп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18080-C809-B8D5-FB92-7B5FA09E9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Своп – финансијски дериват којим две уговорне стране размењују токове новца у одређеном временском периоду</a:t>
            </a:r>
          </a:p>
          <a:p>
            <a:r>
              <a:rPr lang="sr-Cyrl-RS" dirty="0">
                <a:solidFill>
                  <a:schemeClr val="tx1"/>
                </a:solidFill>
              </a:rPr>
              <a:t>Своп није стандардизовани инструмент којим се тргује на берзи, већ се кроји према специфичним потребама клијената (најчешће између компанија и банака)</a:t>
            </a:r>
          </a:p>
          <a:p>
            <a:r>
              <a:rPr lang="sr-Cyrl-RS" dirty="0">
                <a:solidFill>
                  <a:schemeClr val="tx1"/>
                </a:solidFill>
              </a:rPr>
              <a:t>Заштита од различитих врста ризика као што су </a:t>
            </a:r>
            <a:r>
              <a:rPr lang="sr-Cyrl-RS" dirty="0">
                <a:solidFill>
                  <a:schemeClr val="accent1"/>
                </a:solidFill>
              </a:rPr>
              <a:t>валутни ризик </a:t>
            </a:r>
            <a:r>
              <a:rPr lang="sr-Cyrl-RS" dirty="0">
                <a:solidFill>
                  <a:schemeClr val="tx1"/>
                </a:solidFill>
              </a:rPr>
              <a:t>(у</a:t>
            </a:r>
            <a:r>
              <a:rPr lang="ru-RU" dirty="0">
                <a:solidFill>
                  <a:schemeClr val="tx1"/>
                </a:solidFill>
              </a:rPr>
              <a:t>говорне стране размењују износ главнице и камате у различитим валутама - заштита од флуктуације девизног курса),</a:t>
            </a:r>
            <a:r>
              <a:rPr lang="sr-Cyrl-RS" dirty="0">
                <a:solidFill>
                  <a:schemeClr val="tx1"/>
                </a:solidFill>
              </a:rPr>
              <a:t> </a:t>
            </a:r>
            <a:r>
              <a:rPr lang="sr-Cyrl-RS" dirty="0">
                <a:solidFill>
                  <a:schemeClr val="accent1"/>
                </a:solidFill>
              </a:rPr>
              <a:t>ризик промене камтне стопе </a:t>
            </a:r>
            <a:r>
              <a:rPr lang="sr-Cyrl-RS" dirty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уговорне стране мењају један ток будућих исплата камата за други - разменом каматних стопа новчани токови пребацују се са фиксне каматне стопе на променљиву каматну стопу и обратно)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5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95893-9CA5-482F-087C-1B2A2D1E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30BB3-7EDF-E9D8-ABA0-3BDDDC969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193124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Финансијски деривати 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5BFD1-4AE8-E389-7AD3-7A7DB4458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Њихова вредност се изводи из вредности неке друге основне активе која се налази у њиховој основи</a:t>
            </a:r>
          </a:p>
          <a:p>
            <a:r>
              <a:rPr lang="sr-Cyrl-RS" dirty="0">
                <a:solidFill>
                  <a:schemeClr val="tx1"/>
                </a:solidFill>
              </a:rPr>
              <a:t>За разлику од основних ХоВ, финансисјки деривати не одражавају кредитни или власнички однос</a:t>
            </a:r>
          </a:p>
          <a:p>
            <a:r>
              <a:rPr lang="sr-Cyrl-RS" dirty="0">
                <a:solidFill>
                  <a:schemeClr val="tx1"/>
                </a:solidFill>
              </a:rPr>
              <a:t>Постоји већи број финансијских деривата: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tx1"/>
                </a:solidFill>
              </a:rPr>
              <a:t>Термински уговори - форварди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tx1"/>
                </a:solidFill>
              </a:rPr>
              <a:t>Ликвидни термински уговори - фјучерси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tx1"/>
                </a:solidFill>
              </a:rPr>
              <a:t>Опције </a:t>
            </a:r>
          </a:p>
          <a:p>
            <a:pPr marL="0" indent="0" algn="ctr">
              <a:buNone/>
            </a:pPr>
            <a:r>
              <a:rPr lang="sr-Cyrl-RS" i="1" dirty="0"/>
              <a:t>	</a:t>
            </a:r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364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A0046-C364-1281-D7BA-B4DF757A2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A3B41-9795-5E2B-ED71-DC850E04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Форвард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EB32B-3B77-B0F4-4AAF-AFFF386B9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Представља купопродајни уговор у коме се купац и продавац договарају, односно слажу око испоруке одређене количине и квалитета активе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sr-Cyrl-RS" dirty="0">
                <a:solidFill>
                  <a:schemeClr val="tx1"/>
                </a:solidFill>
              </a:rPr>
              <a:t>(најчешће робе) тачно одређеног дана у будућности</a:t>
            </a:r>
          </a:p>
          <a:p>
            <a:r>
              <a:rPr lang="sr-Cyrl-RS" dirty="0">
                <a:solidFill>
                  <a:schemeClr val="tx1"/>
                </a:solidFill>
              </a:rPr>
              <a:t>Термински уговор</a:t>
            </a:r>
          </a:p>
          <a:p>
            <a:r>
              <a:rPr lang="sr-Cyrl-RS" sz="1800" dirty="0">
                <a:solidFill>
                  <a:schemeClr val="tx1"/>
                </a:solidFill>
              </a:rPr>
              <a:t>Цена по којој ће се изв</a:t>
            </a:r>
            <a:r>
              <a:rPr lang="sr-Cyrl-RS" dirty="0">
                <a:solidFill>
                  <a:schemeClr val="tx1"/>
                </a:solidFill>
              </a:rPr>
              <a:t>ршити испорука и плаћање мора бити уговорена унапред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sr-Cyrl-RS" sz="1800" dirty="0">
                <a:solidFill>
                  <a:schemeClr val="tx1"/>
                </a:solidFill>
              </a:rPr>
              <a:t>Садашњост - дефинисање цене, количине, датума и места испоруке</a:t>
            </a:r>
          </a:p>
          <a:p>
            <a:r>
              <a:rPr lang="sr-Cyrl-RS" dirty="0">
                <a:solidFill>
                  <a:schemeClr val="tx1"/>
                </a:solidFill>
              </a:rPr>
              <a:t>Б</a:t>
            </a:r>
            <a:r>
              <a:rPr lang="sr-Cyrl-RS" sz="1800" dirty="0">
                <a:solidFill>
                  <a:schemeClr val="tx1"/>
                </a:solidFill>
              </a:rPr>
              <a:t>удућност </a:t>
            </a:r>
            <a:r>
              <a:rPr lang="sr-Cyrl-RS" dirty="0">
                <a:solidFill>
                  <a:schemeClr val="tx1"/>
                </a:solidFill>
              </a:rPr>
              <a:t>- </a:t>
            </a:r>
            <a:r>
              <a:rPr lang="sr-Cyrl-RS" sz="1800" dirty="0">
                <a:solidFill>
                  <a:schemeClr val="tx1"/>
                </a:solidFill>
              </a:rPr>
              <a:t>испорука на уговореној локацији, одређеног дана под унапред дефинисаним условима, плаћање  по унапред дефинисаној цени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892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8526A-017D-7A02-3DAD-F00CF30A3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1C102-8504-C6A1-DED4-2B4F517D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Форвард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28BC9-338E-02EA-2974-EE3FBE5A4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Пример: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Пољопривредник се плаши да ће цена пшенице пасти до жетве, а млин се плаши да ће цена порасти.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Зато се данас договоре да ће млин за 3 месеца купити пшеницу по цени од 200 еур по тони.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Ако цена касније падне, пољопривредник је заштићен.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Ако цена порасте, млин је заштићен.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Форвард уговор тако омогућава да обе стране унапред знају цену и смање ризик.</a:t>
            </a:r>
            <a:endParaRPr lang="sr-Cyrl-RS" sz="1800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98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92D83-8711-EC06-0675-F9D5E5F5F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73274-F7C7-D9F7-6265-010FC1B3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Фјучерс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9E7A8-6F78-E3CA-1C08-FA1B9D1F9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По суштини слични форвард уговорима</a:t>
            </a:r>
          </a:p>
          <a:p>
            <a:r>
              <a:rPr lang="sr-Cyrl-RS" dirty="0">
                <a:solidFill>
                  <a:schemeClr val="tx1"/>
                </a:solidFill>
              </a:rPr>
              <a:t>Постојање сагласности воља о активи, цени и будућој испоруци и плаћању</a:t>
            </a:r>
          </a:p>
          <a:p>
            <a:r>
              <a:rPr lang="sr-Cyrl-RS" dirty="0">
                <a:solidFill>
                  <a:schemeClr val="tx1"/>
                </a:solidFill>
              </a:rPr>
              <a:t>Фјучерсом купац и продавац потписују купопродајни уговор, по унапред дефинисаној цени, али не врше плаћање до момента док се роба/актива не испоручи  у будућности</a:t>
            </a:r>
          </a:p>
          <a:p>
            <a:r>
              <a:rPr lang="sr-Cyrl-RS" sz="1800" dirty="0">
                <a:solidFill>
                  <a:schemeClr val="tx1"/>
                </a:solidFill>
              </a:rPr>
              <a:t>Уговором се преци</a:t>
            </a:r>
            <a:r>
              <a:rPr lang="sr-Cyrl-RS" dirty="0">
                <a:solidFill>
                  <a:schemeClr val="tx1"/>
                </a:solidFill>
              </a:rPr>
              <a:t>зирају услови испоруке и  тек када се они испуне врши се уплата</a:t>
            </a:r>
          </a:p>
          <a:p>
            <a:r>
              <a:rPr lang="sr-Cyrl-RS" dirty="0">
                <a:solidFill>
                  <a:schemeClr val="tx1"/>
                </a:solidFill>
              </a:rPr>
              <a:t>Ликвидни термински уговори</a:t>
            </a:r>
          </a:p>
        </p:txBody>
      </p:sp>
    </p:spTree>
    <p:extLst>
      <p:ext uri="{BB962C8B-B14F-4D97-AF65-F5344CB8AC3E}">
        <p14:creationId xmlns:p14="http://schemas.microsoft.com/office/powerpoint/2010/main" val="183537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CDEF6-CE73-811A-C7FC-D898AAD86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24" y="2688336"/>
            <a:ext cx="3127247" cy="1481328"/>
          </a:xfrm>
        </p:spPr>
        <p:txBody>
          <a:bodyPr/>
          <a:lstStyle/>
          <a:p>
            <a:pPr algn="ctr"/>
            <a:r>
              <a:rPr lang="sr-Cyrl-RS" sz="2800" dirty="0"/>
              <a:t>Разлике између фјучерса и форварда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D7F5F-8A56-BFCF-96C6-05D910C48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698" y="1883664"/>
            <a:ext cx="5190066" cy="4572000"/>
          </a:xfrm>
        </p:spPr>
        <p:txBody>
          <a:bodyPr/>
          <a:lstStyle/>
          <a:p>
            <a:r>
              <a:rPr lang="sr-Cyrl-RS" dirty="0"/>
              <a:t>Фјучерс уговори су високо стандардизовани уговори док форварди то нису</a:t>
            </a:r>
          </a:p>
          <a:p>
            <a:r>
              <a:rPr lang="sr-Cyrl-RS" dirty="0"/>
              <a:t>Већи степен ликвидности код фјучерс уговора обзиром да се њима тргује на берзи</a:t>
            </a:r>
          </a:p>
          <a:p>
            <a:r>
              <a:rPr lang="sr-Cyrl-RS" dirty="0"/>
              <a:t>Код фјучерс уговора испорука се не везује за фиксан датум као код форвард уговора</a:t>
            </a:r>
          </a:p>
          <a:p>
            <a:r>
              <a:rPr lang="sr-Cyrl-RS" dirty="0"/>
              <a:t>Разлика у погледу начина плаћања </a:t>
            </a:r>
            <a:r>
              <a:rPr lang="sr-Cyrl-RS" sz="1400" dirty="0"/>
              <a:t>(код форварда нема плаћања пре рока доспећа, а код фјучерса и купац и продавац су у обавези да положе одређени депозит код клириншке куће у време потписивања уговора</a:t>
            </a:r>
            <a:r>
              <a:rPr lang="sr-Cyrl-RS" dirty="0"/>
              <a:t>)</a:t>
            </a:r>
          </a:p>
          <a:p>
            <a:r>
              <a:rPr lang="sr-Cyrl-RS" dirty="0"/>
              <a:t>Већа сигурност фјучерс уговора</a:t>
            </a:r>
          </a:p>
          <a:p>
            <a:endParaRPr lang="sr-Cyrl-RS" dirty="0"/>
          </a:p>
          <a:p>
            <a:endParaRPr lang="sr-Cyrl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49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073A-9996-E098-A7BC-E2E0EE1D7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0891F-8F95-AB79-4FDC-49C0EB62D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Фјучерс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C95B9-A422-6B0C-D5F3-E15DE00AF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2 основне категорије учесника трговине са фјучерсима: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Cyrl-RS" dirty="0">
                <a:solidFill>
                  <a:schemeClr val="accent1"/>
                </a:solidFill>
              </a:rPr>
              <a:t>Хеџери</a:t>
            </a:r>
            <a:r>
              <a:rPr lang="sr-Cyrl-RS" dirty="0">
                <a:solidFill>
                  <a:schemeClr val="tx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</a:rPr>
              <a:t>Субјекти у обављању терминских послова са првенственим циљем да се заштите од ризика и губитака услед промена цена основне активе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</a:rPr>
              <a:t>Различита предузећа из области производње, извозници, транспортне компаније, осигуравајућа друштва односно субјекти који производе, користе или инвестирају у основну активу на коју су фјучерси креирани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</a:rPr>
              <a:t>Типични хеџери – пољопривредни произвођачи</a:t>
            </a: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109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78BB-02DA-D38B-E187-4D9BD607B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EAB63-75A2-5BCF-3D68-7E50C1596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Фјучерс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3A578-5EB0-97BD-2FC6-E9FA30372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Пример: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Замислимо произбођача који ће за три месеца продати пшеницу. 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Ако цена пшенице падне, он губи новац.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Он зато закључује уговор о продаји пшенице по унапред  договореној цени.  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Не покушава да заради на промени цене, већ жели да избегне ризик закључавањем цене.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00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6CBC-D063-ADF8-94A7-D940ACA79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3F2B-C015-A4B9-B122-56F29A14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73668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Фјучерс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8A1CE-56D1-3283-DF36-A2A03C211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900142" cy="34955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r-Cyrl-RS" dirty="0">
                <a:solidFill>
                  <a:schemeClr val="accent1"/>
                </a:solidFill>
              </a:rPr>
              <a:t>Шпекуланти</a:t>
            </a:r>
            <a:r>
              <a:rPr lang="sr-Cyrl-RS" dirty="0">
                <a:solidFill>
                  <a:schemeClr val="tx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</a:rPr>
              <a:t>Субјекти који желе да остваре брзу зараду на бази промена цена финансијских инструмената или берзанске робе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</a:rPr>
              <a:t>Финансијске институције и посредници, привредни субјекти, физичка лица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</a:rPr>
              <a:t>Покушавају да направе зараду у што краћем року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tx1"/>
                </a:solidFill>
              </a:rPr>
              <a:t>Легални учесници – поштују све законске и друге прописе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Улазе у ризик јер верују да имају бољу информацију или процену од других</a:t>
            </a:r>
          </a:p>
          <a:p>
            <a:pPr>
              <a:buFont typeface="Arial" panose="020B0604020202020204" pitchFamily="34" charset="0"/>
              <a:buChar char="•"/>
            </a:pPr>
            <a:endParaRPr lang="sr-Cyrl-RS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  <a:p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6823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2917</TotalTime>
  <Words>1082</Words>
  <Application>Microsoft Office PowerPoint</Application>
  <PresentationFormat>Widescreen</PresentationFormat>
  <Paragraphs>137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Ion Boardroom</vt:lpstr>
      <vt:lpstr>Финансијска тржишта</vt:lpstr>
      <vt:lpstr>Финансијски деривати  </vt:lpstr>
      <vt:lpstr>Форвард</vt:lpstr>
      <vt:lpstr>Форвард</vt:lpstr>
      <vt:lpstr>Фјучерс</vt:lpstr>
      <vt:lpstr>Разлике између фјучерса и форварда</vt:lpstr>
      <vt:lpstr>Фјучерс</vt:lpstr>
      <vt:lpstr>Фјучерс</vt:lpstr>
      <vt:lpstr>Фјучерс</vt:lpstr>
      <vt:lpstr>Фјучерс</vt:lpstr>
      <vt:lpstr>Фјучерс</vt:lpstr>
      <vt:lpstr>Опције</vt:lpstr>
      <vt:lpstr>Опције</vt:lpstr>
      <vt:lpstr>Опције</vt:lpstr>
      <vt:lpstr>Опције</vt:lpstr>
      <vt:lpstr>Своп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Finansijska tržišta</dc:title>
  <dc:creator>d2025-2 Violeta Džaferović</dc:creator>
  <cp:lastModifiedBy>d2025-2 Violeta Džaferović</cp:lastModifiedBy>
  <cp:revision>164</cp:revision>
  <dcterms:created xsi:type="dcterms:W3CDTF">2026-02-19T10:21:24Z</dcterms:created>
  <dcterms:modified xsi:type="dcterms:W3CDTF">2026-05-21T07:41:56Z</dcterms:modified>
</cp:coreProperties>
</file>