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5" r:id="rId1"/>
  </p:sldMasterIdLst>
  <p:notesMasterIdLst>
    <p:notesMasterId r:id="rId27"/>
  </p:notesMasterIdLst>
  <p:sldIdLst>
    <p:sldId id="257" r:id="rId2"/>
    <p:sldId id="341" r:id="rId3"/>
    <p:sldId id="342" r:id="rId4"/>
    <p:sldId id="343" r:id="rId5"/>
    <p:sldId id="346" r:id="rId6"/>
    <p:sldId id="349" r:id="rId7"/>
    <p:sldId id="347" r:id="rId8"/>
    <p:sldId id="350" r:id="rId9"/>
    <p:sldId id="351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1" r:id="rId19"/>
    <p:sldId id="360" r:id="rId20"/>
    <p:sldId id="362" r:id="rId21"/>
    <p:sldId id="363" r:id="rId22"/>
    <p:sldId id="364" r:id="rId23"/>
    <p:sldId id="365" r:id="rId24"/>
    <p:sldId id="366" r:id="rId25"/>
    <p:sldId id="36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984C4F-77F6-468E-8FE4-B659C0B0EEBE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9DA66-ABD2-464E-B669-492235E69F1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0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73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211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0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83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85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83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279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546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6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35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028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8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52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335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54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576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251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82290F5-68E2-4B8F-959D-37A0C51EEDB2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548E5EE-B793-4073-A7C4-C58F072E79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82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  <p:sldLayoutId id="2147483909" r:id="rId14"/>
    <p:sldLayoutId id="2147483910" r:id="rId15"/>
    <p:sldLayoutId id="2147483911" r:id="rId16"/>
    <p:sldLayoutId id="21474839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2E26A-2D79-7F7E-E0AF-52141A45F0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Финансијска тржишта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3CC88E-ADB2-63CF-9A57-20B6B3EFF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10156048" cy="861420"/>
          </a:xfrm>
        </p:spPr>
        <p:txBody>
          <a:bodyPr>
            <a:normAutofit/>
          </a:bodyPr>
          <a:lstStyle/>
          <a:p>
            <a:r>
              <a:rPr lang="ru-RU" dirty="0"/>
              <a:t>ВЕЖБЕ</a:t>
            </a:r>
            <a:r>
              <a:rPr lang="en-US" dirty="0"/>
              <a:t> </a:t>
            </a:r>
            <a:r>
              <a:rPr lang="sr-Cyrl-RS" dirty="0"/>
              <a:t>бр. 12</a:t>
            </a:r>
            <a:endParaRPr lang="ru-RU" dirty="0"/>
          </a:p>
          <a:p>
            <a:r>
              <a:rPr lang="ru-RU" dirty="0"/>
              <a:t>Виолета Џаферовић МА</a:t>
            </a:r>
            <a:r>
              <a:rPr lang="en-US" dirty="0"/>
              <a:t>											</a:t>
            </a:r>
            <a:r>
              <a:rPr lang="sr-Cyrl-RS" dirty="0"/>
              <a:t> </a:t>
            </a:r>
            <a:r>
              <a:rPr lang="en-US" dirty="0"/>
              <a:t>		</a:t>
            </a:r>
            <a:r>
              <a:rPr lang="en-US" sz="1200" dirty="0"/>
              <a:t>21</a:t>
            </a:r>
            <a:r>
              <a:rPr lang="sr-Cyrl-RS" sz="1200" dirty="0"/>
              <a:t>.05.2026.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54955" y="896034"/>
            <a:ext cx="4609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</a:rPr>
              <a:t>АКАДЕМИЈА СТРУКОВНИХ СТУДИЈА ЗАПАДН</a:t>
            </a:r>
            <a:r>
              <a:rPr lang="sr-Cyrl-RS" sz="1200" dirty="0">
                <a:solidFill>
                  <a:schemeClr val="bg1"/>
                </a:solidFill>
              </a:rPr>
              <a:t>А СРБИЈА</a:t>
            </a:r>
            <a:r>
              <a:rPr lang="ru-RU" sz="1200" dirty="0">
                <a:solidFill>
                  <a:schemeClr val="bg1"/>
                </a:solidFill>
              </a:rPr>
              <a:t>
ОДСЕК ВАЉЕВО
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892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77C4D-D952-4B73-C1C2-DF14B32C6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98C61-77CA-B9D6-672A-8084943AE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1F4BB-DB1E-B74E-A262-0C27240207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Екстерно прикупљање средстава – као емитент појединих ХоВ</a:t>
            </a:r>
          </a:p>
          <a:p>
            <a:r>
              <a:rPr lang="sr-Cyrl-RS" dirty="0"/>
              <a:t>Банке могу емитовати дужничке ХоВ како би дошле до кредитних извора (благајничке записе, обвезнице)</a:t>
            </a:r>
          </a:p>
          <a:p>
            <a:r>
              <a:rPr lang="sr-Cyrl-RS" dirty="0"/>
              <a:t>Исто тако, банке могу емитовати и власничке ХоВ како би дошле до сопствених средстава (обичне и преференцијалне акције)</a:t>
            </a:r>
          </a:p>
          <a:p>
            <a:r>
              <a:rPr lang="sr-Cyrl-RS" dirty="0"/>
              <a:t>Емитоване ХоВ представљају квалитетне финансијске инструменте које желе да имају у својим портфолијима многи инвеститори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602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DAC3E-9810-92EA-D092-0508891E9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69A73-98AA-6863-BDB8-C72D7B587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A55DE5-06BE-5692-5CCF-0FEBABE73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>
                <a:solidFill>
                  <a:schemeClr val="accent1"/>
                </a:solidFill>
              </a:rPr>
              <a:t>Активности на пласирању средстава</a:t>
            </a:r>
          </a:p>
          <a:p>
            <a:r>
              <a:rPr lang="sr-Cyrl-RS" dirty="0"/>
              <a:t>Прикупљена средства банке користе најчешће за: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одобравање различитих врста кредита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инвестиције у реалну активу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инвестиције у различите финансијске инструменте</a:t>
            </a:r>
          </a:p>
          <a:p>
            <a:r>
              <a:rPr lang="sr-Cyrl-RS" dirty="0"/>
              <a:t>Један део средстава банке мора бити у облику резерви – обавезних резерви (код централне банке) и секундарних резерви ликвидности (у облику ликвидних ХоВ)</a:t>
            </a:r>
          </a:p>
          <a:p>
            <a:r>
              <a:rPr lang="sr-Cyrl-RS" dirty="0"/>
              <a:t>Најважнији део активе банке - кредити</a:t>
            </a:r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5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8E6C-96AB-639E-A7E9-05CC5B9CD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A9056-CDE0-50E2-5BAA-F7A42A9D9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3718F-F114-C499-4B00-63175908A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>
                <a:solidFill>
                  <a:schemeClr val="accent1"/>
                </a:solidFill>
              </a:rPr>
              <a:t>Активности инвестиционог банкарства</a:t>
            </a:r>
          </a:p>
          <a:p>
            <a:r>
              <a:rPr lang="sr-Cyrl-RS" dirty="0"/>
              <a:t>Сет активности и послова које банке предузимају у процесима емисије ХоВ за привредне субјекте: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Давање савета – консалтинга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Помоћ око припреме регистрационих извештаја и објављивања проспекта за јавну понуду ХоВ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Услуга покровитељства емисије (</a:t>
            </a:r>
            <a:r>
              <a:rPr lang="sr-Latn-RS" dirty="0"/>
              <a:t>underwriting)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Cyrl-RS" dirty="0"/>
              <a:t>Послови у вези са пласманом емисије, гаантовања или чак откупа</a:t>
            </a:r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443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509F-C778-0CA3-19E2-312E7CE12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3CDF3-B5C4-9514-FBF0-92CED2D7E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D3C94-D1F0-C1EF-C4E8-FB28CCFF0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Инвестиције у реалну активу -  банке улажу у земљу, пословни простор, зграде, објекте и сл.</a:t>
            </a:r>
          </a:p>
          <a:p>
            <a:r>
              <a:rPr lang="sr-Cyrl-RS" dirty="0"/>
              <a:t>Регулатива многих земаља ограничава учешће ових пласмана због смањења кредитног потенцијала банке (максималан износ активе у реалне облике креће се најчешће до 20%)</a:t>
            </a:r>
          </a:p>
          <a:p>
            <a:r>
              <a:rPr lang="sr-Cyrl-RS" dirty="0"/>
              <a:t>Инвестиције у различите финансијске инструменте – инвестирање својих вишкова жиралног новца, куповина краткорочних и дугорочних ХоВ 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718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739E4-8179-686F-AAF8-1FD07059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735EA-CB88-CAEF-D002-66CFE35A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Остале депозитне финансијске институције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F879E-C8C0-3DD7-0194-4BF18681C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До средстава долазе прикупњањем депозита и то најчешће штедних депозита од сектора становништва</a:t>
            </a:r>
          </a:p>
          <a:p>
            <a:r>
              <a:rPr lang="sr-Cyrl-RS" dirty="0"/>
              <a:t>Најпознатије штедне институције су: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Штедне и кредитне асоцијације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Штедионице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Кредитне уније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CD8FF-4FC6-0AB5-EECF-56470F93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2F35D-91F4-77E7-FC52-4466EAB0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Остале финансијске институције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57A29-7776-BFAF-6797-AB5F31911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9616678" cy="3385820"/>
          </a:xfrm>
        </p:spPr>
        <p:txBody>
          <a:bodyPr>
            <a:normAutofit/>
          </a:bodyPr>
          <a:lstStyle/>
          <a:p>
            <a:r>
              <a:rPr lang="sr-Cyrl-RS" dirty="0"/>
              <a:t>Недепозитне институције до средстава не долазе прикупљањем депозита већ своје пословање финанисрају из осталих извора</a:t>
            </a:r>
          </a:p>
          <a:p>
            <a:r>
              <a:rPr lang="sr-Cyrl-RS" dirty="0"/>
              <a:t>Могућа подела на две групе: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Уговорне институције – </a:t>
            </a:r>
            <a:r>
              <a:rPr lang="sr-Cyrl-RS" dirty="0"/>
              <a:t>осигуравајућа друштва и пензиони фондови (до средстава долазе преко периодичних уплата одређених износа на бази потписаних уговора о осигурању или пензији)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Инвестиционе институције – </a:t>
            </a:r>
            <a:r>
              <a:rPr lang="sr-Cyrl-RS" dirty="0"/>
              <a:t>инвестиционе компаније и фондови (до средстава долазе емисијом својих ХоВ)</a:t>
            </a:r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128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78CED-577A-7E96-E9D5-3EAF18C34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E2091-0BC5-8DFB-17DC-AB92F5A51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Осигуравајуће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DE437-5D47-2508-5B92-8521DF036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250" y="2990088"/>
            <a:ext cx="9452086" cy="3432048"/>
          </a:xfrm>
        </p:spPr>
        <p:txBody>
          <a:bodyPr>
            <a:normAutofit/>
          </a:bodyPr>
          <a:lstStyle/>
          <a:p>
            <a:r>
              <a:rPr lang="sr-Cyrl-RS" dirty="0"/>
              <a:t>Пружање услуга осигурања од евентуалних нежељених догађаја у будућности</a:t>
            </a:r>
          </a:p>
          <a:p>
            <a:r>
              <a:rPr lang="ru-RU" dirty="0"/>
              <a:t>Продаја </a:t>
            </a:r>
            <a:r>
              <a:rPr lang="ru-RU" b="1" dirty="0"/>
              <a:t>полиса</a:t>
            </a:r>
            <a:r>
              <a:rPr lang="ru-RU" dirty="0"/>
              <a:t> </a:t>
            </a:r>
            <a:r>
              <a:rPr lang="ru-RU" b="1" dirty="0"/>
              <a:t>осигурања </a:t>
            </a:r>
            <a:r>
              <a:rPr lang="ru-RU" dirty="0"/>
              <a:t>осигураницима који су обавезни у току периода осигурања да плаћају одређену усму новца која се назива </a:t>
            </a:r>
            <a:r>
              <a:rPr lang="ru-RU" b="1" dirty="0"/>
              <a:t>премија</a:t>
            </a:r>
            <a:r>
              <a:rPr lang="ru-RU" dirty="0"/>
              <a:t> </a:t>
            </a:r>
          </a:p>
          <a:p>
            <a:r>
              <a:rPr lang="ru-RU" dirty="0"/>
              <a:t>Осигуравајућа друштва се обавезују да ће пружити услуге осигурања и извршити исплату штете у случају да се дати нежењени догађај заиста деси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60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Осигуравајуће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886964"/>
            <a:ext cx="9461230" cy="3550412"/>
          </a:xfrm>
        </p:spPr>
        <p:txBody>
          <a:bodyPr>
            <a:normAutofit/>
          </a:bodyPr>
          <a:lstStyle/>
          <a:p>
            <a:r>
              <a:rPr lang="sr-Cyrl-RS" dirty="0"/>
              <a:t>Две основне врсте осигуравајућих друштава: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Компаније за осигурање живота – </a:t>
            </a:r>
            <a:r>
              <a:rPr lang="sr-Cyrl-RS" dirty="0"/>
              <a:t>креирају полисе где осигураник (или чланови његове породице) има право на одређену накнаду у случају преране смрти, повреде или болести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Компаније за осигурање имовине</a:t>
            </a:r>
            <a:r>
              <a:rPr lang="en-US" dirty="0">
                <a:solidFill>
                  <a:schemeClr val="accent1"/>
                </a:solidFill>
              </a:rPr>
              <a:t> – </a:t>
            </a:r>
            <a:r>
              <a:rPr lang="sr-Cyrl-RS" dirty="0"/>
              <a:t>осигурање од крађе, пожара, земљотреса, временских непогода или неких других непредвиђених околности и догађаја који могу смањити вредност одређеним физичким добрима (кућама, становима, опреми, постројењима, аутомобилима и сл.)</a:t>
            </a:r>
            <a:endParaRPr lang="sr-Latn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828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Осигуравајуће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242" y="290525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Осигуравајуће компаније остварују приходе по два основа: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Приходи по основу потписаних уговора о осигурању, односно премија на продате полисе (доминантан извор средстава) и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Приходи од инвестирања у различите финансијске инструменте (уз преферирање сигурности и извесности)</a:t>
            </a:r>
            <a:endParaRPr lang="sr-Latn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97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Пензиони фондови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098" y="2923540"/>
            <a:ext cx="9625822" cy="3513836"/>
          </a:xfrm>
        </p:spPr>
        <p:txBody>
          <a:bodyPr>
            <a:normAutofit/>
          </a:bodyPr>
          <a:lstStyle/>
          <a:p>
            <a:r>
              <a:rPr lang="sr-Cyrl-RS" dirty="0"/>
              <a:t>Представљају институционалне инвеститоре који обезбеђују појединцима сигурност и стабилност прихода након окончања радног века</a:t>
            </a:r>
          </a:p>
          <a:p>
            <a:r>
              <a:rPr lang="sr-Cyrl-RS" dirty="0"/>
              <a:t>Две велике групе пензионих фондова: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Приватни пензиони фондови – </a:t>
            </a:r>
            <a:r>
              <a:rPr lang="sr-Cyrl-RS" dirty="0"/>
              <a:t>формирају предузећа, удружења, организације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Јавни или државни пензиони фондови – </a:t>
            </a:r>
            <a:r>
              <a:rPr lang="sr-Cyrl-RS" dirty="0"/>
              <a:t>могу се формирати на различитим нивоима (државном, регионалном)</a:t>
            </a:r>
          </a:p>
          <a:p>
            <a:endParaRPr lang="sr-Cyrl-RS" b="1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99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95893-9CA5-482F-087C-1B2A2D1E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30BB3-7EDF-E9D8-ABA0-3BDDDC969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589" y="122055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Учесници на финансијским тржиштима</a:t>
            </a:r>
            <a:br>
              <a:rPr lang="sr-Cyrl-R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5BFD1-4AE8-E389-7AD3-7A7DB4458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1488"/>
            <a:ext cx="9653254" cy="3422904"/>
          </a:xfrm>
        </p:spPr>
        <p:txBody>
          <a:bodyPr>
            <a:normAutofit/>
          </a:bodyPr>
          <a:lstStyle/>
          <a:p>
            <a:r>
              <a:rPr lang="ru-RU" dirty="0"/>
              <a:t>Према ширем схватању све учеснике на финансијским тржиштима можемо груписати у 4 сектора: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Јавни сектор </a:t>
            </a:r>
            <a:r>
              <a:rPr lang="ru-RU" dirty="0"/>
              <a:t>(држава, њени органи, предузећа у државном власништву)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Сектор привреде </a:t>
            </a:r>
            <a:r>
              <a:rPr lang="ru-RU" dirty="0"/>
              <a:t>(привредни субјекти различитих власничких облика)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Сектор становништва </a:t>
            </a:r>
            <a:r>
              <a:rPr lang="ru-RU" dirty="0"/>
              <a:t>(велики број појединаца и породица)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chemeClr val="accent1"/>
                </a:solidFill>
              </a:rPr>
              <a:t>Ино сектор </a:t>
            </a:r>
            <a:r>
              <a:rPr lang="ru-RU" dirty="0"/>
              <a:t>(субјекти привредног и друштвеног живота који долазе из других земаља)</a:t>
            </a:r>
          </a:p>
          <a:p>
            <a:r>
              <a:rPr lang="ru-RU" dirty="0"/>
              <a:t>Према ужем схватању учеснике на финансијским тржиштима чине финансијске институције и финансијски посредници</a:t>
            </a:r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364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Пензиони фондови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10055590" cy="3623564"/>
          </a:xfrm>
        </p:spPr>
        <p:txBody>
          <a:bodyPr>
            <a:normAutofit/>
          </a:bodyPr>
          <a:lstStyle/>
          <a:p>
            <a:r>
              <a:rPr lang="sr-Cyrl-RS" dirty="0"/>
              <a:t>Пензиони фондови функционишу на бази </a:t>
            </a:r>
            <a:r>
              <a:rPr lang="sr-Cyrl-RS" b="1" dirty="0"/>
              <a:t>пензионих планова </a:t>
            </a:r>
            <a:r>
              <a:rPr lang="sr-Cyrl-RS" dirty="0"/>
              <a:t>којима се уједно одређује и начин уплате од стране чланова фонда (слободни доприноси чланова, одбијањем дела од текућих зарада)</a:t>
            </a:r>
          </a:p>
          <a:p>
            <a:r>
              <a:rPr lang="sr-Cyrl-RS" dirty="0"/>
              <a:t>Суштина пензионог плана је у уговору којим се учесник обавезује да у одређеном периоду уплаћује одређени износ како би по завршетку радног века, у будућности добијао одређену суму средстава у облику пензије</a:t>
            </a:r>
          </a:p>
          <a:p>
            <a:r>
              <a:rPr lang="sr-Cyrl-RS" dirty="0"/>
              <a:t>Основни извор средстава су уплате чланова, али такође остварују приходе инвестирањем у финансијске инструменте (посредством инвестиционих банака или осигуравајућих друштава које преко брокерских кућа инвестирају на финансијксом тржишту)</a:t>
            </a:r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51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Пензиони фондови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Најпознатији облици пензионих планова: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Планови са утврђеним доприносима – </a:t>
            </a:r>
            <a:r>
              <a:rPr lang="sr-Cyrl-RS" dirty="0"/>
              <a:t>будуће пензије учесника  зависе од успешности пословања самог инвестиционог фонда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Планови са утврђеном исплатом – </a:t>
            </a:r>
            <a:r>
              <a:rPr lang="sr-Cyrl-RS" dirty="0"/>
              <a:t>будуће пензије учесника се исплаћују у фиксном износу и зависе од више фактора (прихода учесника, година радног стажадужине периода коришћења односно уплата у фонд)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Хибридни пензиони планови – </a:t>
            </a:r>
            <a:r>
              <a:rPr lang="sr-Cyrl-RS" dirty="0"/>
              <a:t>комбинација претходне две врсте пензионих фондова</a:t>
            </a:r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875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Инвестиционе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242" y="2969260"/>
            <a:ext cx="9497806" cy="3431540"/>
          </a:xfrm>
        </p:spPr>
        <p:txBody>
          <a:bodyPr>
            <a:normAutofit/>
          </a:bodyPr>
          <a:lstStyle/>
          <a:p>
            <a:r>
              <a:rPr lang="sr-Cyrl-RS" dirty="0"/>
              <a:t>Долазе до средстава емисијом и продајом својих ХоВ, која даље користе ради инвестирања на финансијском тржишту</a:t>
            </a:r>
          </a:p>
          <a:p>
            <a:r>
              <a:rPr lang="sr-Cyrl-RS" dirty="0"/>
              <a:t>Посредници на финансијском тржишту</a:t>
            </a:r>
          </a:p>
          <a:p>
            <a:r>
              <a:rPr lang="sr-Cyrl-RS" dirty="0"/>
              <a:t>Висок степен диверзификације и смањење ризика </a:t>
            </a:r>
          </a:p>
          <a:p>
            <a:r>
              <a:rPr lang="sr-Cyrl-RS" dirty="0"/>
              <a:t>Портфолиом управљају професионални менаџери</a:t>
            </a:r>
          </a:p>
          <a:p>
            <a:r>
              <a:rPr lang="sr-Cyrl-RS"/>
              <a:t>Инвестиционе компаније и инвестициони фондови</a:t>
            </a:r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15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Инвестиционе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2505" y="2896108"/>
            <a:ext cx="9826990" cy="3577844"/>
          </a:xfrm>
        </p:spPr>
        <p:txBody>
          <a:bodyPr>
            <a:normAutofit/>
          </a:bodyPr>
          <a:lstStyle/>
          <a:p>
            <a:r>
              <a:rPr lang="sr-Cyrl-RS" dirty="0"/>
              <a:t>Три основна типа инвестиционих компанија: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Отворени инвестициони фондови – </a:t>
            </a:r>
            <a:r>
              <a:rPr lang="sr-Cyrl-RS" dirty="0"/>
              <a:t>спремност на јавну продају акција новим инвеститорима, као и на откуп својих емитованих акција од инвеститора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Затворени инвестициони фондови – </a:t>
            </a:r>
            <a:r>
              <a:rPr lang="sr-Cyrl-RS" dirty="0"/>
              <a:t>имају фиксан број емитованих акција и не врше откуп емитованих акција од својих акционара -  инвеститора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Инвестициони трастови са уделима – </a:t>
            </a:r>
            <a:r>
              <a:rPr lang="sr-Cyrl-RS" dirty="0"/>
              <a:t>не продају акције већ уделе који представљају право на део учешћа у активи фонда, имају фиксан датум престанка рада и специјализовани су за инвестирање у обвезнице</a:t>
            </a:r>
          </a:p>
          <a:p>
            <a:pPr>
              <a:buFont typeface="+mj-lt"/>
              <a:buAutoNum type="arabicPeriod"/>
            </a:pPr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955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Инвестиционе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530" y="2960116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У погледу циљева инвестирања инвестициони фондови се могу поделити на: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Инвестиционе фондове који инвестирају у акције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Инвестиционе фондове који инвестирају у инструменте дуга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Инвестиционе фондове који инвестирају у краткорочне финансијске инструменте – фондови тржишта новца</a:t>
            </a:r>
          </a:p>
          <a:p>
            <a:pPr>
              <a:buFont typeface="+mj-lt"/>
              <a:buAutoNum type="arabicPeriod"/>
            </a:pPr>
            <a:endParaRPr lang="sr-Cyrl-RS" dirty="0"/>
          </a:p>
          <a:p>
            <a:pPr>
              <a:buFont typeface="+mj-lt"/>
              <a:buAutoNum type="arabicPeriod"/>
            </a:pPr>
            <a:endParaRPr lang="sr-Cyrl-RS" dirty="0"/>
          </a:p>
          <a:p>
            <a:pPr>
              <a:buFont typeface="+mj-lt"/>
              <a:buAutoNum type="arabicPeriod"/>
            </a:pPr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3024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432CB-CE64-5781-832A-1BB264331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519E-326D-1CC4-FF48-FE1FA063B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Финансијске компаније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69E-5ED0-61E2-1917-45758EDCE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098" y="2850388"/>
            <a:ext cx="9717262" cy="3568700"/>
          </a:xfrm>
        </p:spPr>
        <p:txBody>
          <a:bodyPr>
            <a:normAutofit fontScale="92500" lnSpcReduction="10000"/>
          </a:bodyPr>
          <a:lstStyle/>
          <a:p>
            <a:r>
              <a:rPr lang="sr-Cyrl-RS" dirty="0"/>
              <a:t>Посебна група учесника на финансијским тржиштима која одобрава кредите привреди и становништву</a:t>
            </a:r>
          </a:p>
          <a:p>
            <a:r>
              <a:rPr lang="sr-Cyrl-RS" dirty="0"/>
              <a:t>До средстава долазе емисијом својих ХоВ и узимањем кредита од банака</a:t>
            </a:r>
          </a:p>
          <a:p>
            <a:r>
              <a:rPr lang="sr-Cyrl-RS" dirty="0"/>
              <a:t>Зараду остварују на разлици у висини камате које наплаћују на одобрене кредите и цене по којима прикупљају средства</a:t>
            </a:r>
          </a:p>
          <a:p>
            <a:r>
              <a:rPr lang="sr-Cyrl-RS" dirty="0"/>
              <a:t>Део средстава могу инвестирати на финансијском тржишту</a:t>
            </a:r>
          </a:p>
          <a:p>
            <a:r>
              <a:rPr lang="sr-Cyrl-RS" dirty="0"/>
              <a:t>Прва финансијска компанија појавила се 1807. године у САД када је једна компанија за производњу намештаја почела са праксом продаје своје робе на кредит</a:t>
            </a:r>
          </a:p>
          <a:p>
            <a:r>
              <a:rPr lang="sr-Cyrl-RS" dirty="0"/>
              <a:t>Први произвођачи аутомобила креирали су своје финансијске компаније 1915. године</a:t>
            </a:r>
          </a:p>
          <a:p>
            <a:endParaRPr lang="sr-Cyrl-RS" dirty="0"/>
          </a:p>
          <a:p>
            <a:pPr>
              <a:buFont typeface="+mj-lt"/>
              <a:buAutoNum type="arabicPeriod"/>
            </a:pPr>
            <a:endParaRPr lang="sr-Cyrl-RS" dirty="0"/>
          </a:p>
          <a:p>
            <a:pPr>
              <a:buFont typeface="+mj-lt"/>
              <a:buAutoNum type="arabicPeriod"/>
            </a:pPr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sr-Cyrl-RS" dirty="0"/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493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59A3F-2252-C7A0-C6D6-EA246C34F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1C6F3-2FFD-AD75-A955-5BF32145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589" y="1220556"/>
            <a:ext cx="8761413" cy="706964"/>
          </a:xfrm>
        </p:spPr>
        <p:txBody>
          <a:bodyPr/>
          <a:lstStyle/>
          <a:p>
            <a:pPr algn="ctr"/>
            <a:r>
              <a:rPr lang="sr-Cyrl-RS" sz="3200" dirty="0"/>
              <a:t>Финансијске институције као учесници на финансијским тржиштима</a:t>
            </a:r>
            <a:br>
              <a:rPr lang="sr-Cyrl-RS" sz="3200" dirty="0"/>
            </a:b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3B326-E5A0-4C2E-2BFA-53A33362B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530" y="2935224"/>
            <a:ext cx="9506950" cy="3422904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Основна подела финансијских институција као учесника на финансијским тржиштима: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Централна банка и депозитне финансијске институције (банке и остале депозитне институције – штедне и кредитне асоцијације, штедионице, кредитне уније)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Остале финансијске институције (осигуравајуће компаније, пензиони фондови, инвестиционе компаније, финансијске компаније, берзански посредници)</a:t>
            </a:r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20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CC7DC-E157-CCE5-FD90-C3C0F68D8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E48D8-A884-3839-3A31-46636BABB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Централна банка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09DFB-5EFE-B657-B903-68A26BC3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914396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Једна од најважнијих финансијских институција </a:t>
            </a:r>
          </a:p>
          <a:p>
            <a:r>
              <a:rPr lang="sr-Cyrl-RS" dirty="0"/>
              <a:t>Остваривање макро и микро економских циљева</a:t>
            </a:r>
          </a:p>
          <a:p>
            <a:r>
              <a:rPr lang="sr-Cyrl-RS" dirty="0"/>
              <a:t>Макро ниво </a:t>
            </a:r>
            <a:r>
              <a:rPr lang="sr-Latn-RS" dirty="0"/>
              <a:t>-</a:t>
            </a:r>
            <a:r>
              <a:rPr lang="sr-Cyrl-RS" dirty="0"/>
              <a:t> спровођење монетарне политике, кредитне и девизне политике </a:t>
            </a:r>
          </a:p>
          <a:p>
            <a:r>
              <a:rPr lang="sr-Cyrl-RS" dirty="0"/>
              <a:t>Микро ниво </a:t>
            </a:r>
            <a:r>
              <a:rPr lang="sr-Latn-RS" dirty="0"/>
              <a:t>-</a:t>
            </a:r>
            <a:r>
              <a:rPr lang="sr-Cyrl-RS" dirty="0"/>
              <a:t> контрола и подршка функционисању већег броја финансијских институција које чине финансијски систем</a:t>
            </a:r>
          </a:p>
          <a:p>
            <a:r>
              <a:rPr lang="sr-Cyrl-RS" dirty="0"/>
              <a:t>Централна банка мора бити самостална и потпуно независна у свом раду</a:t>
            </a:r>
            <a:endParaRPr lang="en-US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05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F9EA2-717C-2CEA-7A06-05E22B8E0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378" y="2362200"/>
            <a:ext cx="3133581" cy="2133600"/>
          </a:xfrm>
        </p:spPr>
        <p:txBody>
          <a:bodyPr/>
          <a:lstStyle/>
          <a:p>
            <a:pPr algn="ctr"/>
            <a:r>
              <a:rPr lang="sr-Cyrl-RS" sz="3600" dirty="0"/>
              <a:t>Основне функције централне банке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BB8FC-4ED3-A33A-3132-E140299A08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sr-Cyrl-RS" dirty="0"/>
              <a:t>Емисија новчаница, новца и кредита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Спровођење мера кредитно – монетарне политике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Регулисање и супервизија рада банака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Одржавање спољне ликвидности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Обављање одређених послова за рачун државе</a:t>
            </a:r>
          </a:p>
          <a:p>
            <a:pPr>
              <a:buFont typeface="+mj-lt"/>
              <a:buAutoNum type="arabicPeriod"/>
            </a:pPr>
            <a:r>
              <a:rPr lang="sr-Cyrl-RS" dirty="0"/>
              <a:t>Остале функције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717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6142F-54D3-CF80-42C4-5990F7FC6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sz="3600" dirty="0"/>
              <a:t>Банка је финансијска институција која до средстава долази путем прикупљања депозита како би касније одобравала кредите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BBB42-B1D6-D2B1-C1B8-F4E60B6A5C2E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sr-Cyrl-RS" dirty="0"/>
              <a:t>Порекло од латинске речи „</a:t>
            </a:r>
            <a:r>
              <a:rPr lang="sr-Latn-RS" dirty="0"/>
              <a:t>banca</a:t>
            </a:r>
            <a:r>
              <a:rPr lang="sr-Cyrl-RS" dirty="0"/>
              <a:t>“</a:t>
            </a:r>
            <a:r>
              <a:rPr lang="sr-Latn-RS" dirty="0"/>
              <a:t> –</a:t>
            </a:r>
            <a:r>
              <a:rPr lang="sr-Cyrl-RS" dirty="0"/>
              <a:t>клупа, сто за размену новца</a:t>
            </a:r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17BB9-E0CF-E449-B561-8F2094C80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6382" y="5138927"/>
            <a:ext cx="9244897" cy="997857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dirty="0"/>
              <a:t>Највећа и најзначајнија група депозитних финансијских институција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dirty="0"/>
              <a:t>Зарада банке – камата на одобрене кредите </a:t>
            </a:r>
            <a:r>
              <a:rPr lang="sr-Cyrl-RS" sz="1100" dirty="0"/>
              <a:t>&gt;</a:t>
            </a:r>
            <a:r>
              <a:rPr lang="sr-Cyrl-RS" dirty="0"/>
              <a:t> камата на депозите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dirty="0"/>
              <a:t>Ризик повлачења депозита – креирање резерви ради обезбеђења ликвидности</a:t>
            </a: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093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35F6D-E97D-E1FB-0FBA-5DC8DF329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8A5A4-4C4A-FA5C-0081-130347BCD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05FFB-2689-9887-7F37-13BE725BB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ru-RU" dirty="0"/>
              <a:t>Постоји велики број различитих врста банака: комерцијалне, пословне, инвестиционе, развојне и сл.</a:t>
            </a:r>
          </a:p>
          <a:p>
            <a:r>
              <a:rPr lang="ru-RU" dirty="0"/>
              <a:t>Према услугама које пружају банке могу се поделити у две велике групе: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/>
                </a:solidFill>
              </a:rPr>
              <a:t>Комерцијалне – </a:t>
            </a:r>
            <a:r>
              <a:rPr lang="ru-RU" dirty="0"/>
              <a:t>обухватају класичне послове кредитирања привреде и становништва, послове платног промета и сл.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accent1"/>
                </a:solidFill>
              </a:rPr>
              <a:t>Инвестиционе – </a:t>
            </a:r>
            <a:r>
              <a:rPr lang="ru-RU" dirty="0"/>
              <a:t>специјализоване за низ услуга у вези са пословањем са ХоВ</a:t>
            </a:r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04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2A747-64B6-E94B-F2A8-B4E484D1C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694D8-2C3C-23F9-ED4B-4E135A903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D7D67-8C62-0A1F-96D1-997B18F86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r>
              <a:rPr lang="sr-Cyrl-RS" dirty="0"/>
              <a:t>3 групе активности банака на финансијским тржиштима: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Активности на прикупљању средстава – </a:t>
            </a:r>
            <a:r>
              <a:rPr lang="sr-Cyrl-RS" dirty="0"/>
              <a:t>у улози емитента различитих финансијских инструмената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Активности на пласирању средстава – </a:t>
            </a:r>
            <a:r>
              <a:rPr lang="sr-Cyrl-RS" dirty="0"/>
              <a:t>у улози инвеститора у различите финансијске инструменте</a:t>
            </a:r>
          </a:p>
          <a:p>
            <a:pPr>
              <a:buFont typeface="+mj-lt"/>
              <a:buAutoNum type="arabicPeriod"/>
            </a:pPr>
            <a:r>
              <a:rPr lang="sr-Cyrl-RS" dirty="0">
                <a:solidFill>
                  <a:schemeClr val="accent1"/>
                </a:solidFill>
              </a:rPr>
              <a:t>Активности пружања услуга из области инвестиционог банкарства – </a:t>
            </a:r>
            <a:r>
              <a:rPr lang="sr-Cyrl-RS" dirty="0"/>
              <a:t>лепеза различитих услуга за своје клијенте</a:t>
            </a:r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275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B7416-37D6-90A8-B457-13DC31835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1EF6E-F25A-A997-7B34-C58BE421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5293" y="1083396"/>
            <a:ext cx="8761413" cy="706964"/>
          </a:xfrm>
        </p:spPr>
        <p:txBody>
          <a:bodyPr/>
          <a:lstStyle/>
          <a:p>
            <a:pPr algn="ctr"/>
            <a:r>
              <a:rPr lang="sr-Cyrl-RS" sz="4000" dirty="0"/>
              <a:t>Банке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95154-DE19-5976-3444-877B3EF9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768092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>
                <a:solidFill>
                  <a:schemeClr val="accent1"/>
                </a:solidFill>
              </a:rPr>
              <a:t>Активности на прикупљању средстава</a:t>
            </a:r>
          </a:p>
          <a:p>
            <a:r>
              <a:rPr lang="sr-Cyrl-RS" dirty="0"/>
              <a:t>Прикупљање различитих врста депозита (по виђењу, орочени, штедни и сл.) од становништва, привреде, државе и њених органа, ино субјеката</a:t>
            </a:r>
          </a:p>
          <a:p>
            <a:r>
              <a:rPr lang="ru-RU" dirty="0"/>
              <a:t>Основни и најзначајнији извор банке – депозити</a:t>
            </a:r>
          </a:p>
          <a:p>
            <a:r>
              <a:rPr lang="ru-RU" dirty="0"/>
              <a:t>Остали извори средстава банке могу бити: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Кредитни извори – различите позајмице (од других банака, централне банке, емисија дужничких ХоВ)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Сопствени извори – акцијски капитал и акумулирани добитак</a:t>
            </a:r>
          </a:p>
          <a:p>
            <a:endParaRPr lang="ru-RU" dirty="0"/>
          </a:p>
          <a:p>
            <a:endParaRPr lang="ru-RU" dirty="0"/>
          </a:p>
          <a:p>
            <a:endParaRPr lang="en-US" sz="18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1742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3139</TotalTime>
  <Words>1440</Words>
  <Application>Microsoft Office PowerPoint</Application>
  <PresentationFormat>Widescreen</PresentationFormat>
  <Paragraphs>204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Gothic</vt:lpstr>
      <vt:lpstr>Wingdings</vt:lpstr>
      <vt:lpstr>Wingdings 3</vt:lpstr>
      <vt:lpstr>Ion Boardroom</vt:lpstr>
      <vt:lpstr>Финансијска тржишта</vt:lpstr>
      <vt:lpstr>Учесници на финансијским тржиштима </vt:lpstr>
      <vt:lpstr>Финансијске институције као учесници на финансијским тржиштима </vt:lpstr>
      <vt:lpstr>Централна банка</vt:lpstr>
      <vt:lpstr>Основне функције централне банке</vt:lpstr>
      <vt:lpstr>Банка је финансијска институција која до средстава долази путем прикупљања депозита како би касније одобравала кредите</vt:lpstr>
      <vt:lpstr>Банке</vt:lpstr>
      <vt:lpstr>Банке</vt:lpstr>
      <vt:lpstr>Банке</vt:lpstr>
      <vt:lpstr>Банке</vt:lpstr>
      <vt:lpstr>Банке</vt:lpstr>
      <vt:lpstr>Банке</vt:lpstr>
      <vt:lpstr>Банке</vt:lpstr>
      <vt:lpstr>Остале депозитне финансијске институције</vt:lpstr>
      <vt:lpstr>Остале финансијске институције</vt:lpstr>
      <vt:lpstr>Осигуравајуће компаније</vt:lpstr>
      <vt:lpstr>Осигуравајуће компаније</vt:lpstr>
      <vt:lpstr>Осигуравајуће компаније</vt:lpstr>
      <vt:lpstr>Пензиони фондови</vt:lpstr>
      <vt:lpstr>Пензиони фондови</vt:lpstr>
      <vt:lpstr>Пензиони фондови</vt:lpstr>
      <vt:lpstr>Инвестиционе компаније</vt:lpstr>
      <vt:lpstr>Инвестиционе компаније</vt:lpstr>
      <vt:lpstr>Инвестиционе компаније</vt:lpstr>
      <vt:lpstr>Финансијске компаније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Finansijska tržišta</dc:title>
  <dc:creator>d2025-2 Violeta Džaferović</dc:creator>
  <cp:lastModifiedBy>d2025-2 Violeta Džaferović</cp:lastModifiedBy>
  <cp:revision>230</cp:revision>
  <dcterms:created xsi:type="dcterms:W3CDTF">2026-02-19T10:21:24Z</dcterms:created>
  <dcterms:modified xsi:type="dcterms:W3CDTF">2026-05-21T07:52:52Z</dcterms:modified>
</cp:coreProperties>
</file>