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5" r:id="rId1"/>
  </p:sldMasterIdLst>
  <p:notesMasterIdLst>
    <p:notesMasterId r:id="rId24"/>
  </p:notesMasterIdLst>
  <p:sldIdLst>
    <p:sldId id="257" r:id="rId2"/>
    <p:sldId id="341" r:id="rId3"/>
    <p:sldId id="342" r:id="rId4"/>
    <p:sldId id="343" r:id="rId5"/>
    <p:sldId id="344" r:id="rId6"/>
    <p:sldId id="345" r:id="rId7"/>
    <p:sldId id="347" r:id="rId8"/>
    <p:sldId id="350" r:id="rId9"/>
    <p:sldId id="351" r:id="rId10"/>
    <p:sldId id="352" r:id="rId11"/>
    <p:sldId id="353" r:id="rId12"/>
    <p:sldId id="354" r:id="rId13"/>
    <p:sldId id="355" r:id="rId14"/>
    <p:sldId id="356" r:id="rId15"/>
    <p:sldId id="357" r:id="rId16"/>
    <p:sldId id="358" r:id="rId17"/>
    <p:sldId id="359" r:id="rId18"/>
    <p:sldId id="360" r:id="rId19"/>
    <p:sldId id="361" r:id="rId20"/>
    <p:sldId id="362" r:id="rId21"/>
    <p:sldId id="363" r:id="rId22"/>
    <p:sldId id="36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245849-760D-448B-A3CC-77C0EE493C6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A3AEEA31-403A-4BFB-BCCB-4038451BF79F}">
      <dgm:prSet phldrT="[Text]" phldr="0"/>
      <dgm:spPr/>
      <dgm:t>
        <a:bodyPr/>
        <a:lstStyle/>
        <a:p>
          <a:r>
            <a:rPr lang="sr-Cyrl-RS" dirty="0"/>
            <a:t>2 основна типа тржишта ХоВ</a:t>
          </a:r>
          <a:endParaRPr lang="en-US" dirty="0"/>
        </a:p>
      </dgm:t>
    </dgm:pt>
    <dgm:pt modelId="{CE562516-455B-4E6E-B108-27043346E662}" type="parTrans" cxnId="{D3C8A997-C9CA-4B24-8931-66E6771D92EC}">
      <dgm:prSet/>
      <dgm:spPr/>
      <dgm:t>
        <a:bodyPr/>
        <a:lstStyle/>
        <a:p>
          <a:endParaRPr lang="en-US"/>
        </a:p>
      </dgm:t>
    </dgm:pt>
    <dgm:pt modelId="{9E0F99D1-2BBA-4CF9-BB1B-7E5809CBA345}" type="sibTrans" cxnId="{D3C8A997-C9CA-4B24-8931-66E6771D92EC}">
      <dgm:prSet/>
      <dgm:spPr/>
      <dgm:t>
        <a:bodyPr/>
        <a:lstStyle/>
        <a:p>
          <a:endParaRPr lang="en-US"/>
        </a:p>
      </dgm:t>
    </dgm:pt>
    <dgm:pt modelId="{3E130F91-6D3A-4454-92C1-098F1AF1A29A}">
      <dgm:prSet phldrT="[Text]" phldr="0"/>
      <dgm:spPr/>
      <dgm:t>
        <a:bodyPr/>
        <a:lstStyle/>
        <a:p>
          <a:r>
            <a:rPr lang="sr-Cyrl-RS" dirty="0"/>
            <a:t>Тржиште засновано на налозима</a:t>
          </a:r>
          <a:endParaRPr lang="en-US" dirty="0"/>
        </a:p>
      </dgm:t>
    </dgm:pt>
    <dgm:pt modelId="{65920B75-11AC-44B2-8C71-6DB543AA2C9F}" type="parTrans" cxnId="{8D50FB01-E13C-492B-9AD7-D2BB97F92B87}">
      <dgm:prSet/>
      <dgm:spPr/>
      <dgm:t>
        <a:bodyPr/>
        <a:lstStyle/>
        <a:p>
          <a:endParaRPr lang="en-US"/>
        </a:p>
      </dgm:t>
    </dgm:pt>
    <dgm:pt modelId="{3ED2AF00-E73B-4A0F-B759-B7607E60844A}" type="sibTrans" cxnId="{8D50FB01-E13C-492B-9AD7-D2BB97F92B87}">
      <dgm:prSet/>
      <dgm:spPr/>
      <dgm:t>
        <a:bodyPr/>
        <a:lstStyle/>
        <a:p>
          <a:endParaRPr lang="en-US"/>
        </a:p>
      </dgm:t>
    </dgm:pt>
    <dgm:pt modelId="{636FFE07-1849-4DE9-8510-4A767D3EEE65}">
      <dgm:prSet phldrT="[Text]" phldr="0"/>
      <dgm:spPr/>
      <dgm:t>
        <a:bodyPr/>
        <a:lstStyle/>
        <a:p>
          <a:r>
            <a:rPr lang="sr-Cyrl-RS" dirty="0"/>
            <a:t>Тржиште са периодичном аукцијом</a:t>
          </a:r>
          <a:endParaRPr lang="en-US" dirty="0"/>
        </a:p>
      </dgm:t>
    </dgm:pt>
    <dgm:pt modelId="{1BFB5B5C-E0BB-492C-B008-02ECBBB9C819}" type="parTrans" cxnId="{8DA7732D-076B-432B-B4F6-DCDDE3EF34B6}">
      <dgm:prSet/>
      <dgm:spPr/>
      <dgm:t>
        <a:bodyPr/>
        <a:lstStyle/>
        <a:p>
          <a:endParaRPr lang="en-US"/>
        </a:p>
      </dgm:t>
    </dgm:pt>
    <dgm:pt modelId="{F7DDE3C1-5FD8-427A-AA4D-ECB78FEF8EA5}" type="sibTrans" cxnId="{8DA7732D-076B-432B-B4F6-DCDDE3EF34B6}">
      <dgm:prSet/>
      <dgm:spPr/>
      <dgm:t>
        <a:bodyPr/>
        <a:lstStyle/>
        <a:p>
          <a:endParaRPr lang="en-US"/>
        </a:p>
      </dgm:t>
    </dgm:pt>
    <dgm:pt modelId="{3DA47E8B-25E6-43C5-A5AD-91D4B08B6A1A}">
      <dgm:prSet phldrT="[Text]" phldr="0"/>
      <dgm:spPr/>
      <dgm:t>
        <a:bodyPr/>
        <a:lstStyle/>
        <a:p>
          <a:r>
            <a:rPr lang="sr-Cyrl-RS" dirty="0"/>
            <a:t>Тржиште са континуираном аукцијом</a:t>
          </a:r>
          <a:endParaRPr lang="en-US" dirty="0"/>
        </a:p>
      </dgm:t>
    </dgm:pt>
    <dgm:pt modelId="{E7E5C7CE-5C2C-423F-8DA6-48C9781749AD}" type="parTrans" cxnId="{B3D731DA-BD03-480F-BAAF-980445999113}">
      <dgm:prSet/>
      <dgm:spPr/>
      <dgm:t>
        <a:bodyPr/>
        <a:lstStyle/>
        <a:p>
          <a:endParaRPr lang="en-US"/>
        </a:p>
      </dgm:t>
    </dgm:pt>
    <dgm:pt modelId="{04D7A4FD-61E9-4620-A060-86267873F61C}" type="sibTrans" cxnId="{B3D731DA-BD03-480F-BAAF-980445999113}">
      <dgm:prSet/>
      <dgm:spPr/>
      <dgm:t>
        <a:bodyPr/>
        <a:lstStyle/>
        <a:p>
          <a:endParaRPr lang="en-US"/>
        </a:p>
      </dgm:t>
    </dgm:pt>
    <dgm:pt modelId="{B5F49E50-13D3-4D9C-81D7-EB75714F97A0}">
      <dgm:prSet phldrT="[Text]" phldr="0"/>
      <dgm:spPr/>
      <dgm:t>
        <a:bodyPr/>
        <a:lstStyle/>
        <a:p>
          <a:r>
            <a:rPr lang="sr-Cyrl-RS" dirty="0"/>
            <a:t>Котацијско тржиште</a:t>
          </a:r>
          <a:endParaRPr lang="en-US" dirty="0"/>
        </a:p>
      </dgm:t>
    </dgm:pt>
    <dgm:pt modelId="{CE131118-7095-42AD-BE4F-9B3A3D9E2CCD}" type="parTrans" cxnId="{36F54261-26CE-4521-863C-0AAECE48BB60}">
      <dgm:prSet/>
      <dgm:spPr/>
      <dgm:t>
        <a:bodyPr/>
        <a:lstStyle/>
        <a:p>
          <a:endParaRPr lang="en-US"/>
        </a:p>
      </dgm:t>
    </dgm:pt>
    <dgm:pt modelId="{D9895202-B817-49A5-B01A-501507B533CA}" type="sibTrans" cxnId="{36F54261-26CE-4521-863C-0AAECE48BB60}">
      <dgm:prSet/>
      <dgm:spPr/>
      <dgm:t>
        <a:bodyPr/>
        <a:lstStyle/>
        <a:p>
          <a:endParaRPr lang="en-US"/>
        </a:p>
      </dgm:t>
    </dgm:pt>
    <dgm:pt modelId="{CED6BEC0-AD38-41B7-869F-82EBB6813CD5}" type="pres">
      <dgm:prSet presAssocID="{76245849-760D-448B-A3CC-77C0EE493C62}" presName="diagram" presStyleCnt="0">
        <dgm:presLayoutVars>
          <dgm:chPref val="1"/>
          <dgm:dir/>
          <dgm:animOne val="branch"/>
          <dgm:animLvl val="lvl"/>
          <dgm:resizeHandles val="exact"/>
        </dgm:presLayoutVars>
      </dgm:prSet>
      <dgm:spPr/>
    </dgm:pt>
    <dgm:pt modelId="{54CC57CE-97DE-4CEB-A87F-E8F68A53711C}" type="pres">
      <dgm:prSet presAssocID="{A3AEEA31-403A-4BFB-BCCB-4038451BF79F}" presName="root1" presStyleCnt="0"/>
      <dgm:spPr/>
    </dgm:pt>
    <dgm:pt modelId="{C96287F9-6F64-4EEE-B1ED-900F75FA78E4}" type="pres">
      <dgm:prSet presAssocID="{A3AEEA31-403A-4BFB-BCCB-4038451BF79F}" presName="LevelOneTextNode" presStyleLbl="node0" presStyleIdx="0" presStyleCnt="1">
        <dgm:presLayoutVars>
          <dgm:chPref val="3"/>
        </dgm:presLayoutVars>
      </dgm:prSet>
      <dgm:spPr/>
    </dgm:pt>
    <dgm:pt modelId="{384A99AC-9C31-4AB2-BB5F-92E699557C81}" type="pres">
      <dgm:prSet presAssocID="{A3AEEA31-403A-4BFB-BCCB-4038451BF79F}" presName="level2hierChild" presStyleCnt="0"/>
      <dgm:spPr/>
    </dgm:pt>
    <dgm:pt modelId="{1DA89342-D785-4EBB-A706-2D1707B02633}" type="pres">
      <dgm:prSet presAssocID="{65920B75-11AC-44B2-8C71-6DB543AA2C9F}" presName="conn2-1" presStyleLbl="parChTrans1D2" presStyleIdx="0" presStyleCnt="2"/>
      <dgm:spPr/>
    </dgm:pt>
    <dgm:pt modelId="{D64637AE-6C85-4D37-9E97-67FC0D42B463}" type="pres">
      <dgm:prSet presAssocID="{65920B75-11AC-44B2-8C71-6DB543AA2C9F}" presName="connTx" presStyleLbl="parChTrans1D2" presStyleIdx="0" presStyleCnt="2"/>
      <dgm:spPr/>
    </dgm:pt>
    <dgm:pt modelId="{9389DDA8-5457-4213-86C7-FBCA4A9C4146}" type="pres">
      <dgm:prSet presAssocID="{3E130F91-6D3A-4454-92C1-098F1AF1A29A}" presName="root2" presStyleCnt="0"/>
      <dgm:spPr/>
    </dgm:pt>
    <dgm:pt modelId="{AA2DDA75-4EC0-4351-B798-1F3B2AD47207}" type="pres">
      <dgm:prSet presAssocID="{3E130F91-6D3A-4454-92C1-098F1AF1A29A}" presName="LevelTwoTextNode" presStyleLbl="node2" presStyleIdx="0" presStyleCnt="2">
        <dgm:presLayoutVars>
          <dgm:chPref val="3"/>
        </dgm:presLayoutVars>
      </dgm:prSet>
      <dgm:spPr/>
    </dgm:pt>
    <dgm:pt modelId="{9285D57C-A57B-42D1-A808-DFD30D840BE1}" type="pres">
      <dgm:prSet presAssocID="{3E130F91-6D3A-4454-92C1-098F1AF1A29A}" presName="level3hierChild" presStyleCnt="0"/>
      <dgm:spPr/>
    </dgm:pt>
    <dgm:pt modelId="{0833B1FE-E9E4-4179-B405-5DA733D3A810}" type="pres">
      <dgm:prSet presAssocID="{1BFB5B5C-E0BB-492C-B008-02ECBBB9C819}" presName="conn2-1" presStyleLbl="parChTrans1D3" presStyleIdx="0" presStyleCnt="2"/>
      <dgm:spPr/>
    </dgm:pt>
    <dgm:pt modelId="{DFC83758-9835-4F30-B97D-9EC5D280F756}" type="pres">
      <dgm:prSet presAssocID="{1BFB5B5C-E0BB-492C-B008-02ECBBB9C819}" presName="connTx" presStyleLbl="parChTrans1D3" presStyleIdx="0" presStyleCnt="2"/>
      <dgm:spPr/>
    </dgm:pt>
    <dgm:pt modelId="{31859DB1-B79C-4B36-B02C-868462EEB99B}" type="pres">
      <dgm:prSet presAssocID="{636FFE07-1849-4DE9-8510-4A767D3EEE65}" presName="root2" presStyleCnt="0"/>
      <dgm:spPr/>
    </dgm:pt>
    <dgm:pt modelId="{FE8FB1BD-9F83-4468-A960-943B326406E2}" type="pres">
      <dgm:prSet presAssocID="{636FFE07-1849-4DE9-8510-4A767D3EEE65}" presName="LevelTwoTextNode" presStyleLbl="node3" presStyleIdx="0" presStyleCnt="2">
        <dgm:presLayoutVars>
          <dgm:chPref val="3"/>
        </dgm:presLayoutVars>
      </dgm:prSet>
      <dgm:spPr/>
    </dgm:pt>
    <dgm:pt modelId="{B0BB6860-FF47-4176-9BA5-5DD58D8407ED}" type="pres">
      <dgm:prSet presAssocID="{636FFE07-1849-4DE9-8510-4A767D3EEE65}" presName="level3hierChild" presStyleCnt="0"/>
      <dgm:spPr/>
    </dgm:pt>
    <dgm:pt modelId="{55C55DBB-AFB0-49CF-B84A-7C3F28D37F33}" type="pres">
      <dgm:prSet presAssocID="{E7E5C7CE-5C2C-423F-8DA6-48C9781749AD}" presName="conn2-1" presStyleLbl="parChTrans1D3" presStyleIdx="1" presStyleCnt="2"/>
      <dgm:spPr/>
    </dgm:pt>
    <dgm:pt modelId="{DD4B1B96-0994-48E7-B1DF-C6D9F39F1DA2}" type="pres">
      <dgm:prSet presAssocID="{E7E5C7CE-5C2C-423F-8DA6-48C9781749AD}" presName="connTx" presStyleLbl="parChTrans1D3" presStyleIdx="1" presStyleCnt="2"/>
      <dgm:spPr/>
    </dgm:pt>
    <dgm:pt modelId="{DA698618-A628-4206-A1B8-5820784438FE}" type="pres">
      <dgm:prSet presAssocID="{3DA47E8B-25E6-43C5-A5AD-91D4B08B6A1A}" presName="root2" presStyleCnt="0"/>
      <dgm:spPr/>
    </dgm:pt>
    <dgm:pt modelId="{08A021E4-5595-4D28-B3E3-5A2DCF60D868}" type="pres">
      <dgm:prSet presAssocID="{3DA47E8B-25E6-43C5-A5AD-91D4B08B6A1A}" presName="LevelTwoTextNode" presStyleLbl="node3" presStyleIdx="1" presStyleCnt="2">
        <dgm:presLayoutVars>
          <dgm:chPref val="3"/>
        </dgm:presLayoutVars>
      </dgm:prSet>
      <dgm:spPr/>
    </dgm:pt>
    <dgm:pt modelId="{971B4411-AE0A-4EBE-8CF1-8D0D0E76686F}" type="pres">
      <dgm:prSet presAssocID="{3DA47E8B-25E6-43C5-A5AD-91D4B08B6A1A}" presName="level3hierChild" presStyleCnt="0"/>
      <dgm:spPr/>
    </dgm:pt>
    <dgm:pt modelId="{32EA40D2-B724-4D38-B8DB-BB4261063EB2}" type="pres">
      <dgm:prSet presAssocID="{CE131118-7095-42AD-BE4F-9B3A3D9E2CCD}" presName="conn2-1" presStyleLbl="parChTrans1D2" presStyleIdx="1" presStyleCnt="2"/>
      <dgm:spPr/>
    </dgm:pt>
    <dgm:pt modelId="{F27A069B-763B-4DE9-B26E-B57C2A2006E5}" type="pres">
      <dgm:prSet presAssocID="{CE131118-7095-42AD-BE4F-9B3A3D9E2CCD}" presName="connTx" presStyleLbl="parChTrans1D2" presStyleIdx="1" presStyleCnt="2"/>
      <dgm:spPr/>
    </dgm:pt>
    <dgm:pt modelId="{846ABB7D-D3A7-419D-B3CA-7E91CA76EBD8}" type="pres">
      <dgm:prSet presAssocID="{B5F49E50-13D3-4D9C-81D7-EB75714F97A0}" presName="root2" presStyleCnt="0"/>
      <dgm:spPr/>
    </dgm:pt>
    <dgm:pt modelId="{C72297A5-A456-4B18-A157-7C96E0A49124}" type="pres">
      <dgm:prSet presAssocID="{B5F49E50-13D3-4D9C-81D7-EB75714F97A0}" presName="LevelTwoTextNode" presStyleLbl="node2" presStyleIdx="1" presStyleCnt="2">
        <dgm:presLayoutVars>
          <dgm:chPref val="3"/>
        </dgm:presLayoutVars>
      </dgm:prSet>
      <dgm:spPr/>
    </dgm:pt>
    <dgm:pt modelId="{B5CBAEDC-EF4A-494F-BF7A-8DFDC1A39B2D}" type="pres">
      <dgm:prSet presAssocID="{B5F49E50-13D3-4D9C-81D7-EB75714F97A0}" presName="level3hierChild" presStyleCnt="0"/>
      <dgm:spPr/>
    </dgm:pt>
  </dgm:ptLst>
  <dgm:cxnLst>
    <dgm:cxn modelId="{8D50FB01-E13C-492B-9AD7-D2BB97F92B87}" srcId="{A3AEEA31-403A-4BFB-BCCB-4038451BF79F}" destId="{3E130F91-6D3A-4454-92C1-098F1AF1A29A}" srcOrd="0" destOrd="0" parTransId="{65920B75-11AC-44B2-8C71-6DB543AA2C9F}" sibTransId="{3ED2AF00-E73B-4A0F-B759-B7607E60844A}"/>
    <dgm:cxn modelId="{8AF7F908-9712-41CF-A210-A7E62131B3D9}" type="presOf" srcId="{CE131118-7095-42AD-BE4F-9B3A3D9E2CCD}" destId="{F27A069B-763B-4DE9-B26E-B57C2A2006E5}" srcOrd="1" destOrd="0" presId="urn:microsoft.com/office/officeart/2005/8/layout/hierarchy2"/>
    <dgm:cxn modelId="{CBC86B0A-6BB0-46E7-A8BB-68D68F43AC90}" type="presOf" srcId="{636FFE07-1849-4DE9-8510-4A767D3EEE65}" destId="{FE8FB1BD-9F83-4468-A960-943B326406E2}" srcOrd="0" destOrd="0" presId="urn:microsoft.com/office/officeart/2005/8/layout/hierarchy2"/>
    <dgm:cxn modelId="{8DA7732D-076B-432B-B4F6-DCDDE3EF34B6}" srcId="{3E130F91-6D3A-4454-92C1-098F1AF1A29A}" destId="{636FFE07-1849-4DE9-8510-4A767D3EEE65}" srcOrd="0" destOrd="0" parTransId="{1BFB5B5C-E0BB-492C-B008-02ECBBB9C819}" sibTransId="{F7DDE3C1-5FD8-427A-AA4D-ECB78FEF8EA5}"/>
    <dgm:cxn modelId="{2BDA612F-D95E-448D-948F-0D909CAF9420}" type="presOf" srcId="{1BFB5B5C-E0BB-492C-B008-02ECBBB9C819}" destId="{0833B1FE-E9E4-4179-B405-5DA733D3A810}" srcOrd="0" destOrd="0" presId="urn:microsoft.com/office/officeart/2005/8/layout/hierarchy2"/>
    <dgm:cxn modelId="{B7ED1432-216E-4E2B-BAC5-772EA43D36BE}" type="presOf" srcId="{A3AEEA31-403A-4BFB-BCCB-4038451BF79F}" destId="{C96287F9-6F64-4EEE-B1ED-900F75FA78E4}" srcOrd="0" destOrd="0" presId="urn:microsoft.com/office/officeart/2005/8/layout/hierarchy2"/>
    <dgm:cxn modelId="{36F54261-26CE-4521-863C-0AAECE48BB60}" srcId="{A3AEEA31-403A-4BFB-BCCB-4038451BF79F}" destId="{B5F49E50-13D3-4D9C-81D7-EB75714F97A0}" srcOrd="1" destOrd="0" parTransId="{CE131118-7095-42AD-BE4F-9B3A3D9E2CCD}" sibTransId="{D9895202-B817-49A5-B01A-501507B533CA}"/>
    <dgm:cxn modelId="{345BE261-3936-414C-8AA0-761A826B452F}" type="presOf" srcId="{1BFB5B5C-E0BB-492C-B008-02ECBBB9C819}" destId="{DFC83758-9835-4F30-B97D-9EC5D280F756}" srcOrd="1" destOrd="0" presId="urn:microsoft.com/office/officeart/2005/8/layout/hierarchy2"/>
    <dgm:cxn modelId="{91555B55-918A-4433-8FB4-90392ACE33D4}" type="presOf" srcId="{65920B75-11AC-44B2-8C71-6DB543AA2C9F}" destId="{1DA89342-D785-4EBB-A706-2D1707B02633}" srcOrd="0" destOrd="0" presId="urn:microsoft.com/office/officeart/2005/8/layout/hierarchy2"/>
    <dgm:cxn modelId="{D3C8A997-C9CA-4B24-8931-66E6771D92EC}" srcId="{76245849-760D-448B-A3CC-77C0EE493C62}" destId="{A3AEEA31-403A-4BFB-BCCB-4038451BF79F}" srcOrd="0" destOrd="0" parTransId="{CE562516-455B-4E6E-B108-27043346E662}" sibTransId="{9E0F99D1-2BBA-4CF9-BB1B-7E5809CBA345}"/>
    <dgm:cxn modelId="{615C369E-7DB1-4B51-BC40-C03EE35D1D28}" type="presOf" srcId="{E7E5C7CE-5C2C-423F-8DA6-48C9781749AD}" destId="{55C55DBB-AFB0-49CF-B84A-7C3F28D37F33}" srcOrd="0" destOrd="0" presId="urn:microsoft.com/office/officeart/2005/8/layout/hierarchy2"/>
    <dgm:cxn modelId="{8EC6E39F-3338-443B-9C56-C1797F3B3EDE}" type="presOf" srcId="{3DA47E8B-25E6-43C5-A5AD-91D4B08B6A1A}" destId="{08A021E4-5595-4D28-B3E3-5A2DCF60D868}" srcOrd="0" destOrd="0" presId="urn:microsoft.com/office/officeart/2005/8/layout/hierarchy2"/>
    <dgm:cxn modelId="{9D587DB4-8BC1-49B1-9B1E-A213C38C938E}" type="presOf" srcId="{B5F49E50-13D3-4D9C-81D7-EB75714F97A0}" destId="{C72297A5-A456-4B18-A157-7C96E0A49124}" srcOrd="0" destOrd="0" presId="urn:microsoft.com/office/officeart/2005/8/layout/hierarchy2"/>
    <dgm:cxn modelId="{B32DDAC8-CA64-4D49-9394-BAF85DE42BD8}" type="presOf" srcId="{3E130F91-6D3A-4454-92C1-098F1AF1A29A}" destId="{AA2DDA75-4EC0-4351-B798-1F3B2AD47207}" srcOrd="0" destOrd="0" presId="urn:microsoft.com/office/officeart/2005/8/layout/hierarchy2"/>
    <dgm:cxn modelId="{9002EAD5-EBBC-4D0C-A220-6BD1E3740079}" type="presOf" srcId="{76245849-760D-448B-A3CC-77C0EE493C62}" destId="{CED6BEC0-AD38-41B7-869F-82EBB6813CD5}" srcOrd="0" destOrd="0" presId="urn:microsoft.com/office/officeart/2005/8/layout/hierarchy2"/>
    <dgm:cxn modelId="{B3D731DA-BD03-480F-BAAF-980445999113}" srcId="{3E130F91-6D3A-4454-92C1-098F1AF1A29A}" destId="{3DA47E8B-25E6-43C5-A5AD-91D4B08B6A1A}" srcOrd="1" destOrd="0" parTransId="{E7E5C7CE-5C2C-423F-8DA6-48C9781749AD}" sibTransId="{04D7A4FD-61E9-4620-A060-86267873F61C}"/>
    <dgm:cxn modelId="{99502EDD-8984-462B-9F2C-BE56FD82946A}" type="presOf" srcId="{CE131118-7095-42AD-BE4F-9B3A3D9E2CCD}" destId="{32EA40D2-B724-4D38-B8DB-BB4261063EB2}" srcOrd="0" destOrd="0" presId="urn:microsoft.com/office/officeart/2005/8/layout/hierarchy2"/>
    <dgm:cxn modelId="{E17552ED-B450-40A9-8989-F5D40D441EAA}" type="presOf" srcId="{E7E5C7CE-5C2C-423F-8DA6-48C9781749AD}" destId="{DD4B1B96-0994-48E7-B1DF-C6D9F39F1DA2}" srcOrd="1" destOrd="0" presId="urn:microsoft.com/office/officeart/2005/8/layout/hierarchy2"/>
    <dgm:cxn modelId="{B8406CFE-8F4E-4EC3-B992-7A00329FB0B1}" type="presOf" srcId="{65920B75-11AC-44B2-8C71-6DB543AA2C9F}" destId="{D64637AE-6C85-4D37-9E97-67FC0D42B463}" srcOrd="1" destOrd="0" presId="urn:microsoft.com/office/officeart/2005/8/layout/hierarchy2"/>
    <dgm:cxn modelId="{7B2EC0AF-D370-4093-9E66-C833FB541000}" type="presParOf" srcId="{CED6BEC0-AD38-41B7-869F-82EBB6813CD5}" destId="{54CC57CE-97DE-4CEB-A87F-E8F68A53711C}" srcOrd="0" destOrd="0" presId="urn:microsoft.com/office/officeart/2005/8/layout/hierarchy2"/>
    <dgm:cxn modelId="{1D45368E-F915-42AF-B41C-4396B2C5BF73}" type="presParOf" srcId="{54CC57CE-97DE-4CEB-A87F-E8F68A53711C}" destId="{C96287F9-6F64-4EEE-B1ED-900F75FA78E4}" srcOrd="0" destOrd="0" presId="urn:microsoft.com/office/officeart/2005/8/layout/hierarchy2"/>
    <dgm:cxn modelId="{BE61E80C-EA17-4D86-9072-EBF04DFEACAC}" type="presParOf" srcId="{54CC57CE-97DE-4CEB-A87F-E8F68A53711C}" destId="{384A99AC-9C31-4AB2-BB5F-92E699557C81}" srcOrd="1" destOrd="0" presId="urn:microsoft.com/office/officeart/2005/8/layout/hierarchy2"/>
    <dgm:cxn modelId="{D18E1857-2970-40AD-83EA-6577913D29CE}" type="presParOf" srcId="{384A99AC-9C31-4AB2-BB5F-92E699557C81}" destId="{1DA89342-D785-4EBB-A706-2D1707B02633}" srcOrd="0" destOrd="0" presId="urn:microsoft.com/office/officeart/2005/8/layout/hierarchy2"/>
    <dgm:cxn modelId="{38E24E6B-8A6D-45CF-A949-309E4836CDED}" type="presParOf" srcId="{1DA89342-D785-4EBB-A706-2D1707B02633}" destId="{D64637AE-6C85-4D37-9E97-67FC0D42B463}" srcOrd="0" destOrd="0" presId="urn:microsoft.com/office/officeart/2005/8/layout/hierarchy2"/>
    <dgm:cxn modelId="{01350817-E393-49C4-B3DE-D50A8FAC5E94}" type="presParOf" srcId="{384A99AC-9C31-4AB2-BB5F-92E699557C81}" destId="{9389DDA8-5457-4213-86C7-FBCA4A9C4146}" srcOrd="1" destOrd="0" presId="urn:microsoft.com/office/officeart/2005/8/layout/hierarchy2"/>
    <dgm:cxn modelId="{578C07F0-AB85-44AB-ABCD-4FC8BC3E1902}" type="presParOf" srcId="{9389DDA8-5457-4213-86C7-FBCA4A9C4146}" destId="{AA2DDA75-4EC0-4351-B798-1F3B2AD47207}" srcOrd="0" destOrd="0" presId="urn:microsoft.com/office/officeart/2005/8/layout/hierarchy2"/>
    <dgm:cxn modelId="{453B2D95-E098-4F2C-8398-3A0339F414F3}" type="presParOf" srcId="{9389DDA8-5457-4213-86C7-FBCA4A9C4146}" destId="{9285D57C-A57B-42D1-A808-DFD30D840BE1}" srcOrd="1" destOrd="0" presId="urn:microsoft.com/office/officeart/2005/8/layout/hierarchy2"/>
    <dgm:cxn modelId="{8FB13F60-16FF-4646-B0AB-94F47B06FE64}" type="presParOf" srcId="{9285D57C-A57B-42D1-A808-DFD30D840BE1}" destId="{0833B1FE-E9E4-4179-B405-5DA733D3A810}" srcOrd="0" destOrd="0" presId="urn:microsoft.com/office/officeart/2005/8/layout/hierarchy2"/>
    <dgm:cxn modelId="{0FD2B22F-186D-4ED9-9AF1-CF9F7C45DC7C}" type="presParOf" srcId="{0833B1FE-E9E4-4179-B405-5DA733D3A810}" destId="{DFC83758-9835-4F30-B97D-9EC5D280F756}" srcOrd="0" destOrd="0" presId="urn:microsoft.com/office/officeart/2005/8/layout/hierarchy2"/>
    <dgm:cxn modelId="{55ABD8CF-CF23-4D3A-B80E-637D4C2BEC87}" type="presParOf" srcId="{9285D57C-A57B-42D1-A808-DFD30D840BE1}" destId="{31859DB1-B79C-4B36-B02C-868462EEB99B}" srcOrd="1" destOrd="0" presId="urn:microsoft.com/office/officeart/2005/8/layout/hierarchy2"/>
    <dgm:cxn modelId="{DF93CBD0-EDB8-4118-BED0-3EF78E900FE7}" type="presParOf" srcId="{31859DB1-B79C-4B36-B02C-868462EEB99B}" destId="{FE8FB1BD-9F83-4468-A960-943B326406E2}" srcOrd="0" destOrd="0" presId="urn:microsoft.com/office/officeart/2005/8/layout/hierarchy2"/>
    <dgm:cxn modelId="{AA6ABF77-073C-455F-A2CA-49C9539A69E1}" type="presParOf" srcId="{31859DB1-B79C-4B36-B02C-868462EEB99B}" destId="{B0BB6860-FF47-4176-9BA5-5DD58D8407ED}" srcOrd="1" destOrd="0" presId="urn:microsoft.com/office/officeart/2005/8/layout/hierarchy2"/>
    <dgm:cxn modelId="{612FFBE8-7EF3-41AA-85A5-CC2094A33FC1}" type="presParOf" srcId="{9285D57C-A57B-42D1-A808-DFD30D840BE1}" destId="{55C55DBB-AFB0-49CF-B84A-7C3F28D37F33}" srcOrd="2" destOrd="0" presId="urn:microsoft.com/office/officeart/2005/8/layout/hierarchy2"/>
    <dgm:cxn modelId="{BB439D7E-2458-492A-97AF-44CC170EAF4C}" type="presParOf" srcId="{55C55DBB-AFB0-49CF-B84A-7C3F28D37F33}" destId="{DD4B1B96-0994-48E7-B1DF-C6D9F39F1DA2}" srcOrd="0" destOrd="0" presId="urn:microsoft.com/office/officeart/2005/8/layout/hierarchy2"/>
    <dgm:cxn modelId="{EC80F152-08F4-4FCE-A445-5ED94CAC610A}" type="presParOf" srcId="{9285D57C-A57B-42D1-A808-DFD30D840BE1}" destId="{DA698618-A628-4206-A1B8-5820784438FE}" srcOrd="3" destOrd="0" presId="urn:microsoft.com/office/officeart/2005/8/layout/hierarchy2"/>
    <dgm:cxn modelId="{828EC2FD-08B8-49D7-9BB7-33E09E54CF0F}" type="presParOf" srcId="{DA698618-A628-4206-A1B8-5820784438FE}" destId="{08A021E4-5595-4D28-B3E3-5A2DCF60D868}" srcOrd="0" destOrd="0" presId="urn:microsoft.com/office/officeart/2005/8/layout/hierarchy2"/>
    <dgm:cxn modelId="{0551431D-7773-49AC-866A-6358C3547247}" type="presParOf" srcId="{DA698618-A628-4206-A1B8-5820784438FE}" destId="{971B4411-AE0A-4EBE-8CF1-8D0D0E76686F}" srcOrd="1" destOrd="0" presId="urn:microsoft.com/office/officeart/2005/8/layout/hierarchy2"/>
    <dgm:cxn modelId="{8A89029E-4111-40E3-9146-D34BF8E1AD46}" type="presParOf" srcId="{384A99AC-9C31-4AB2-BB5F-92E699557C81}" destId="{32EA40D2-B724-4D38-B8DB-BB4261063EB2}" srcOrd="2" destOrd="0" presId="urn:microsoft.com/office/officeart/2005/8/layout/hierarchy2"/>
    <dgm:cxn modelId="{85041339-563B-4C3B-A7AA-FDF8603E4723}" type="presParOf" srcId="{32EA40D2-B724-4D38-B8DB-BB4261063EB2}" destId="{F27A069B-763B-4DE9-B26E-B57C2A2006E5}" srcOrd="0" destOrd="0" presId="urn:microsoft.com/office/officeart/2005/8/layout/hierarchy2"/>
    <dgm:cxn modelId="{34820934-D5F8-4E32-8DE5-CB0DC5B37030}" type="presParOf" srcId="{384A99AC-9C31-4AB2-BB5F-92E699557C81}" destId="{846ABB7D-D3A7-419D-B3CA-7E91CA76EBD8}" srcOrd="3" destOrd="0" presId="urn:microsoft.com/office/officeart/2005/8/layout/hierarchy2"/>
    <dgm:cxn modelId="{AF9568BF-7EB9-4A29-8941-E764DE7BC518}" type="presParOf" srcId="{846ABB7D-D3A7-419D-B3CA-7E91CA76EBD8}" destId="{C72297A5-A456-4B18-A157-7C96E0A49124}" srcOrd="0" destOrd="0" presId="urn:microsoft.com/office/officeart/2005/8/layout/hierarchy2"/>
    <dgm:cxn modelId="{3CED54A9-3B3B-426B-A934-49BC64FD089B}" type="presParOf" srcId="{846ABB7D-D3A7-419D-B3CA-7E91CA76EBD8}" destId="{B5CBAEDC-EF4A-494F-BF7A-8DFDC1A39B2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6287F9-6F64-4EEE-B1ED-900F75FA78E4}">
      <dsp:nvSpPr>
        <dsp:cNvPr id="0" name=""/>
        <dsp:cNvSpPr/>
      </dsp:nvSpPr>
      <dsp:spPr>
        <a:xfrm>
          <a:off x="5773" y="1578371"/>
          <a:ext cx="2197595" cy="109879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r-Cyrl-RS" sz="2000" kern="1200" dirty="0"/>
            <a:t>2 основна типа тржишта ХоВ</a:t>
          </a:r>
          <a:endParaRPr lang="en-US" sz="2000" kern="1200" dirty="0"/>
        </a:p>
      </dsp:txBody>
      <dsp:txXfrm>
        <a:off x="37956" y="1610554"/>
        <a:ext cx="2133229" cy="1034431"/>
      </dsp:txXfrm>
    </dsp:sp>
    <dsp:sp modelId="{1DA89342-D785-4EBB-A706-2D1707B02633}">
      <dsp:nvSpPr>
        <dsp:cNvPr id="0" name=""/>
        <dsp:cNvSpPr/>
      </dsp:nvSpPr>
      <dsp:spPr>
        <a:xfrm rot="19457599">
          <a:off x="2101618" y="1784576"/>
          <a:ext cx="1082539" cy="54580"/>
        </a:xfrm>
        <a:custGeom>
          <a:avLst/>
          <a:gdLst/>
          <a:ahLst/>
          <a:cxnLst/>
          <a:rect l="0" t="0" r="0" b="0"/>
          <a:pathLst>
            <a:path>
              <a:moveTo>
                <a:pt x="0" y="27290"/>
              </a:moveTo>
              <a:lnTo>
                <a:pt x="1082539" y="2729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15824" y="1784803"/>
        <a:ext cx="54126" cy="54126"/>
      </dsp:txXfrm>
    </dsp:sp>
    <dsp:sp modelId="{AA2DDA75-4EC0-4351-B798-1F3B2AD47207}">
      <dsp:nvSpPr>
        <dsp:cNvPr id="0" name=""/>
        <dsp:cNvSpPr/>
      </dsp:nvSpPr>
      <dsp:spPr>
        <a:xfrm>
          <a:off x="3082407" y="946563"/>
          <a:ext cx="2197595" cy="109879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r-Cyrl-RS" sz="2000" kern="1200" dirty="0"/>
            <a:t>Тржиште засновано на налозима</a:t>
          </a:r>
          <a:endParaRPr lang="en-US" sz="2000" kern="1200" dirty="0"/>
        </a:p>
      </dsp:txBody>
      <dsp:txXfrm>
        <a:off x="3114590" y="978746"/>
        <a:ext cx="2133229" cy="1034431"/>
      </dsp:txXfrm>
    </dsp:sp>
    <dsp:sp modelId="{0833B1FE-E9E4-4179-B405-5DA733D3A810}">
      <dsp:nvSpPr>
        <dsp:cNvPr id="0" name=""/>
        <dsp:cNvSpPr/>
      </dsp:nvSpPr>
      <dsp:spPr>
        <a:xfrm rot="19457599">
          <a:off x="5178253" y="1152767"/>
          <a:ext cx="1082539" cy="54580"/>
        </a:xfrm>
        <a:custGeom>
          <a:avLst/>
          <a:gdLst/>
          <a:ahLst/>
          <a:cxnLst/>
          <a:rect l="0" t="0" r="0" b="0"/>
          <a:pathLst>
            <a:path>
              <a:moveTo>
                <a:pt x="0" y="27290"/>
              </a:moveTo>
              <a:lnTo>
                <a:pt x="1082539" y="2729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92459" y="1152994"/>
        <a:ext cx="54126" cy="54126"/>
      </dsp:txXfrm>
    </dsp:sp>
    <dsp:sp modelId="{FE8FB1BD-9F83-4468-A960-943B326406E2}">
      <dsp:nvSpPr>
        <dsp:cNvPr id="0" name=""/>
        <dsp:cNvSpPr/>
      </dsp:nvSpPr>
      <dsp:spPr>
        <a:xfrm>
          <a:off x="6159041" y="314754"/>
          <a:ext cx="2197595" cy="109879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r-Cyrl-RS" sz="2000" kern="1200" dirty="0"/>
            <a:t>Тржиште са периодичном аукцијом</a:t>
          </a:r>
          <a:endParaRPr lang="en-US" sz="2000" kern="1200" dirty="0"/>
        </a:p>
      </dsp:txBody>
      <dsp:txXfrm>
        <a:off x="6191224" y="346937"/>
        <a:ext cx="2133229" cy="1034431"/>
      </dsp:txXfrm>
    </dsp:sp>
    <dsp:sp modelId="{55C55DBB-AFB0-49CF-B84A-7C3F28D37F33}">
      <dsp:nvSpPr>
        <dsp:cNvPr id="0" name=""/>
        <dsp:cNvSpPr/>
      </dsp:nvSpPr>
      <dsp:spPr>
        <a:xfrm rot="2142401">
          <a:off x="5178253" y="1784576"/>
          <a:ext cx="1082539" cy="54580"/>
        </a:xfrm>
        <a:custGeom>
          <a:avLst/>
          <a:gdLst/>
          <a:ahLst/>
          <a:cxnLst/>
          <a:rect l="0" t="0" r="0" b="0"/>
          <a:pathLst>
            <a:path>
              <a:moveTo>
                <a:pt x="0" y="27290"/>
              </a:moveTo>
              <a:lnTo>
                <a:pt x="1082539" y="2729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92459" y="1784803"/>
        <a:ext cx="54126" cy="54126"/>
      </dsp:txXfrm>
    </dsp:sp>
    <dsp:sp modelId="{08A021E4-5595-4D28-B3E3-5A2DCF60D868}">
      <dsp:nvSpPr>
        <dsp:cNvPr id="0" name=""/>
        <dsp:cNvSpPr/>
      </dsp:nvSpPr>
      <dsp:spPr>
        <a:xfrm>
          <a:off x="6159041" y="1578371"/>
          <a:ext cx="2197595" cy="109879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r-Cyrl-RS" sz="2000" kern="1200" dirty="0"/>
            <a:t>Тржиште са континуираном аукцијом</a:t>
          </a:r>
          <a:endParaRPr lang="en-US" sz="2000" kern="1200" dirty="0"/>
        </a:p>
      </dsp:txBody>
      <dsp:txXfrm>
        <a:off x="6191224" y="1610554"/>
        <a:ext cx="2133229" cy="1034431"/>
      </dsp:txXfrm>
    </dsp:sp>
    <dsp:sp modelId="{32EA40D2-B724-4D38-B8DB-BB4261063EB2}">
      <dsp:nvSpPr>
        <dsp:cNvPr id="0" name=""/>
        <dsp:cNvSpPr/>
      </dsp:nvSpPr>
      <dsp:spPr>
        <a:xfrm rot="2142401">
          <a:off x="2101618" y="2416385"/>
          <a:ext cx="1082539" cy="54580"/>
        </a:xfrm>
        <a:custGeom>
          <a:avLst/>
          <a:gdLst/>
          <a:ahLst/>
          <a:cxnLst/>
          <a:rect l="0" t="0" r="0" b="0"/>
          <a:pathLst>
            <a:path>
              <a:moveTo>
                <a:pt x="0" y="27290"/>
              </a:moveTo>
              <a:lnTo>
                <a:pt x="1082539" y="2729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15824" y="2416611"/>
        <a:ext cx="54126" cy="54126"/>
      </dsp:txXfrm>
    </dsp:sp>
    <dsp:sp modelId="{C72297A5-A456-4B18-A157-7C96E0A49124}">
      <dsp:nvSpPr>
        <dsp:cNvPr id="0" name=""/>
        <dsp:cNvSpPr/>
      </dsp:nvSpPr>
      <dsp:spPr>
        <a:xfrm>
          <a:off x="3082407" y="2210180"/>
          <a:ext cx="2197595" cy="109879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r-Cyrl-RS" sz="2000" kern="1200" dirty="0"/>
            <a:t>Котацијско тржиште</a:t>
          </a:r>
          <a:endParaRPr lang="en-US" sz="2000" kern="1200" dirty="0"/>
        </a:p>
      </dsp:txBody>
      <dsp:txXfrm>
        <a:off x="3114590" y="2242363"/>
        <a:ext cx="2133229" cy="103443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984C4F-77F6-468E-8FE4-B659C0B0EEBE}" type="datetimeFigureOut">
              <a:rPr lang="en-US" smtClean="0"/>
              <a:t>5/28/2026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79DA66-ABD2-464E-B669-492235E69F18}" type="slidenum">
              <a:rPr lang="en-US" smtClean="0"/>
              <a:t>‹#›</a:t>
            </a:fld>
            <a:endParaRPr lang="en-US" dirty="0"/>
          </a:p>
        </p:txBody>
      </p:sp>
    </p:spTree>
    <p:extLst>
      <p:ext uri="{BB962C8B-B14F-4D97-AF65-F5344CB8AC3E}">
        <p14:creationId xmlns:p14="http://schemas.microsoft.com/office/powerpoint/2010/main" val="1927504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82290F5-68E2-4B8F-959D-37A0C51EEDB2}" type="datetimeFigureOut">
              <a:rPr lang="en-US" smtClean="0"/>
              <a:t>5/28/2026</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3190733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3254211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2686000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544183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464385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1623834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4045279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82290F5-68E2-4B8F-959D-37A0C51EEDB2}"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2544546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582290F5-68E2-4B8F-959D-37A0C51EEDB2}"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393736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979935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2984028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68482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1916523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2540335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2939545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1518576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dirty="0"/>
              <a:t>Click icon to add picture</a:t>
            </a:r>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2290F5-68E2-4B8F-959D-37A0C51EEDB2}" type="datetimeFigureOut">
              <a:rPr lang="en-US" smtClean="0"/>
              <a:t>5/28/2026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548E5EE-B793-4073-A7C4-C58F072E7917}" type="slidenum">
              <a:rPr lang="en-US" smtClean="0"/>
              <a:t>‹#›</a:t>
            </a:fld>
            <a:endParaRPr lang="en-US" dirty="0"/>
          </a:p>
        </p:txBody>
      </p:sp>
    </p:spTree>
    <p:extLst>
      <p:ext uri="{BB962C8B-B14F-4D97-AF65-F5344CB8AC3E}">
        <p14:creationId xmlns:p14="http://schemas.microsoft.com/office/powerpoint/2010/main" val="150725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82290F5-68E2-4B8F-959D-37A0C51EEDB2}" type="datetimeFigureOut">
              <a:rPr lang="en-US" smtClean="0"/>
              <a:t>5/28/2026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548E5EE-B793-4073-A7C4-C58F072E7917}" type="slidenum">
              <a:rPr lang="en-US" smtClean="0"/>
              <a:t>‹#›</a:t>
            </a:fld>
            <a:endParaRPr lang="en-US" dirty="0"/>
          </a:p>
        </p:txBody>
      </p:sp>
    </p:spTree>
    <p:extLst>
      <p:ext uri="{BB962C8B-B14F-4D97-AF65-F5344CB8AC3E}">
        <p14:creationId xmlns:p14="http://schemas.microsoft.com/office/powerpoint/2010/main" val="1892828220"/>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 id="2147483908" r:id="rId13"/>
    <p:sldLayoutId id="2147483909" r:id="rId14"/>
    <p:sldLayoutId id="2147483910" r:id="rId15"/>
    <p:sldLayoutId id="2147483911" r:id="rId16"/>
    <p:sldLayoutId id="2147483912"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2E26A-2D79-7F7E-E0AF-52141A45F0D8}"/>
              </a:ext>
            </a:extLst>
          </p:cNvPr>
          <p:cNvSpPr>
            <a:spLocks noGrp="1"/>
          </p:cNvSpPr>
          <p:nvPr>
            <p:ph type="ctrTitle"/>
          </p:nvPr>
        </p:nvSpPr>
        <p:spPr/>
        <p:txBody>
          <a:bodyPr/>
          <a:lstStyle/>
          <a:p>
            <a:r>
              <a:rPr lang="sr-Cyrl-RS" dirty="0"/>
              <a:t>Финансијска тржишта</a:t>
            </a:r>
            <a:endParaRPr lang="en-US" dirty="0"/>
          </a:p>
        </p:txBody>
      </p:sp>
      <p:sp>
        <p:nvSpPr>
          <p:cNvPr id="3" name="Subtitle 2">
            <a:extLst>
              <a:ext uri="{FF2B5EF4-FFF2-40B4-BE49-F238E27FC236}">
                <a16:creationId xmlns:a16="http://schemas.microsoft.com/office/drawing/2014/main" id="{4A3CC88E-ADB2-63CF-9A57-20B6B3EFFA1B}"/>
              </a:ext>
            </a:extLst>
          </p:cNvPr>
          <p:cNvSpPr>
            <a:spLocks noGrp="1"/>
          </p:cNvSpPr>
          <p:nvPr>
            <p:ph type="subTitle" idx="1"/>
          </p:nvPr>
        </p:nvSpPr>
        <p:spPr>
          <a:xfrm>
            <a:off x="1154955" y="4777380"/>
            <a:ext cx="10156048" cy="861420"/>
          </a:xfrm>
        </p:spPr>
        <p:txBody>
          <a:bodyPr>
            <a:normAutofit/>
          </a:bodyPr>
          <a:lstStyle/>
          <a:p>
            <a:r>
              <a:rPr lang="ru-RU" dirty="0"/>
              <a:t>ВЕЖБЕ</a:t>
            </a:r>
            <a:r>
              <a:rPr lang="en-US" dirty="0"/>
              <a:t> </a:t>
            </a:r>
            <a:r>
              <a:rPr lang="sr-Cyrl-RS" dirty="0"/>
              <a:t>бр. 1</a:t>
            </a:r>
            <a:r>
              <a:rPr lang="sr-Latn-RS" dirty="0"/>
              <a:t>3 </a:t>
            </a:r>
            <a:endParaRPr lang="ru-RU" dirty="0"/>
          </a:p>
          <a:p>
            <a:r>
              <a:rPr lang="ru-RU" dirty="0"/>
              <a:t>Виолета Џаферовић МА</a:t>
            </a:r>
            <a:r>
              <a:rPr lang="en-US" dirty="0"/>
              <a:t>											</a:t>
            </a:r>
            <a:r>
              <a:rPr lang="sr-Cyrl-RS" dirty="0"/>
              <a:t> </a:t>
            </a:r>
            <a:r>
              <a:rPr lang="en-US" dirty="0"/>
              <a:t>		</a:t>
            </a:r>
            <a:r>
              <a:rPr lang="en-US" sz="1200" dirty="0"/>
              <a:t>2</a:t>
            </a:r>
            <a:r>
              <a:rPr lang="sr-Latn-RS" sz="1200" dirty="0"/>
              <a:t>8</a:t>
            </a:r>
            <a:r>
              <a:rPr lang="sr-Cyrl-RS" sz="1200" dirty="0"/>
              <a:t>.05.2026.</a:t>
            </a:r>
          </a:p>
          <a:p>
            <a:endParaRPr lang="en-US" sz="1200" dirty="0"/>
          </a:p>
          <a:p>
            <a:endParaRPr lang="en-US" dirty="0"/>
          </a:p>
        </p:txBody>
      </p:sp>
      <p:sp>
        <p:nvSpPr>
          <p:cNvPr id="4" name="TextBox 3"/>
          <p:cNvSpPr txBox="1"/>
          <p:nvPr/>
        </p:nvSpPr>
        <p:spPr>
          <a:xfrm>
            <a:off x="1154955" y="896034"/>
            <a:ext cx="4609578" cy="646331"/>
          </a:xfrm>
          <a:prstGeom prst="rect">
            <a:avLst/>
          </a:prstGeom>
          <a:noFill/>
        </p:spPr>
        <p:txBody>
          <a:bodyPr wrap="square" rtlCol="0">
            <a:spAutoFit/>
          </a:bodyPr>
          <a:lstStyle/>
          <a:p>
            <a:r>
              <a:rPr lang="ru-RU" sz="1200" dirty="0">
                <a:solidFill>
                  <a:schemeClr val="bg1"/>
                </a:solidFill>
              </a:rPr>
              <a:t>АКАДЕМИЈА СТРУКОВНИХ СТУДИЈА ЗАПАДН</a:t>
            </a:r>
            <a:r>
              <a:rPr lang="sr-Cyrl-RS" sz="1200" dirty="0">
                <a:solidFill>
                  <a:schemeClr val="bg1"/>
                </a:solidFill>
              </a:rPr>
              <a:t>А СРБИЈА</a:t>
            </a:r>
            <a:r>
              <a:rPr lang="ru-RU" sz="1200" dirty="0">
                <a:solidFill>
                  <a:schemeClr val="bg1"/>
                </a:solidFill>
              </a:rPr>
              <a:t>
ОДСЕК ВАЉЕВО
</a:t>
            </a:r>
            <a:endParaRPr lang="en-US" sz="1200" dirty="0">
              <a:solidFill>
                <a:schemeClr val="bg1"/>
              </a:solidFill>
            </a:endParaRPr>
          </a:p>
        </p:txBody>
      </p:sp>
    </p:spTree>
    <p:extLst>
      <p:ext uri="{BB962C8B-B14F-4D97-AF65-F5344CB8AC3E}">
        <p14:creationId xmlns:p14="http://schemas.microsoft.com/office/powerpoint/2010/main" val="1200892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296F3-2AE8-3458-0F28-D4544961E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BF7F89-6486-6DE7-04F0-52FA31EB91C7}"/>
              </a:ext>
            </a:extLst>
          </p:cNvPr>
          <p:cNvSpPr>
            <a:spLocks noGrp="1"/>
          </p:cNvSpPr>
          <p:nvPr>
            <p:ph type="title"/>
          </p:nvPr>
        </p:nvSpPr>
        <p:spPr>
          <a:xfrm>
            <a:off x="1797589" y="1220556"/>
            <a:ext cx="8761413" cy="706964"/>
          </a:xfrm>
        </p:spPr>
        <p:txBody>
          <a:bodyPr/>
          <a:lstStyle/>
          <a:p>
            <a:pPr algn="ctr"/>
            <a:r>
              <a:rPr lang="sr-Cyrl-RS" sz="4000" dirty="0"/>
              <a:t>Берзански посредници</a:t>
            </a:r>
            <a:endParaRPr lang="en-US" sz="3200" dirty="0"/>
          </a:p>
        </p:txBody>
      </p:sp>
      <p:sp>
        <p:nvSpPr>
          <p:cNvPr id="3" name="Content Placeholder 2">
            <a:extLst>
              <a:ext uri="{FF2B5EF4-FFF2-40B4-BE49-F238E27FC236}">
                <a16:creationId xmlns:a16="http://schemas.microsoft.com/office/drawing/2014/main" id="{15B4D327-69CF-8EDD-28E8-AACB92FC26D4}"/>
              </a:ext>
            </a:extLst>
          </p:cNvPr>
          <p:cNvSpPr>
            <a:spLocks noGrp="1"/>
          </p:cNvSpPr>
          <p:nvPr>
            <p:ph idx="1"/>
          </p:nvPr>
        </p:nvSpPr>
        <p:spPr>
          <a:xfrm>
            <a:off x="1154954" y="2761488"/>
            <a:ext cx="9653254" cy="3422904"/>
          </a:xfrm>
        </p:spPr>
        <p:txBody>
          <a:bodyPr>
            <a:normAutofit/>
          </a:bodyPr>
          <a:lstStyle/>
          <a:p>
            <a:r>
              <a:rPr lang="sr-Cyrl-RS" dirty="0">
                <a:solidFill>
                  <a:schemeClr val="tx1"/>
                </a:solidFill>
              </a:rPr>
              <a:t>Брокерско - дилерска друштва могу да обављају:</a:t>
            </a:r>
          </a:p>
          <a:p>
            <a:pPr>
              <a:buFont typeface="+mj-lt"/>
              <a:buAutoNum type="arabicPeriod"/>
            </a:pPr>
            <a:r>
              <a:rPr lang="sr-Cyrl-RS" dirty="0">
                <a:solidFill>
                  <a:schemeClr val="tx1"/>
                </a:solidFill>
              </a:rPr>
              <a:t>Брокерске послове – посредовање у куповини и продаји ХоВ</a:t>
            </a:r>
          </a:p>
          <a:p>
            <a:pPr>
              <a:buFont typeface="+mj-lt"/>
              <a:buAutoNum type="arabicPeriod"/>
            </a:pPr>
            <a:r>
              <a:rPr lang="sr-Cyrl-RS" dirty="0">
                <a:solidFill>
                  <a:schemeClr val="tx1"/>
                </a:solidFill>
              </a:rPr>
              <a:t>Дилерске послове – куповина и продаја ХоВ за своје име и за свој рачун</a:t>
            </a:r>
          </a:p>
          <a:p>
            <a:pPr>
              <a:buFont typeface="+mj-lt"/>
              <a:buAutoNum type="arabicPeriod"/>
            </a:pPr>
            <a:r>
              <a:rPr lang="sr-Cyrl-RS" dirty="0">
                <a:solidFill>
                  <a:schemeClr val="tx1"/>
                </a:solidFill>
              </a:rPr>
              <a:t>Послове маркет мејкера – обавезна куповина ХоВ у своје име и за свој рачун, а по ценама које су унапред јавно објављене</a:t>
            </a:r>
          </a:p>
          <a:p>
            <a:pPr>
              <a:buFont typeface="+mj-lt"/>
              <a:buAutoNum type="arabicPeriod"/>
            </a:pPr>
            <a:r>
              <a:rPr lang="sr-Cyrl-RS" dirty="0">
                <a:solidFill>
                  <a:schemeClr val="tx1"/>
                </a:solidFill>
              </a:rPr>
              <a:t>Послове портфолио менаџера – управљање ХоВ у име и за рачун налогодавца</a:t>
            </a:r>
          </a:p>
          <a:p>
            <a:pPr>
              <a:buFont typeface="+mj-lt"/>
              <a:buAutoNum type="arabicPeriod"/>
            </a:pPr>
            <a:r>
              <a:rPr lang="sr-Cyrl-RS" dirty="0">
                <a:solidFill>
                  <a:schemeClr val="tx1"/>
                </a:solidFill>
              </a:rPr>
              <a:t>Послове агента емисије – организовање дистрибуције ХоВ без обавезе откупа непродатих хартија</a:t>
            </a:r>
          </a:p>
          <a:p>
            <a:endParaRPr lang="ru-RU" dirty="0">
              <a:solidFill>
                <a:schemeClr val="tx1"/>
              </a:solidFill>
            </a:endParaRPr>
          </a:p>
          <a:p>
            <a:endParaRPr lang="ru-RU" sz="1800" dirty="0">
              <a:solidFill>
                <a:schemeClr val="tx1"/>
              </a:solidFill>
            </a:endParaRPr>
          </a:p>
        </p:txBody>
      </p:sp>
    </p:spTree>
    <p:extLst>
      <p:ext uri="{BB962C8B-B14F-4D97-AF65-F5344CB8AC3E}">
        <p14:creationId xmlns:p14="http://schemas.microsoft.com/office/powerpoint/2010/main" val="3641919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28CF3-BBEE-4D98-467E-97F55950A3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94A2C3-99FE-0BE6-B480-56AAA15EC737}"/>
              </a:ext>
            </a:extLst>
          </p:cNvPr>
          <p:cNvSpPr>
            <a:spLocks noGrp="1"/>
          </p:cNvSpPr>
          <p:nvPr>
            <p:ph type="title"/>
          </p:nvPr>
        </p:nvSpPr>
        <p:spPr>
          <a:xfrm>
            <a:off x="1797589" y="1220556"/>
            <a:ext cx="8761413" cy="706964"/>
          </a:xfrm>
        </p:spPr>
        <p:txBody>
          <a:bodyPr/>
          <a:lstStyle/>
          <a:p>
            <a:pPr algn="ctr"/>
            <a:r>
              <a:rPr lang="sr-Cyrl-RS" sz="4000" dirty="0"/>
              <a:t>Берзански посредници</a:t>
            </a:r>
            <a:endParaRPr lang="en-US" sz="3200" dirty="0"/>
          </a:p>
        </p:txBody>
      </p:sp>
      <p:sp>
        <p:nvSpPr>
          <p:cNvPr id="3" name="Content Placeholder 2">
            <a:extLst>
              <a:ext uri="{FF2B5EF4-FFF2-40B4-BE49-F238E27FC236}">
                <a16:creationId xmlns:a16="http://schemas.microsoft.com/office/drawing/2014/main" id="{72B8B5BE-83B5-BF71-7F48-9530F504B01B}"/>
              </a:ext>
            </a:extLst>
          </p:cNvPr>
          <p:cNvSpPr>
            <a:spLocks noGrp="1"/>
          </p:cNvSpPr>
          <p:nvPr>
            <p:ph idx="1"/>
          </p:nvPr>
        </p:nvSpPr>
        <p:spPr>
          <a:xfrm>
            <a:off x="1154954" y="2761488"/>
            <a:ext cx="9653254" cy="3422904"/>
          </a:xfrm>
        </p:spPr>
        <p:txBody>
          <a:bodyPr>
            <a:normAutofit/>
          </a:bodyPr>
          <a:lstStyle/>
          <a:p>
            <a:pPr>
              <a:buFont typeface="+mj-lt"/>
              <a:buAutoNum type="arabicPeriod" startAt="6"/>
            </a:pPr>
            <a:r>
              <a:rPr lang="sr-Cyrl-RS" dirty="0">
                <a:solidFill>
                  <a:schemeClr val="tx1"/>
                </a:solidFill>
              </a:rPr>
              <a:t>Послове покровитеља емисије – организовање дистрибуције ХоВ са обавезом њиховог откупа од издаваоца ради даље продаје или са обавезом откупа непродатих хартија</a:t>
            </a:r>
          </a:p>
          <a:p>
            <a:pPr>
              <a:buFont typeface="+mj-lt"/>
              <a:buAutoNum type="arabicPeriod" startAt="6"/>
            </a:pPr>
            <a:r>
              <a:rPr lang="sr-Cyrl-RS" dirty="0">
                <a:solidFill>
                  <a:schemeClr val="tx1"/>
                </a:solidFill>
              </a:rPr>
              <a:t>Послове инвестиционог саветника – послови пружања саветодавних услуга у вези са пословањем ХоВ</a:t>
            </a:r>
          </a:p>
          <a:p>
            <a:pPr>
              <a:buFont typeface="+mj-lt"/>
              <a:buAutoNum type="arabicPeriod" startAt="6"/>
            </a:pPr>
            <a:r>
              <a:rPr lang="sr-Cyrl-RS" dirty="0">
                <a:solidFill>
                  <a:schemeClr val="tx1"/>
                </a:solidFill>
              </a:rPr>
              <a:t>Одређене врсте послова кастоди банке</a:t>
            </a:r>
          </a:p>
          <a:p>
            <a:endParaRPr lang="en-US" dirty="0">
              <a:solidFill>
                <a:schemeClr val="tx1"/>
              </a:solidFill>
            </a:endParaRPr>
          </a:p>
          <a:p>
            <a:endParaRPr lang="ru-RU" dirty="0">
              <a:solidFill>
                <a:schemeClr val="tx1"/>
              </a:solidFill>
            </a:endParaRPr>
          </a:p>
          <a:p>
            <a:endParaRPr lang="ru-RU" sz="1800" dirty="0">
              <a:solidFill>
                <a:schemeClr val="tx1"/>
              </a:solidFill>
            </a:endParaRPr>
          </a:p>
        </p:txBody>
      </p:sp>
    </p:spTree>
    <p:extLst>
      <p:ext uri="{BB962C8B-B14F-4D97-AF65-F5344CB8AC3E}">
        <p14:creationId xmlns:p14="http://schemas.microsoft.com/office/powerpoint/2010/main" val="950034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FA5A4-BC95-3E0A-F0DF-F2BEC648A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094168-7B14-34DD-3974-AF36159356CE}"/>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graphicFrame>
        <p:nvGraphicFramePr>
          <p:cNvPr id="4" name="Diagram 3">
            <a:extLst>
              <a:ext uri="{FF2B5EF4-FFF2-40B4-BE49-F238E27FC236}">
                <a16:creationId xmlns:a16="http://schemas.microsoft.com/office/drawing/2014/main" id="{8F4014F9-7C81-C06A-FA1E-537FCB5F337C}"/>
              </a:ext>
            </a:extLst>
          </p:cNvPr>
          <p:cNvGraphicFramePr/>
          <p:nvPr>
            <p:extLst>
              <p:ext uri="{D42A27DB-BD31-4B8C-83A1-F6EECF244321}">
                <p14:modId xmlns:p14="http://schemas.microsoft.com/office/powerpoint/2010/main" val="2937691671"/>
              </p:ext>
            </p:extLst>
          </p:nvPr>
        </p:nvGraphicFramePr>
        <p:xfrm>
          <a:off x="1797589" y="2514600"/>
          <a:ext cx="8362411" cy="3623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1594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D0C4C-AD7A-1FB2-94F8-ACE38CE010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FA66CA-F7FA-FD69-EFC1-FCD427B3B6DB}"/>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sp>
        <p:nvSpPr>
          <p:cNvPr id="3" name="Content Placeholder 2">
            <a:extLst>
              <a:ext uri="{FF2B5EF4-FFF2-40B4-BE49-F238E27FC236}">
                <a16:creationId xmlns:a16="http://schemas.microsoft.com/office/drawing/2014/main" id="{1DB533A4-FB7F-028A-C5A1-91C4BA5F12FC}"/>
              </a:ext>
            </a:extLst>
          </p:cNvPr>
          <p:cNvSpPr>
            <a:spLocks noGrp="1"/>
          </p:cNvSpPr>
          <p:nvPr>
            <p:ph idx="1"/>
          </p:nvPr>
        </p:nvSpPr>
        <p:spPr>
          <a:xfrm>
            <a:off x="1154954" y="2761488"/>
            <a:ext cx="9653254" cy="3422904"/>
          </a:xfrm>
        </p:spPr>
        <p:txBody>
          <a:bodyPr>
            <a:normAutofit/>
          </a:bodyPr>
          <a:lstStyle/>
          <a:p>
            <a:pPr>
              <a:buFont typeface="+mj-lt"/>
              <a:buAutoNum type="arabicPeriod"/>
            </a:pPr>
            <a:r>
              <a:rPr lang="ru-RU" dirty="0">
                <a:solidFill>
                  <a:schemeClr val="accent1"/>
                </a:solidFill>
              </a:rPr>
              <a:t>Тржиште засновано на налозима </a:t>
            </a:r>
          </a:p>
          <a:p>
            <a:r>
              <a:rPr lang="ru-RU" dirty="0">
                <a:solidFill>
                  <a:schemeClr val="tx1"/>
                </a:solidFill>
              </a:rPr>
              <a:t>Функционише на бази налога за трговање које учесници шаљу (клијенти брокеру а брокер берзи) по специфицираној цени по акцији</a:t>
            </a:r>
          </a:p>
          <a:p>
            <a:r>
              <a:rPr lang="ru-RU" dirty="0">
                <a:solidFill>
                  <a:schemeClr val="tx1"/>
                </a:solidFill>
              </a:rPr>
              <a:t>Принцип по коме најчешће и најидеалније функционише овај сиситем је </a:t>
            </a:r>
            <a:r>
              <a:rPr lang="ru-RU" b="1" dirty="0">
                <a:solidFill>
                  <a:schemeClr val="tx1"/>
                </a:solidFill>
              </a:rPr>
              <a:t>цена/време </a:t>
            </a:r>
            <a:r>
              <a:rPr lang="ru-RU" dirty="0">
                <a:solidFill>
                  <a:schemeClr val="tx1"/>
                </a:solidFill>
              </a:rPr>
              <a:t>– брокер извршава налог са брокером на супротној страни најпре по повољнијој цени, ако постоји више налога истих по цени следећи критеријум је време, односно раније предат налог</a:t>
            </a:r>
          </a:p>
          <a:p>
            <a:r>
              <a:rPr lang="ru-RU" dirty="0">
                <a:solidFill>
                  <a:schemeClr val="tx1"/>
                </a:solidFill>
              </a:rPr>
              <a:t>Одступање – уместо временског принципа, уводи се принцип количине у налогу, односно предност се даје великим налозима пре раније предатих</a:t>
            </a:r>
          </a:p>
        </p:txBody>
      </p:sp>
    </p:spTree>
    <p:extLst>
      <p:ext uri="{BB962C8B-B14F-4D97-AF65-F5344CB8AC3E}">
        <p14:creationId xmlns:p14="http://schemas.microsoft.com/office/powerpoint/2010/main" val="295769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F7DC1-58C8-5772-2B46-20AD5B24C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D67B45-0659-0955-3FC6-B9C7F594C599}"/>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sp>
        <p:nvSpPr>
          <p:cNvPr id="3" name="Content Placeholder 2">
            <a:extLst>
              <a:ext uri="{FF2B5EF4-FFF2-40B4-BE49-F238E27FC236}">
                <a16:creationId xmlns:a16="http://schemas.microsoft.com/office/drawing/2014/main" id="{1DAE2683-E77E-EF0C-6BDC-9C90FD76FF3D}"/>
              </a:ext>
            </a:extLst>
          </p:cNvPr>
          <p:cNvSpPr>
            <a:spLocks noGrp="1"/>
          </p:cNvSpPr>
          <p:nvPr>
            <p:ph idx="1"/>
          </p:nvPr>
        </p:nvSpPr>
        <p:spPr>
          <a:xfrm>
            <a:off x="1154954" y="2761488"/>
            <a:ext cx="9653254" cy="3422904"/>
          </a:xfrm>
        </p:spPr>
        <p:txBody>
          <a:bodyPr>
            <a:normAutofit/>
          </a:bodyPr>
          <a:lstStyle/>
          <a:p>
            <a:pPr marL="0" indent="0">
              <a:buNone/>
            </a:pPr>
            <a:r>
              <a:rPr lang="ru-RU" dirty="0">
                <a:solidFill>
                  <a:schemeClr val="accent1"/>
                </a:solidFill>
              </a:rPr>
              <a:t>Периодична аукција са једном ценом</a:t>
            </a:r>
          </a:p>
          <a:p>
            <a:r>
              <a:rPr lang="ru-RU" dirty="0">
                <a:solidFill>
                  <a:schemeClr val="tx1"/>
                </a:solidFill>
              </a:rPr>
              <a:t>Базира се на одржавању аукција у равномерним – периодичним циклусима на којима се помоћу утврђеног алгоритма формира јединствена аукцијска цена трговања</a:t>
            </a:r>
          </a:p>
          <a:p>
            <a:r>
              <a:rPr lang="ru-RU" dirty="0">
                <a:solidFill>
                  <a:schemeClr val="tx1"/>
                </a:solidFill>
              </a:rPr>
              <a:t>Периоди заказивања аукције могу бити различити (у зависности од потреба тржишта)</a:t>
            </a:r>
          </a:p>
          <a:p>
            <a:r>
              <a:rPr lang="ru-RU" dirty="0">
                <a:solidFill>
                  <a:schemeClr val="tx1"/>
                </a:solidFill>
              </a:rPr>
              <a:t>За ликвидније хартије аукције се могу одвијати на дневној основи, некада и више пута у току дана</a:t>
            </a:r>
          </a:p>
          <a:p>
            <a:r>
              <a:rPr lang="ru-RU" dirty="0">
                <a:solidFill>
                  <a:schemeClr val="tx1"/>
                </a:solidFill>
              </a:rPr>
              <a:t>Мање ликвидне хартије захтевају аукције у дужим интервалима</a:t>
            </a:r>
          </a:p>
          <a:p>
            <a:endParaRPr lang="ru-RU" dirty="0">
              <a:solidFill>
                <a:schemeClr val="tx1"/>
              </a:solidFill>
            </a:endParaRPr>
          </a:p>
        </p:txBody>
      </p:sp>
    </p:spTree>
    <p:extLst>
      <p:ext uri="{BB962C8B-B14F-4D97-AF65-F5344CB8AC3E}">
        <p14:creationId xmlns:p14="http://schemas.microsoft.com/office/powerpoint/2010/main" val="3948747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F087F-9217-4269-5E3E-277345C25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BC30E-5A9A-95F2-1F75-3508C96C5199}"/>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sp>
        <p:nvSpPr>
          <p:cNvPr id="3" name="Content Placeholder 2">
            <a:extLst>
              <a:ext uri="{FF2B5EF4-FFF2-40B4-BE49-F238E27FC236}">
                <a16:creationId xmlns:a16="http://schemas.microsoft.com/office/drawing/2014/main" id="{D0BAF7FC-C0FB-1BD0-2232-6E0C93E9286A}"/>
              </a:ext>
            </a:extLst>
          </p:cNvPr>
          <p:cNvSpPr>
            <a:spLocks noGrp="1"/>
          </p:cNvSpPr>
          <p:nvPr>
            <p:ph idx="1"/>
          </p:nvPr>
        </p:nvSpPr>
        <p:spPr>
          <a:xfrm>
            <a:off x="1154954" y="2761488"/>
            <a:ext cx="9653254" cy="3422904"/>
          </a:xfrm>
        </p:spPr>
        <p:txBody>
          <a:bodyPr>
            <a:normAutofit/>
          </a:bodyPr>
          <a:lstStyle/>
          <a:p>
            <a:r>
              <a:rPr lang="ru-RU" dirty="0">
                <a:solidFill>
                  <a:schemeClr val="tx1"/>
                </a:solidFill>
              </a:rPr>
              <a:t>Карактеристике модела периодичне аукције са једном ценом су:</a:t>
            </a:r>
          </a:p>
          <a:p>
            <a:pPr>
              <a:buFont typeface="Wingdings" panose="05000000000000000000" pitchFamily="2" charset="2"/>
              <a:buChar char="§"/>
            </a:pPr>
            <a:r>
              <a:rPr lang="ru-RU" dirty="0">
                <a:solidFill>
                  <a:schemeClr val="tx1"/>
                </a:solidFill>
              </a:rPr>
              <a:t>Најједноставније откривање цене – налози куповине и продаје кумулирају се током међуакцијског периода и извршавају симултано оног тренутка када се успостави клириншка цена на тржишту</a:t>
            </a:r>
          </a:p>
          <a:p>
            <a:pPr>
              <a:buFont typeface="Wingdings" panose="05000000000000000000" pitchFamily="2" charset="2"/>
              <a:buChar char="§"/>
            </a:pPr>
            <a:r>
              <a:rPr lang="ru-RU" dirty="0">
                <a:solidFill>
                  <a:schemeClr val="tx1"/>
                </a:solidFill>
              </a:rPr>
              <a:t>Једноставно ширење информација ка клијентима о цени што ставља у исти положај мале и велике клијенте</a:t>
            </a:r>
          </a:p>
          <a:p>
            <a:pPr>
              <a:buFont typeface="Wingdings" panose="05000000000000000000" pitchFamily="2" charset="2"/>
              <a:buChar char="§"/>
            </a:pPr>
            <a:r>
              <a:rPr lang="ru-RU" dirty="0">
                <a:solidFill>
                  <a:schemeClr val="tx1"/>
                </a:solidFill>
              </a:rPr>
              <a:t>Омогућава стабилизацију тржишта и транспарентност јер се током времена постиже мања асиметрија између цене понуде и тражње</a:t>
            </a:r>
          </a:p>
          <a:p>
            <a:endParaRPr lang="ru-RU" dirty="0">
              <a:solidFill>
                <a:schemeClr val="tx1"/>
              </a:solidFill>
            </a:endParaRPr>
          </a:p>
        </p:txBody>
      </p:sp>
    </p:spTree>
    <p:extLst>
      <p:ext uri="{BB962C8B-B14F-4D97-AF65-F5344CB8AC3E}">
        <p14:creationId xmlns:p14="http://schemas.microsoft.com/office/powerpoint/2010/main" val="53332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4B2CB-050C-6C03-5CEB-19A09EB17E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0963F7-8722-7EEE-3E79-D13933411F99}"/>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sp>
        <p:nvSpPr>
          <p:cNvPr id="3" name="Content Placeholder 2">
            <a:extLst>
              <a:ext uri="{FF2B5EF4-FFF2-40B4-BE49-F238E27FC236}">
                <a16:creationId xmlns:a16="http://schemas.microsoft.com/office/drawing/2014/main" id="{8492AEC9-2494-FAEF-BF60-CEA2B3F8048A}"/>
              </a:ext>
            </a:extLst>
          </p:cNvPr>
          <p:cNvSpPr>
            <a:spLocks noGrp="1"/>
          </p:cNvSpPr>
          <p:nvPr>
            <p:ph idx="1"/>
          </p:nvPr>
        </p:nvSpPr>
        <p:spPr>
          <a:xfrm>
            <a:off x="1154954" y="2761488"/>
            <a:ext cx="9653254" cy="3422904"/>
          </a:xfrm>
        </p:spPr>
        <p:txBody>
          <a:bodyPr>
            <a:normAutofit lnSpcReduction="10000"/>
          </a:bodyPr>
          <a:lstStyle/>
          <a:p>
            <a:r>
              <a:rPr lang="ru-RU" dirty="0">
                <a:solidFill>
                  <a:schemeClr val="tx1"/>
                </a:solidFill>
              </a:rPr>
              <a:t>Модел периодичне аукције функционише на следећи начин:</a:t>
            </a:r>
          </a:p>
          <a:p>
            <a:pPr>
              <a:buFont typeface="Wingdings" panose="05000000000000000000" pitchFamily="2" charset="2"/>
              <a:buChar char="§"/>
            </a:pPr>
            <a:r>
              <a:rPr lang="ru-RU" dirty="0">
                <a:solidFill>
                  <a:schemeClr val="tx1"/>
                </a:solidFill>
              </a:rPr>
              <a:t>Прво, налози се скупљају током периода</a:t>
            </a:r>
          </a:p>
          <a:p>
            <a:pPr>
              <a:buFont typeface="Wingdings" panose="05000000000000000000" pitchFamily="2" charset="2"/>
              <a:buChar char="§"/>
            </a:pPr>
            <a:r>
              <a:rPr lang="ru-RU" dirty="0">
                <a:solidFill>
                  <a:schemeClr val="tx1"/>
                </a:solidFill>
              </a:rPr>
              <a:t>Налоге понуде и тражње клијенти попуњавају са дефинисаном ценом и достављају брокерској кући</a:t>
            </a:r>
          </a:p>
          <a:p>
            <a:pPr>
              <a:buFont typeface="Wingdings" panose="05000000000000000000" pitchFamily="2" charset="2"/>
              <a:buChar char="§"/>
            </a:pPr>
            <a:r>
              <a:rPr lang="ru-RU" dirty="0">
                <a:solidFill>
                  <a:schemeClr val="tx1"/>
                </a:solidFill>
              </a:rPr>
              <a:t>Цена у налогу је лимит цена по којој клијент жели да реализује трансакцију, што значи да је за клијента-купца то највиша цена, а за клијента-продавца најнижа цена по којој трансакција може бити реализована</a:t>
            </a:r>
          </a:p>
          <a:p>
            <a:pPr>
              <a:buFont typeface="Wingdings" panose="05000000000000000000" pitchFamily="2" charset="2"/>
              <a:buChar char="§"/>
            </a:pPr>
            <a:r>
              <a:rPr lang="ru-RU" dirty="0">
                <a:solidFill>
                  <a:schemeClr val="tx1"/>
                </a:solidFill>
              </a:rPr>
              <a:t>У случају да не жели дефиницију цене клијент може да наведе да жели трансакцију по тржишној цени (што значи да је клијент расположен да закључи трансакцију по било којој цени која буде утврђена на берзанском састанку, у унапред утврђено време) </a:t>
            </a:r>
          </a:p>
        </p:txBody>
      </p:sp>
    </p:spTree>
    <p:extLst>
      <p:ext uri="{BB962C8B-B14F-4D97-AF65-F5344CB8AC3E}">
        <p14:creationId xmlns:p14="http://schemas.microsoft.com/office/powerpoint/2010/main" val="3041627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14E59-17B8-95CD-4000-7D608AB83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730AF4-98B2-D8FB-6C52-EC893C6328FC}"/>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sp>
        <p:nvSpPr>
          <p:cNvPr id="3" name="Content Placeholder 2">
            <a:extLst>
              <a:ext uri="{FF2B5EF4-FFF2-40B4-BE49-F238E27FC236}">
                <a16:creationId xmlns:a16="http://schemas.microsoft.com/office/drawing/2014/main" id="{14AD84A9-F959-5764-4548-1A08C3662D39}"/>
              </a:ext>
            </a:extLst>
          </p:cNvPr>
          <p:cNvSpPr>
            <a:spLocks noGrp="1"/>
          </p:cNvSpPr>
          <p:nvPr>
            <p:ph idx="1"/>
          </p:nvPr>
        </p:nvSpPr>
        <p:spPr>
          <a:xfrm>
            <a:off x="1154954" y="2761488"/>
            <a:ext cx="9653254" cy="3422904"/>
          </a:xfrm>
        </p:spPr>
        <p:txBody>
          <a:bodyPr>
            <a:normAutofit fontScale="92500" lnSpcReduction="10000"/>
          </a:bodyPr>
          <a:lstStyle/>
          <a:p>
            <a:pPr>
              <a:buFont typeface="Wingdings" panose="05000000000000000000" pitchFamily="2" charset="2"/>
              <a:buChar char="§"/>
            </a:pPr>
            <a:r>
              <a:rPr lang="ru-RU" dirty="0">
                <a:solidFill>
                  <a:schemeClr val="tx1"/>
                </a:solidFill>
              </a:rPr>
              <a:t>Све налоге које прими, брокер збирно износи на берзу у времену одређеном за пријем налога за конкретну аукцију (збирни унос значи да свака брокерска кућа доставља налоге збирно по врсти налога и цени у налогу)</a:t>
            </a:r>
          </a:p>
          <a:p>
            <a:pPr>
              <a:buFont typeface="Courier New" panose="02070309020205020404" pitchFamily="49" charset="0"/>
              <a:buChar char="o"/>
            </a:pPr>
            <a:r>
              <a:rPr lang="ru-RU" dirty="0">
                <a:solidFill>
                  <a:schemeClr val="tx1"/>
                </a:solidFill>
              </a:rPr>
              <a:t>Поштује се анонимност клијента – налози се уносе под именом брокерске куће</a:t>
            </a:r>
          </a:p>
          <a:p>
            <a:pPr>
              <a:buFont typeface="Wingdings" panose="05000000000000000000" pitchFamily="2" charset="2"/>
              <a:buChar char="§"/>
            </a:pPr>
            <a:r>
              <a:rPr lang="ru-RU" dirty="0">
                <a:solidFill>
                  <a:schemeClr val="tx1"/>
                </a:solidFill>
              </a:rPr>
              <a:t>По приспећу на берзу налзи се сортирају у систему за трговање, и након  што систем израчуна цену по којој се може остварити највећи обим промета, објављују се равнотежне дневне цене </a:t>
            </a:r>
          </a:p>
          <a:p>
            <a:pPr>
              <a:buFont typeface="Courier New" panose="02070309020205020404" pitchFamily="49" charset="0"/>
              <a:buChar char="o"/>
            </a:pPr>
            <a:r>
              <a:rPr lang="ru-RU" dirty="0">
                <a:solidFill>
                  <a:schemeClr val="tx1"/>
                </a:solidFill>
              </a:rPr>
              <a:t>Аукцијска или дневна цена по којој ће бити закључене трансакције је она цена по којој се може реализовати највећа количина ХоВ</a:t>
            </a:r>
          </a:p>
          <a:p>
            <a:pPr>
              <a:buFont typeface="Wingdings" panose="05000000000000000000" pitchFamily="2" charset="2"/>
              <a:buChar char="§"/>
            </a:pPr>
            <a:r>
              <a:rPr lang="ru-RU" dirty="0">
                <a:solidFill>
                  <a:schemeClr val="tx1"/>
                </a:solidFill>
              </a:rPr>
              <a:t>Након проглашавања дневне цене долази до фазе балансирања понуде и тражње која кореспондира са дневном ценом</a:t>
            </a:r>
          </a:p>
          <a:p>
            <a:pPr>
              <a:buFont typeface="Courier New" panose="02070309020205020404" pitchFamily="49" charset="0"/>
              <a:buChar char="o"/>
            </a:pPr>
            <a:endParaRPr lang="ru-RU" dirty="0">
              <a:solidFill>
                <a:schemeClr val="tx1"/>
              </a:solidFill>
            </a:endParaRPr>
          </a:p>
          <a:p>
            <a:pPr>
              <a:buFont typeface="Wingdings" panose="05000000000000000000" pitchFamily="2" charset="2"/>
              <a:buChar char="§"/>
            </a:pPr>
            <a:endParaRPr lang="ru-RU" dirty="0">
              <a:solidFill>
                <a:schemeClr val="tx1"/>
              </a:solidFill>
            </a:endParaRPr>
          </a:p>
          <a:p>
            <a:pPr marL="0" indent="0">
              <a:buNone/>
            </a:pPr>
            <a:endParaRPr lang="ru-RU" dirty="0">
              <a:solidFill>
                <a:schemeClr val="tx1"/>
              </a:solidFill>
            </a:endParaRPr>
          </a:p>
        </p:txBody>
      </p:sp>
    </p:spTree>
    <p:extLst>
      <p:ext uri="{BB962C8B-B14F-4D97-AF65-F5344CB8AC3E}">
        <p14:creationId xmlns:p14="http://schemas.microsoft.com/office/powerpoint/2010/main" val="3725482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061D9-5135-0C79-13D6-933E15A03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806D96-4869-B53F-05EF-A21A01B04FFD}"/>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sp>
        <p:nvSpPr>
          <p:cNvPr id="3" name="Content Placeholder 2">
            <a:extLst>
              <a:ext uri="{FF2B5EF4-FFF2-40B4-BE49-F238E27FC236}">
                <a16:creationId xmlns:a16="http://schemas.microsoft.com/office/drawing/2014/main" id="{CB1DFB7A-D805-06A9-C793-C07E5C5DE96F}"/>
              </a:ext>
            </a:extLst>
          </p:cNvPr>
          <p:cNvSpPr>
            <a:spLocks noGrp="1"/>
          </p:cNvSpPr>
          <p:nvPr>
            <p:ph idx="1"/>
          </p:nvPr>
        </p:nvSpPr>
        <p:spPr>
          <a:xfrm>
            <a:off x="1154954" y="2761488"/>
            <a:ext cx="9653254" cy="3422904"/>
          </a:xfrm>
        </p:spPr>
        <p:txBody>
          <a:bodyPr>
            <a:normAutofit/>
          </a:bodyPr>
          <a:lstStyle/>
          <a:p>
            <a:r>
              <a:rPr lang="ru-RU" dirty="0">
                <a:solidFill>
                  <a:schemeClr val="tx1"/>
                </a:solidFill>
              </a:rPr>
              <a:t>Предност налога по тржишној цени је у извесности његовог извршења, док се ограничења огледају  у следећем:</a:t>
            </a:r>
          </a:p>
          <a:p>
            <a:pPr>
              <a:buFont typeface="Wingdings" panose="05000000000000000000" pitchFamily="2" charset="2"/>
              <a:buChar char="§"/>
            </a:pPr>
            <a:r>
              <a:rPr lang="ru-RU" dirty="0">
                <a:solidFill>
                  <a:schemeClr val="tx1"/>
                </a:solidFill>
              </a:rPr>
              <a:t>Цена која може бити цена трансакције креће се у оквиру одређених лимита од цене постигнуте на претходној аукцији, што значи да клијент располаже информацијом о највишој и најнижој могућој цени</a:t>
            </a:r>
          </a:p>
          <a:p>
            <a:pPr>
              <a:buFont typeface="Wingdings" panose="05000000000000000000" pitchFamily="2" charset="2"/>
              <a:buChar char="§"/>
            </a:pPr>
            <a:r>
              <a:rPr lang="ru-RU" dirty="0">
                <a:solidFill>
                  <a:schemeClr val="tx1"/>
                </a:solidFill>
              </a:rPr>
              <a:t>Испостављање налога по тржишној цени значи пристајање клијента купца на највишу могућу цену, односно клијента продавца на најнижу могућу цену на тој аукцији</a:t>
            </a:r>
          </a:p>
          <a:p>
            <a:pPr>
              <a:buFont typeface="Wingdings" panose="05000000000000000000" pitchFamily="2" charset="2"/>
              <a:buChar char="§"/>
            </a:pPr>
            <a:r>
              <a:rPr lang="ru-RU" dirty="0">
                <a:solidFill>
                  <a:schemeClr val="tx1"/>
                </a:solidFill>
              </a:rPr>
              <a:t>Ризик је увећан уколико се ради о првом изласку на организовано тржиште када нема утврђених ценовних лимита</a:t>
            </a:r>
          </a:p>
          <a:p>
            <a:endParaRPr lang="ru-RU" dirty="0">
              <a:solidFill>
                <a:schemeClr val="tx1"/>
              </a:solidFill>
            </a:endParaRPr>
          </a:p>
        </p:txBody>
      </p:sp>
    </p:spTree>
    <p:extLst>
      <p:ext uri="{BB962C8B-B14F-4D97-AF65-F5344CB8AC3E}">
        <p14:creationId xmlns:p14="http://schemas.microsoft.com/office/powerpoint/2010/main" val="929882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38D98-BEDE-5341-B6F2-85001DC773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855AF-7DF1-8263-607E-A3FA6501F2FA}"/>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sp>
        <p:nvSpPr>
          <p:cNvPr id="3" name="Content Placeholder 2">
            <a:extLst>
              <a:ext uri="{FF2B5EF4-FFF2-40B4-BE49-F238E27FC236}">
                <a16:creationId xmlns:a16="http://schemas.microsoft.com/office/drawing/2014/main" id="{513479DD-6F24-518F-4EF8-A1A7080C818E}"/>
              </a:ext>
            </a:extLst>
          </p:cNvPr>
          <p:cNvSpPr>
            <a:spLocks noGrp="1"/>
          </p:cNvSpPr>
          <p:nvPr>
            <p:ph idx="1"/>
          </p:nvPr>
        </p:nvSpPr>
        <p:spPr>
          <a:xfrm>
            <a:off x="1154954" y="2761488"/>
            <a:ext cx="9653254" cy="3422904"/>
          </a:xfrm>
        </p:spPr>
        <p:txBody>
          <a:bodyPr>
            <a:normAutofit/>
          </a:bodyPr>
          <a:lstStyle/>
          <a:p>
            <a:pPr marL="0" indent="0">
              <a:buNone/>
            </a:pPr>
            <a:r>
              <a:rPr lang="en-US" dirty="0">
                <a:solidFill>
                  <a:schemeClr val="accent1"/>
                </a:solidFill>
              </a:rPr>
              <a:t>K</a:t>
            </a:r>
            <a:r>
              <a:rPr lang="sr-Cyrl-RS" dirty="0">
                <a:solidFill>
                  <a:schemeClr val="accent1"/>
                </a:solidFill>
              </a:rPr>
              <a:t>онтинуирано аукцијско трговање</a:t>
            </a:r>
            <a:endParaRPr lang="ru-RU" dirty="0">
              <a:solidFill>
                <a:schemeClr val="accent1"/>
              </a:solidFill>
            </a:endParaRPr>
          </a:p>
          <a:p>
            <a:r>
              <a:rPr lang="ru-RU" dirty="0">
                <a:solidFill>
                  <a:schemeClr val="tx1"/>
                </a:solidFill>
              </a:rPr>
              <a:t>Трансакције се у току аукције закључују по различитим ценама (не проглашава се јединствена аукцијска цена већ се налози понуде и тражње сусрећу и реализују по различитим ценама у току аукције)</a:t>
            </a:r>
          </a:p>
          <a:p>
            <a:r>
              <a:rPr lang="ru-RU" dirty="0">
                <a:solidFill>
                  <a:schemeClr val="tx1"/>
                </a:solidFill>
              </a:rPr>
              <a:t>Аукција се одвија у одређено време и траје у одређеном интервалу (не мора се одвијати сваког радног дана)</a:t>
            </a:r>
          </a:p>
          <a:p>
            <a:r>
              <a:rPr lang="ru-RU" dirty="0">
                <a:solidFill>
                  <a:schemeClr val="tx1"/>
                </a:solidFill>
              </a:rPr>
              <a:t>Трансакције се склапају у реалном времену, чим се појаве куповни и продајни налози који се поклапају по цени</a:t>
            </a:r>
          </a:p>
          <a:p>
            <a:r>
              <a:rPr lang="ru-RU" dirty="0">
                <a:solidFill>
                  <a:schemeClr val="tx1"/>
                </a:solidFill>
              </a:rPr>
              <a:t>Аукција са континуираним формирањем цена функционише по одређеним фазама</a:t>
            </a:r>
          </a:p>
        </p:txBody>
      </p:sp>
    </p:spTree>
    <p:extLst>
      <p:ext uri="{BB962C8B-B14F-4D97-AF65-F5344CB8AC3E}">
        <p14:creationId xmlns:p14="http://schemas.microsoft.com/office/powerpoint/2010/main" val="2200635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95893-9CA5-482F-087C-1B2A2D1E59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30BB3-7EDF-E9D8-ABA0-3BDDDC9690E7}"/>
              </a:ext>
            </a:extLst>
          </p:cNvPr>
          <p:cNvSpPr>
            <a:spLocks noGrp="1"/>
          </p:cNvSpPr>
          <p:nvPr>
            <p:ph type="title"/>
          </p:nvPr>
        </p:nvSpPr>
        <p:spPr>
          <a:xfrm>
            <a:off x="1797589" y="1220556"/>
            <a:ext cx="8761413" cy="706964"/>
          </a:xfrm>
        </p:spPr>
        <p:txBody>
          <a:bodyPr/>
          <a:lstStyle/>
          <a:p>
            <a:pPr algn="ctr"/>
            <a:r>
              <a:rPr lang="sr-Cyrl-RS" sz="4000" dirty="0"/>
              <a:t>Појам берзе и берзанског пословања</a:t>
            </a:r>
            <a:br>
              <a:rPr lang="sr-Cyrl-RS" sz="3200" dirty="0"/>
            </a:br>
            <a:endParaRPr lang="en-US" sz="3200" dirty="0"/>
          </a:p>
        </p:txBody>
      </p:sp>
      <p:sp>
        <p:nvSpPr>
          <p:cNvPr id="3" name="Content Placeholder 2">
            <a:extLst>
              <a:ext uri="{FF2B5EF4-FFF2-40B4-BE49-F238E27FC236}">
                <a16:creationId xmlns:a16="http://schemas.microsoft.com/office/drawing/2014/main" id="{E5F5BFD1-4AE8-E389-7AD3-7A7DB4458FC5}"/>
              </a:ext>
            </a:extLst>
          </p:cNvPr>
          <p:cNvSpPr>
            <a:spLocks noGrp="1"/>
          </p:cNvSpPr>
          <p:nvPr>
            <p:ph idx="1"/>
          </p:nvPr>
        </p:nvSpPr>
        <p:spPr>
          <a:xfrm>
            <a:off x="1154954" y="2761488"/>
            <a:ext cx="9653254" cy="3422904"/>
          </a:xfrm>
        </p:spPr>
        <p:txBody>
          <a:bodyPr>
            <a:normAutofit lnSpcReduction="10000"/>
          </a:bodyPr>
          <a:lstStyle/>
          <a:p>
            <a:r>
              <a:rPr lang="ru-RU" sz="1800" dirty="0">
                <a:solidFill>
                  <a:schemeClr val="tx1"/>
                </a:solidFill>
              </a:rPr>
              <a:t>Корени берзе – у давним временима када су се људи окупљали на пијацама, трговима, сајмовима и другим местима где је долазило до сусретања понуде и тражње за различитим облицима робе</a:t>
            </a:r>
          </a:p>
          <a:p>
            <a:r>
              <a:rPr lang="ru-RU" sz="1800" dirty="0">
                <a:solidFill>
                  <a:schemeClr val="tx1"/>
                </a:solidFill>
              </a:rPr>
              <a:t>Трговци су били склони иновацијама – увођење новине (доношење само узорака уместо робе и на бази њих закључење уговора, уз каснију испоруку)која је касније била значајна за развој берзи</a:t>
            </a:r>
          </a:p>
          <a:p>
            <a:r>
              <a:rPr lang="ru-RU" dirty="0">
                <a:solidFill>
                  <a:schemeClr val="tx1"/>
                </a:solidFill>
              </a:rPr>
              <a:t>Везивање за одређену локацију, односно место - у почетку су се трговци окупљали на отвореном простору а касније су налазили различите просторе, локале и кафане за своје састанке</a:t>
            </a:r>
            <a:endParaRPr lang="ru-RU" sz="1800" dirty="0">
              <a:solidFill>
                <a:schemeClr val="tx1"/>
              </a:solidFill>
            </a:endParaRPr>
          </a:p>
          <a:p>
            <a:pPr algn="just"/>
            <a:r>
              <a:rPr lang="sr-Cyrl-RS" sz="1800" dirty="0">
                <a:solidFill>
                  <a:schemeClr val="tx1"/>
                </a:solidFill>
              </a:rPr>
              <a:t>У многим великим градовима берзе су настале управо у кафанама или њиховој близини</a:t>
            </a:r>
            <a:endParaRPr lang="en-US" sz="1800" dirty="0">
              <a:solidFill>
                <a:schemeClr val="tx1"/>
              </a:solidFill>
            </a:endParaRPr>
          </a:p>
        </p:txBody>
      </p:sp>
    </p:spTree>
    <p:extLst>
      <p:ext uri="{BB962C8B-B14F-4D97-AF65-F5344CB8AC3E}">
        <p14:creationId xmlns:p14="http://schemas.microsoft.com/office/powerpoint/2010/main" val="1494364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24E48-B1DF-2FFB-ED50-B18D91E7C9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72DCEF-458F-4408-7A89-16F3C2D01ACE}"/>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sp>
        <p:nvSpPr>
          <p:cNvPr id="3" name="Content Placeholder 2">
            <a:extLst>
              <a:ext uri="{FF2B5EF4-FFF2-40B4-BE49-F238E27FC236}">
                <a16:creationId xmlns:a16="http://schemas.microsoft.com/office/drawing/2014/main" id="{1613F21B-70F6-4A96-F833-A4C859EDBD9E}"/>
              </a:ext>
            </a:extLst>
          </p:cNvPr>
          <p:cNvSpPr>
            <a:spLocks noGrp="1"/>
          </p:cNvSpPr>
          <p:nvPr>
            <p:ph idx="1"/>
          </p:nvPr>
        </p:nvSpPr>
        <p:spPr>
          <a:xfrm>
            <a:off x="1154954" y="2761488"/>
            <a:ext cx="9653254" cy="3422904"/>
          </a:xfrm>
        </p:spPr>
        <p:txBody>
          <a:bodyPr>
            <a:normAutofit fontScale="92500" lnSpcReduction="10000"/>
          </a:bodyPr>
          <a:lstStyle/>
          <a:p>
            <a:r>
              <a:rPr lang="ru-RU" dirty="0">
                <a:solidFill>
                  <a:schemeClr val="tx1"/>
                </a:solidFill>
              </a:rPr>
              <a:t>Прва фаза односи се на пријем налога и истоветна је истоименој фази код аукције са преовлађујућом ценом</a:t>
            </a:r>
          </a:p>
          <a:p>
            <a:r>
              <a:rPr lang="ru-RU" dirty="0">
                <a:solidFill>
                  <a:schemeClr val="tx1"/>
                </a:solidFill>
              </a:rPr>
              <a:t>Затим следи фаза утврђивања цене на отварању (по цени на отварању реализују се сви налози који могу бити реализовани по тој цени) а затим следи фаза која се односи на пријем нових налога и њихово упаривање</a:t>
            </a:r>
          </a:p>
          <a:p>
            <a:r>
              <a:rPr lang="ru-RU" dirty="0">
                <a:solidFill>
                  <a:schemeClr val="tx1"/>
                </a:solidFill>
              </a:rPr>
              <a:t>Систем упарује налоге на основу приоритета цене (најповољнија цена) и времена уноса налога</a:t>
            </a:r>
          </a:p>
          <a:p>
            <a:r>
              <a:rPr lang="ru-RU" dirty="0">
                <a:solidFill>
                  <a:schemeClr val="tx1"/>
                </a:solidFill>
              </a:rPr>
              <a:t>Чим се унесе нови налог, систем проверава да ли на супротној страни (куповина/продаја) већ постоји одговарајућа цена</a:t>
            </a:r>
          </a:p>
          <a:p>
            <a:r>
              <a:rPr lang="ru-RU" dirty="0">
                <a:solidFill>
                  <a:schemeClr val="tx1"/>
                </a:solidFill>
              </a:rPr>
              <a:t>Систем на крају одређује затварајућу цену, која обично представља пондерисани просек цена остварених у последњем делу трговања и постаје референтна цена за следећи дан</a:t>
            </a:r>
          </a:p>
        </p:txBody>
      </p:sp>
    </p:spTree>
    <p:extLst>
      <p:ext uri="{BB962C8B-B14F-4D97-AF65-F5344CB8AC3E}">
        <p14:creationId xmlns:p14="http://schemas.microsoft.com/office/powerpoint/2010/main" val="751757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8EF19-C5A9-EE8B-EC7C-16B619660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69CF90-5077-183B-A97B-E647AB7932F7}"/>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sp>
        <p:nvSpPr>
          <p:cNvPr id="3" name="Content Placeholder 2">
            <a:extLst>
              <a:ext uri="{FF2B5EF4-FFF2-40B4-BE49-F238E27FC236}">
                <a16:creationId xmlns:a16="http://schemas.microsoft.com/office/drawing/2014/main" id="{AA9DF470-B600-034F-D457-12DFC22E5714}"/>
              </a:ext>
            </a:extLst>
          </p:cNvPr>
          <p:cNvSpPr>
            <a:spLocks noGrp="1"/>
          </p:cNvSpPr>
          <p:nvPr>
            <p:ph idx="1"/>
          </p:nvPr>
        </p:nvSpPr>
        <p:spPr>
          <a:xfrm>
            <a:off x="1154954" y="2761488"/>
            <a:ext cx="9653254" cy="3422904"/>
          </a:xfrm>
        </p:spPr>
        <p:txBody>
          <a:bodyPr>
            <a:normAutofit/>
          </a:bodyPr>
          <a:lstStyle/>
          <a:p>
            <a:pPr>
              <a:buFont typeface="+mj-lt"/>
              <a:buAutoNum type="arabicPeriod" startAt="2"/>
            </a:pPr>
            <a:r>
              <a:rPr lang="ru-RU" dirty="0">
                <a:solidFill>
                  <a:schemeClr val="accent1"/>
                </a:solidFill>
              </a:rPr>
              <a:t>Дилерско тржиште</a:t>
            </a:r>
          </a:p>
          <a:p>
            <a:r>
              <a:rPr lang="ru-RU" dirty="0">
                <a:solidFill>
                  <a:schemeClr val="tx1"/>
                </a:solidFill>
              </a:rPr>
              <a:t>Код система трговања дилерског тржишта заснованог на котацији, куповне и продајне цене ХоВ су континуирано изложене инвеститорима, а поставља их маркет мејкер (дилер)</a:t>
            </a:r>
          </a:p>
          <a:p>
            <a:r>
              <a:rPr lang="ru-RU" dirty="0">
                <a:solidFill>
                  <a:schemeClr val="tx1"/>
                </a:solidFill>
              </a:rPr>
              <a:t>Маркет мејкер може бити сваки члан берзе који је испунио законом прописане услове и који је са Берзом закључио уговор о маркет мејкингу којим се обавезује да на континуираној основи и за сопствени рачун испоставља налоге куповине и налоге продаје за ХоВ на које се уговор односи, а под условима из уговора у складу са Правилима пословања  берзе</a:t>
            </a:r>
          </a:p>
          <a:p>
            <a:endParaRPr lang="ru-RU" dirty="0">
              <a:solidFill>
                <a:schemeClr val="tx1"/>
              </a:solidFill>
            </a:endParaRPr>
          </a:p>
        </p:txBody>
      </p:sp>
    </p:spTree>
    <p:extLst>
      <p:ext uri="{BB962C8B-B14F-4D97-AF65-F5344CB8AC3E}">
        <p14:creationId xmlns:p14="http://schemas.microsoft.com/office/powerpoint/2010/main" val="3520219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37934-ABAC-0B69-5C75-C61D1E000B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54F33C-FE83-03A1-03F1-C44C879D3615}"/>
              </a:ext>
            </a:extLst>
          </p:cNvPr>
          <p:cNvSpPr>
            <a:spLocks noGrp="1"/>
          </p:cNvSpPr>
          <p:nvPr>
            <p:ph type="title"/>
          </p:nvPr>
        </p:nvSpPr>
        <p:spPr>
          <a:xfrm>
            <a:off x="1797589" y="1220556"/>
            <a:ext cx="8761413" cy="706964"/>
          </a:xfrm>
        </p:spPr>
        <p:txBody>
          <a:bodyPr/>
          <a:lstStyle/>
          <a:p>
            <a:pPr algn="ctr"/>
            <a:r>
              <a:rPr lang="sr-Cyrl-RS" sz="4000" dirty="0"/>
              <a:t>Модели утврђивања цена ХоВ</a:t>
            </a:r>
            <a:endParaRPr lang="en-US" sz="3200" dirty="0"/>
          </a:p>
        </p:txBody>
      </p:sp>
      <p:sp>
        <p:nvSpPr>
          <p:cNvPr id="3" name="Content Placeholder 2">
            <a:extLst>
              <a:ext uri="{FF2B5EF4-FFF2-40B4-BE49-F238E27FC236}">
                <a16:creationId xmlns:a16="http://schemas.microsoft.com/office/drawing/2014/main" id="{CDF8A9F4-4F88-5A2D-479B-2352DF5971D0}"/>
              </a:ext>
            </a:extLst>
          </p:cNvPr>
          <p:cNvSpPr>
            <a:spLocks noGrp="1"/>
          </p:cNvSpPr>
          <p:nvPr>
            <p:ph idx="1"/>
          </p:nvPr>
        </p:nvSpPr>
        <p:spPr>
          <a:xfrm>
            <a:off x="1154954" y="2761488"/>
            <a:ext cx="9653254" cy="3422904"/>
          </a:xfrm>
        </p:spPr>
        <p:txBody>
          <a:bodyPr>
            <a:normAutofit/>
          </a:bodyPr>
          <a:lstStyle/>
          <a:p>
            <a:r>
              <a:rPr lang="ru-RU" dirty="0">
                <a:solidFill>
                  <a:schemeClr val="tx1"/>
                </a:solidFill>
              </a:rPr>
              <a:t>Количину куповине или продаје маркет мејкер не мора да изложи све док не добије позив контра партнера</a:t>
            </a:r>
          </a:p>
          <a:p>
            <a:r>
              <a:rPr lang="ru-RU" dirty="0">
                <a:solidFill>
                  <a:schemeClr val="tx1"/>
                </a:solidFill>
              </a:rPr>
              <a:t>Инвеститори не тргују директно једни са другима, већ увек са дилером</a:t>
            </a:r>
          </a:p>
          <a:p>
            <a:r>
              <a:rPr lang="ru-RU" dirty="0">
                <a:solidFill>
                  <a:schemeClr val="tx1"/>
                </a:solidFill>
              </a:rPr>
              <a:t>Дилер користи сопствени капитал и залихе ХоВ да би куповао и продавао и зарађује на разлици између куповне и продајне цене, што се назива спред (spread)</a:t>
            </a:r>
          </a:p>
        </p:txBody>
      </p:sp>
    </p:spTree>
    <p:extLst>
      <p:ext uri="{BB962C8B-B14F-4D97-AF65-F5344CB8AC3E}">
        <p14:creationId xmlns:p14="http://schemas.microsoft.com/office/powerpoint/2010/main" val="691488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A1A63-F31E-4A28-A292-EB58968B5F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7A5101-6B0A-A466-E9D1-114FBD0E5F40}"/>
              </a:ext>
            </a:extLst>
          </p:cNvPr>
          <p:cNvSpPr>
            <a:spLocks noGrp="1"/>
          </p:cNvSpPr>
          <p:nvPr>
            <p:ph type="title"/>
          </p:nvPr>
        </p:nvSpPr>
        <p:spPr>
          <a:xfrm>
            <a:off x="1797589" y="1220556"/>
            <a:ext cx="8761413" cy="706964"/>
          </a:xfrm>
        </p:spPr>
        <p:txBody>
          <a:bodyPr/>
          <a:lstStyle/>
          <a:p>
            <a:pPr algn="ctr"/>
            <a:r>
              <a:rPr lang="sr-Cyrl-RS" sz="4000" dirty="0"/>
              <a:t>Појам берзе и берзанског пословања</a:t>
            </a:r>
            <a:br>
              <a:rPr lang="sr-Cyrl-RS" sz="3200" dirty="0"/>
            </a:br>
            <a:endParaRPr lang="en-US" sz="3200" dirty="0"/>
          </a:p>
        </p:txBody>
      </p:sp>
      <p:sp>
        <p:nvSpPr>
          <p:cNvPr id="3" name="Content Placeholder 2">
            <a:extLst>
              <a:ext uri="{FF2B5EF4-FFF2-40B4-BE49-F238E27FC236}">
                <a16:creationId xmlns:a16="http://schemas.microsoft.com/office/drawing/2014/main" id="{08374FCC-EF57-5C1C-7F1F-F135D42A253A}"/>
              </a:ext>
            </a:extLst>
          </p:cNvPr>
          <p:cNvSpPr>
            <a:spLocks noGrp="1"/>
          </p:cNvSpPr>
          <p:nvPr>
            <p:ph idx="1"/>
          </p:nvPr>
        </p:nvSpPr>
        <p:spPr>
          <a:xfrm>
            <a:off x="1154954" y="2761488"/>
            <a:ext cx="9653254" cy="3422904"/>
          </a:xfrm>
        </p:spPr>
        <p:txBody>
          <a:bodyPr>
            <a:normAutofit/>
          </a:bodyPr>
          <a:lstStyle/>
          <a:p>
            <a:r>
              <a:rPr lang="sr-Cyrl-RS" dirty="0">
                <a:solidFill>
                  <a:schemeClr val="tx1"/>
                </a:solidFill>
              </a:rPr>
              <a:t>Прве берзе почеле да настају крајем </a:t>
            </a:r>
            <a:r>
              <a:rPr lang="sr-Latn-RS" dirty="0">
                <a:solidFill>
                  <a:schemeClr val="tx1"/>
                </a:solidFill>
              </a:rPr>
              <a:t>XIV </a:t>
            </a:r>
            <a:r>
              <a:rPr lang="sr-Cyrl-RS" dirty="0">
                <a:solidFill>
                  <a:schemeClr val="tx1"/>
                </a:solidFill>
              </a:rPr>
              <a:t>века у Европи</a:t>
            </a:r>
          </a:p>
          <a:p>
            <a:r>
              <a:rPr lang="sr-Cyrl-RS" dirty="0">
                <a:solidFill>
                  <a:schemeClr val="tx1"/>
                </a:solidFill>
              </a:rPr>
              <a:t>Сматра се да је град Анверс у Француској међу првима имао нешто налик на берзу још 1360. године</a:t>
            </a:r>
          </a:p>
          <a:p>
            <a:r>
              <a:rPr lang="sr-Cyrl-RS" sz="1800" dirty="0">
                <a:solidFill>
                  <a:schemeClr val="tx1"/>
                </a:solidFill>
              </a:rPr>
              <a:t>Појам берза води порекло од презимена породице Ван дер Бурсе</a:t>
            </a:r>
            <a:r>
              <a:rPr lang="sr-Cyrl-RS" dirty="0">
                <a:solidFill>
                  <a:schemeClr val="tx1"/>
                </a:solidFill>
              </a:rPr>
              <a:t> која је у белгијском граду Брижу имала кафану у којој су се окупљали трговци</a:t>
            </a:r>
          </a:p>
          <a:p>
            <a:r>
              <a:rPr lang="sr-Cyrl-RS" dirty="0">
                <a:solidFill>
                  <a:schemeClr val="tx1"/>
                </a:solidFill>
              </a:rPr>
              <a:t>Београдска берза (</a:t>
            </a:r>
            <a:r>
              <a:rPr lang="sr-Latn-RS" dirty="0">
                <a:solidFill>
                  <a:schemeClr val="tx1"/>
                </a:solidFill>
              </a:rPr>
              <a:t>BELEX</a:t>
            </a:r>
            <a:r>
              <a:rPr lang="sr-Cyrl-RS" dirty="0">
                <a:solidFill>
                  <a:schemeClr val="tx1"/>
                </a:solidFill>
              </a:rPr>
              <a:t>)</a:t>
            </a:r>
            <a:r>
              <a:rPr lang="sr-Latn-RS" dirty="0">
                <a:solidFill>
                  <a:schemeClr val="tx1"/>
                </a:solidFill>
              </a:rPr>
              <a:t> – </a:t>
            </a:r>
            <a:r>
              <a:rPr lang="sr-Cyrl-RS" dirty="0">
                <a:solidFill>
                  <a:schemeClr val="tx1"/>
                </a:solidFill>
              </a:rPr>
              <a:t>основана 1894. године</a:t>
            </a:r>
          </a:p>
          <a:p>
            <a:r>
              <a:rPr lang="sr-Cyrl-RS" dirty="0">
                <a:solidFill>
                  <a:schemeClr val="tx1"/>
                </a:solidFill>
              </a:rPr>
              <a:t>Продуктна берза Нови Сад (</a:t>
            </a:r>
            <a:r>
              <a:rPr lang="sr-Latn-RS" dirty="0">
                <a:solidFill>
                  <a:schemeClr val="tx1"/>
                </a:solidFill>
              </a:rPr>
              <a:t>NSCOMEX</a:t>
            </a:r>
            <a:r>
              <a:rPr lang="sr-Cyrl-RS" dirty="0">
                <a:solidFill>
                  <a:schemeClr val="tx1"/>
                </a:solidFill>
              </a:rPr>
              <a:t>)</a:t>
            </a:r>
            <a:r>
              <a:rPr lang="sr-Latn-RS" dirty="0">
                <a:solidFill>
                  <a:schemeClr val="tx1"/>
                </a:solidFill>
              </a:rPr>
              <a:t> </a:t>
            </a:r>
            <a:r>
              <a:rPr lang="sr-Cyrl-RS" dirty="0">
                <a:solidFill>
                  <a:schemeClr val="tx1"/>
                </a:solidFill>
              </a:rPr>
              <a:t>– основана </a:t>
            </a:r>
            <a:r>
              <a:rPr lang="sr-Latn-RS" dirty="0">
                <a:solidFill>
                  <a:schemeClr val="tx1"/>
                </a:solidFill>
              </a:rPr>
              <a:t>19</a:t>
            </a:r>
            <a:r>
              <a:rPr lang="sr-Cyrl-RS" dirty="0">
                <a:solidFill>
                  <a:schemeClr val="tx1"/>
                </a:solidFill>
              </a:rPr>
              <a:t>21</a:t>
            </a:r>
            <a:r>
              <a:rPr lang="sr-Latn-RS" dirty="0">
                <a:solidFill>
                  <a:schemeClr val="tx1"/>
                </a:solidFill>
              </a:rPr>
              <a:t>. </a:t>
            </a:r>
            <a:r>
              <a:rPr lang="sr-Cyrl-RS" dirty="0">
                <a:solidFill>
                  <a:schemeClr val="tx1"/>
                </a:solidFill>
              </a:rPr>
              <a:t>године</a:t>
            </a:r>
          </a:p>
          <a:p>
            <a:endParaRPr lang="sr-Cyrl-RS" dirty="0">
              <a:solidFill>
                <a:schemeClr val="tx1"/>
              </a:solidFill>
            </a:endParaRPr>
          </a:p>
          <a:p>
            <a:endParaRPr lang="ru-RU" sz="1800" dirty="0">
              <a:solidFill>
                <a:schemeClr val="tx1"/>
              </a:solidFill>
            </a:endParaRPr>
          </a:p>
        </p:txBody>
      </p:sp>
    </p:spTree>
    <p:extLst>
      <p:ext uri="{BB962C8B-B14F-4D97-AF65-F5344CB8AC3E}">
        <p14:creationId xmlns:p14="http://schemas.microsoft.com/office/powerpoint/2010/main" val="423927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463E4-ED1A-9067-1E9F-BAEC4271F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EA3028-CE6F-BC3A-3676-C52B56932042}"/>
              </a:ext>
            </a:extLst>
          </p:cNvPr>
          <p:cNvSpPr>
            <a:spLocks noGrp="1"/>
          </p:cNvSpPr>
          <p:nvPr>
            <p:ph type="title"/>
          </p:nvPr>
        </p:nvSpPr>
        <p:spPr>
          <a:xfrm>
            <a:off x="1797589" y="1220556"/>
            <a:ext cx="8761413" cy="706964"/>
          </a:xfrm>
        </p:spPr>
        <p:txBody>
          <a:bodyPr/>
          <a:lstStyle/>
          <a:p>
            <a:pPr algn="ctr"/>
            <a:r>
              <a:rPr lang="sr-Cyrl-RS" sz="4000" dirty="0"/>
              <a:t>Појам берзе и берзанског пословања</a:t>
            </a:r>
            <a:br>
              <a:rPr lang="sr-Cyrl-RS" sz="3200" dirty="0"/>
            </a:br>
            <a:endParaRPr lang="en-US" sz="3200" dirty="0"/>
          </a:p>
        </p:txBody>
      </p:sp>
      <p:sp>
        <p:nvSpPr>
          <p:cNvPr id="3" name="Content Placeholder 2">
            <a:extLst>
              <a:ext uri="{FF2B5EF4-FFF2-40B4-BE49-F238E27FC236}">
                <a16:creationId xmlns:a16="http://schemas.microsoft.com/office/drawing/2014/main" id="{2DE4371E-49CF-EFE3-B8A9-71DAA890E25D}"/>
              </a:ext>
            </a:extLst>
          </p:cNvPr>
          <p:cNvSpPr>
            <a:spLocks noGrp="1"/>
          </p:cNvSpPr>
          <p:nvPr>
            <p:ph idx="1"/>
          </p:nvPr>
        </p:nvSpPr>
        <p:spPr>
          <a:xfrm>
            <a:off x="1154954" y="2761488"/>
            <a:ext cx="9653254" cy="3422904"/>
          </a:xfrm>
        </p:spPr>
        <p:txBody>
          <a:bodyPr>
            <a:normAutofit/>
          </a:bodyPr>
          <a:lstStyle/>
          <a:p>
            <a:r>
              <a:rPr lang="sr-Cyrl-RS" dirty="0">
                <a:solidFill>
                  <a:schemeClr val="tx1"/>
                </a:solidFill>
              </a:rPr>
              <a:t>Берза представља високо организовано тржиште на коме послују посебно овлашћени учесници који повезују купце и продавце различитих финансијских инструмената</a:t>
            </a:r>
            <a:endParaRPr lang="en-US" dirty="0">
              <a:solidFill>
                <a:schemeClr val="tx1"/>
              </a:solidFill>
            </a:endParaRPr>
          </a:p>
          <a:p>
            <a:r>
              <a:rPr lang="ru-RU" dirty="0">
                <a:solidFill>
                  <a:schemeClr val="tx1"/>
                </a:solidFill>
              </a:rPr>
              <a:t>Берза се дефинише и као правно лице које је организовано као акционарско друштво или друштво са ограниченом одговорношћу које у складу са законом обавља делатност организовања трговине хартијама од вредности и финансијским дериватима</a:t>
            </a:r>
          </a:p>
          <a:p>
            <a:pPr marL="0" indent="0">
              <a:buNone/>
            </a:pPr>
            <a:endParaRPr lang="ru-RU" dirty="0">
              <a:solidFill>
                <a:schemeClr val="tx1"/>
              </a:solidFill>
            </a:endParaRPr>
          </a:p>
          <a:p>
            <a:endParaRPr lang="sr-Cyrl-RS" dirty="0">
              <a:solidFill>
                <a:schemeClr val="tx1"/>
              </a:solidFill>
            </a:endParaRPr>
          </a:p>
          <a:p>
            <a:endParaRPr lang="en-US" dirty="0">
              <a:solidFill>
                <a:schemeClr val="tx1"/>
              </a:solidFill>
            </a:endParaRPr>
          </a:p>
          <a:p>
            <a:endParaRPr lang="ru-RU" dirty="0">
              <a:solidFill>
                <a:schemeClr val="tx1"/>
              </a:solidFill>
            </a:endParaRPr>
          </a:p>
          <a:p>
            <a:endParaRPr lang="ru-RU" sz="1800" dirty="0">
              <a:solidFill>
                <a:schemeClr val="tx1"/>
              </a:solidFill>
            </a:endParaRPr>
          </a:p>
        </p:txBody>
      </p:sp>
      <p:pic>
        <p:nvPicPr>
          <p:cNvPr id="9" name="Picture 8">
            <a:extLst>
              <a:ext uri="{FF2B5EF4-FFF2-40B4-BE49-F238E27FC236}">
                <a16:creationId xmlns:a16="http://schemas.microsoft.com/office/drawing/2014/main" id="{FE1EFB24-FA96-D7B0-69FB-919BCCDC2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8920" y="4869348"/>
            <a:ext cx="2414016" cy="1536192"/>
          </a:xfrm>
          <a:prstGeom prst="rect">
            <a:avLst/>
          </a:prstGeom>
        </p:spPr>
      </p:pic>
    </p:spTree>
    <p:extLst>
      <p:ext uri="{BB962C8B-B14F-4D97-AF65-F5344CB8AC3E}">
        <p14:creationId xmlns:p14="http://schemas.microsoft.com/office/powerpoint/2010/main" val="181476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21556-635B-1BDA-A46A-04CBB48E8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64297-770A-24F8-8388-07C7669908E2}"/>
              </a:ext>
            </a:extLst>
          </p:cNvPr>
          <p:cNvSpPr>
            <a:spLocks noGrp="1"/>
          </p:cNvSpPr>
          <p:nvPr>
            <p:ph type="title"/>
          </p:nvPr>
        </p:nvSpPr>
        <p:spPr>
          <a:xfrm>
            <a:off x="1797589" y="1220556"/>
            <a:ext cx="8761413" cy="706964"/>
          </a:xfrm>
        </p:spPr>
        <p:txBody>
          <a:bodyPr/>
          <a:lstStyle/>
          <a:p>
            <a:pPr algn="ctr"/>
            <a:r>
              <a:rPr lang="sr-Cyrl-RS" sz="4000" dirty="0"/>
              <a:t>Појам берзе и берзанског пословања</a:t>
            </a:r>
            <a:br>
              <a:rPr lang="sr-Cyrl-RS" sz="3200" dirty="0"/>
            </a:br>
            <a:endParaRPr lang="en-US" sz="3200" dirty="0"/>
          </a:p>
        </p:txBody>
      </p:sp>
      <p:sp>
        <p:nvSpPr>
          <p:cNvPr id="3" name="Content Placeholder 2">
            <a:extLst>
              <a:ext uri="{FF2B5EF4-FFF2-40B4-BE49-F238E27FC236}">
                <a16:creationId xmlns:a16="http://schemas.microsoft.com/office/drawing/2014/main" id="{19001ACE-BE58-01FA-AB7C-C03803A703D8}"/>
              </a:ext>
            </a:extLst>
          </p:cNvPr>
          <p:cNvSpPr>
            <a:spLocks noGrp="1"/>
          </p:cNvSpPr>
          <p:nvPr>
            <p:ph idx="1"/>
          </p:nvPr>
        </p:nvSpPr>
        <p:spPr>
          <a:xfrm>
            <a:off x="1154954" y="2761488"/>
            <a:ext cx="9653254" cy="3422904"/>
          </a:xfrm>
        </p:spPr>
        <p:txBody>
          <a:bodyPr>
            <a:normAutofit/>
          </a:bodyPr>
          <a:lstStyle/>
          <a:p>
            <a:r>
              <a:rPr lang="sr-Cyrl-RS" dirty="0">
                <a:solidFill>
                  <a:schemeClr val="tx1"/>
                </a:solidFill>
              </a:rPr>
              <a:t>На берзи не може свако да тргује</a:t>
            </a:r>
          </a:p>
          <a:p>
            <a:r>
              <a:rPr lang="ru-RU" dirty="0">
                <a:solidFill>
                  <a:schemeClr val="tx1"/>
                </a:solidFill>
              </a:rPr>
              <a:t>Приступ берзи имају само она инвестициона друштва која испуњавају тачно прописане услове, поседују дозволу Комисије за хартије од вредности и чланови су берзе</a:t>
            </a:r>
          </a:p>
          <a:p>
            <a:r>
              <a:rPr lang="ru-RU" dirty="0">
                <a:solidFill>
                  <a:schemeClr val="tx1"/>
                </a:solidFill>
              </a:rPr>
              <a:t>Београдска берза тренутно има 21 члана – инвестициона друштва (13 брокерско-дилерских друштава и 8 овлашћених банака)</a:t>
            </a:r>
          </a:p>
          <a:p>
            <a:r>
              <a:rPr lang="ru-RU" dirty="0">
                <a:solidFill>
                  <a:schemeClr val="tx1"/>
                </a:solidFill>
              </a:rPr>
              <a:t>Инвестиционо друштво - правно лице чија је делатност пружање инвестиционих услуга, односно обављање инвестиционих активности (код нас то су брокерско-дилерска друштва и овлашћене банке)</a:t>
            </a:r>
          </a:p>
          <a:p>
            <a:endParaRPr lang="sr-Cyrl-RS" dirty="0">
              <a:solidFill>
                <a:schemeClr val="tx1"/>
              </a:solidFill>
            </a:endParaRPr>
          </a:p>
          <a:p>
            <a:endParaRPr lang="sr-Cyrl-RS" dirty="0">
              <a:solidFill>
                <a:schemeClr val="tx1"/>
              </a:solidFill>
            </a:endParaRPr>
          </a:p>
          <a:p>
            <a:endParaRPr lang="en-US" dirty="0">
              <a:solidFill>
                <a:schemeClr val="tx1"/>
              </a:solidFill>
            </a:endParaRPr>
          </a:p>
          <a:p>
            <a:endParaRPr lang="ru-RU" dirty="0">
              <a:solidFill>
                <a:schemeClr val="tx1"/>
              </a:solidFill>
            </a:endParaRPr>
          </a:p>
          <a:p>
            <a:endParaRPr lang="ru-RU" sz="1800" dirty="0">
              <a:solidFill>
                <a:schemeClr val="tx1"/>
              </a:solidFill>
            </a:endParaRPr>
          </a:p>
        </p:txBody>
      </p:sp>
    </p:spTree>
    <p:extLst>
      <p:ext uri="{BB962C8B-B14F-4D97-AF65-F5344CB8AC3E}">
        <p14:creationId xmlns:p14="http://schemas.microsoft.com/office/powerpoint/2010/main" val="4153498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FB7F0-D98B-055F-60FF-3655A8BC77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A0C33-10ED-96C0-CA68-F59A674B7FCC}"/>
              </a:ext>
            </a:extLst>
          </p:cNvPr>
          <p:cNvSpPr>
            <a:spLocks noGrp="1"/>
          </p:cNvSpPr>
          <p:nvPr>
            <p:ph type="title"/>
          </p:nvPr>
        </p:nvSpPr>
        <p:spPr>
          <a:xfrm>
            <a:off x="1797589" y="1220556"/>
            <a:ext cx="8761413" cy="706964"/>
          </a:xfrm>
        </p:spPr>
        <p:txBody>
          <a:bodyPr/>
          <a:lstStyle/>
          <a:p>
            <a:pPr algn="ctr"/>
            <a:r>
              <a:rPr lang="sr-Cyrl-RS" sz="4000" dirty="0"/>
              <a:t>Појам берзе и берзанског пословања</a:t>
            </a:r>
            <a:br>
              <a:rPr lang="sr-Cyrl-RS" sz="3200" dirty="0"/>
            </a:br>
            <a:endParaRPr lang="en-US" sz="3200" dirty="0"/>
          </a:p>
        </p:txBody>
      </p:sp>
      <p:sp>
        <p:nvSpPr>
          <p:cNvPr id="3" name="Content Placeholder 2">
            <a:extLst>
              <a:ext uri="{FF2B5EF4-FFF2-40B4-BE49-F238E27FC236}">
                <a16:creationId xmlns:a16="http://schemas.microsoft.com/office/drawing/2014/main" id="{D4C62BC2-0461-CC33-FB41-36032A61B64E}"/>
              </a:ext>
            </a:extLst>
          </p:cNvPr>
          <p:cNvSpPr>
            <a:spLocks noGrp="1"/>
          </p:cNvSpPr>
          <p:nvPr>
            <p:ph idx="1"/>
          </p:nvPr>
        </p:nvSpPr>
        <p:spPr>
          <a:xfrm>
            <a:off x="1154954" y="2761488"/>
            <a:ext cx="9653254" cy="3422904"/>
          </a:xfrm>
        </p:spPr>
        <p:txBody>
          <a:bodyPr>
            <a:normAutofit/>
          </a:bodyPr>
          <a:lstStyle/>
          <a:p>
            <a:r>
              <a:rPr lang="sr-Cyrl-RS" dirty="0">
                <a:solidFill>
                  <a:schemeClr val="tx1"/>
                </a:solidFill>
              </a:rPr>
              <a:t>3 битна аспекта берзе:</a:t>
            </a:r>
          </a:p>
          <a:p>
            <a:pPr>
              <a:buFont typeface="+mj-lt"/>
              <a:buAutoNum type="arabicPeriod"/>
            </a:pPr>
            <a:r>
              <a:rPr lang="sr-Cyrl-RS" dirty="0">
                <a:solidFill>
                  <a:schemeClr val="accent1"/>
                </a:solidFill>
              </a:rPr>
              <a:t>Место трговања – </a:t>
            </a:r>
            <a:r>
              <a:rPr lang="sr-Cyrl-RS" dirty="0">
                <a:solidFill>
                  <a:schemeClr val="tx1"/>
                </a:solidFill>
              </a:rPr>
              <a:t>не тргује се физички робом (специфичност берзе)</a:t>
            </a:r>
          </a:p>
          <a:p>
            <a:pPr>
              <a:buFont typeface="+mj-lt"/>
              <a:buAutoNum type="arabicPeriod"/>
            </a:pPr>
            <a:r>
              <a:rPr lang="sr-Cyrl-RS" dirty="0">
                <a:solidFill>
                  <a:schemeClr val="accent1"/>
                </a:solidFill>
              </a:rPr>
              <a:t>Предмет трговања – </a:t>
            </a:r>
            <a:r>
              <a:rPr lang="sr-Cyrl-RS" dirty="0">
                <a:solidFill>
                  <a:schemeClr val="tx1"/>
                </a:solidFill>
              </a:rPr>
              <a:t>стандардизација како за берзанску робу тако и за финансијске инструменте</a:t>
            </a:r>
          </a:p>
          <a:p>
            <a:pPr>
              <a:buFont typeface="+mj-lt"/>
              <a:buAutoNum type="arabicPeriod"/>
            </a:pPr>
            <a:r>
              <a:rPr lang="sr-Cyrl-RS" dirty="0">
                <a:solidFill>
                  <a:schemeClr val="accent1"/>
                </a:solidFill>
              </a:rPr>
              <a:t>Начин трговања – </a:t>
            </a:r>
            <a:r>
              <a:rPr lang="sr-Cyrl-RS" dirty="0">
                <a:solidFill>
                  <a:schemeClr val="tx1"/>
                </a:solidFill>
              </a:rPr>
              <a:t>унапред дефинисан, под стриктним прописима и правилима</a:t>
            </a:r>
          </a:p>
          <a:p>
            <a:endParaRPr lang="sr-Cyrl-RS" dirty="0">
              <a:solidFill>
                <a:schemeClr val="tx1"/>
              </a:solidFill>
            </a:endParaRPr>
          </a:p>
          <a:p>
            <a:endParaRPr lang="en-US" dirty="0">
              <a:solidFill>
                <a:schemeClr val="tx1"/>
              </a:solidFill>
            </a:endParaRPr>
          </a:p>
          <a:p>
            <a:endParaRPr lang="ru-RU" dirty="0">
              <a:solidFill>
                <a:schemeClr val="tx1"/>
              </a:solidFill>
            </a:endParaRPr>
          </a:p>
          <a:p>
            <a:endParaRPr lang="ru-RU" sz="1800" dirty="0">
              <a:solidFill>
                <a:schemeClr val="tx1"/>
              </a:solidFill>
            </a:endParaRPr>
          </a:p>
        </p:txBody>
      </p:sp>
    </p:spTree>
    <p:extLst>
      <p:ext uri="{BB962C8B-B14F-4D97-AF65-F5344CB8AC3E}">
        <p14:creationId xmlns:p14="http://schemas.microsoft.com/office/powerpoint/2010/main" val="1278196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A5FDB-4FD8-F423-BC2D-A25EEB07DA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D05804-1873-2FC9-C344-2D33B73E89B3}"/>
              </a:ext>
            </a:extLst>
          </p:cNvPr>
          <p:cNvSpPr>
            <a:spLocks noGrp="1"/>
          </p:cNvSpPr>
          <p:nvPr>
            <p:ph type="title"/>
          </p:nvPr>
        </p:nvSpPr>
        <p:spPr>
          <a:xfrm>
            <a:off x="1797589" y="1220556"/>
            <a:ext cx="8761413" cy="706964"/>
          </a:xfrm>
        </p:spPr>
        <p:txBody>
          <a:bodyPr/>
          <a:lstStyle/>
          <a:p>
            <a:pPr algn="ctr"/>
            <a:r>
              <a:rPr lang="sr-Cyrl-RS" sz="4000" dirty="0"/>
              <a:t>Појам берзе и берзанског пословања</a:t>
            </a:r>
            <a:br>
              <a:rPr lang="sr-Cyrl-RS" sz="3200" dirty="0"/>
            </a:br>
            <a:endParaRPr lang="en-US" sz="3200" dirty="0"/>
          </a:p>
        </p:txBody>
      </p:sp>
      <p:sp>
        <p:nvSpPr>
          <p:cNvPr id="3" name="Content Placeholder 2">
            <a:extLst>
              <a:ext uri="{FF2B5EF4-FFF2-40B4-BE49-F238E27FC236}">
                <a16:creationId xmlns:a16="http://schemas.microsoft.com/office/drawing/2014/main" id="{F7CD9BC7-53ED-D14B-BA83-CA437CE4E545}"/>
              </a:ext>
            </a:extLst>
          </p:cNvPr>
          <p:cNvSpPr>
            <a:spLocks noGrp="1"/>
          </p:cNvSpPr>
          <p:nvPr>
            <p:ph idx="1"/>
          </p:nvPr>
        </p:nvSpPr>
        <p:spPr>
          <a:xfrm>
            <a:off x="1154954" y="2761488"/>
            <a:ext cx="9653254" cy="3422904"/>
          </a:xfrm>
        </p:spPr>
        <p:txBody>
          <a:bodyPr>
            <a:normAutofit/>
          </a:bodyPr>
          <a:lstStyle/>
          <a:p>
            <a:r>
              <a:rPr lang="sr-Cyrl-RS" dirty="0">
                <a:solidFill>
                  <a:schemeClr val="tx1"/>
                </a:solidFill>
              </a:rPr>
              <a:t>Подела берзи са аспекта предмета берзанске трговине:</a:t>
            </a:r>
          </a:p>
          <a:p>
            <a:pPr>
              <a:buFont typeface="+mj-lt"/>
              <a:buAutoNum type="arabicPeriod"/>
            </a:pPr>
            <a:r>
              <a:rPr lang="sr-Cyrl-RS" dirty="0">
                <a:solidFill>
                  <a:schemeClr val="accent1"/>
                </a:solidFill>
              </a:rPr>
              <a:t>Робне или продуктне берзе – </a:t>
            </a:r>
            <a:r>
              <a:rPr lang="sr-Cyrl-RS" dirty="0">
                <a:solidFill>
                  <a:schemeClr val="tx1"/>
                </a:solidFill>
              </a:rPr>
              <a:t>специјализоване за промет одговарајућих роба или производа (најчешће се тргује житарицама, металима, пољопривредним производима, нафтом и сл.)</a:t>
            </a:r>
          </a:p>
          <a:p>
            <a:pPr>
              <a:buFont typeface="+mj-lt"/>
              <a:buAutoNum type="arabicPeriod"/>
            </a:pPr>
            <a:r>
              <a:rPr lang="sr-Cyrl-RS" dirty="0">
                <a:solidFill>
                  <a:schemeClr val="accent1"/>
                </a:solidFill>
              </a:rPr>
              <a:t>Финансијске берзе – </a:t>
            </a:r>
            <a:r>
              <a:rPr lang="sr-Cyrl-RS" dirty="0">
                <a:solidFill>
                  <a:schemeClr val="tx1"/>
                </a:solidFill>
              </a:rPr>
              <a:t>тргује се различитим облицима финансијских инструмената  </a:t>
            </a:r>
          </a:p>
          <a:p>
            <a:pPr>
              <a:buFont typeface="+mj-lt"/>
              <a:buAutoNum type="arabicPeriod"/>
            </a:pPr>
            <a:r>
              <a:rPr lang="sr-Cyrl-RS" dirty="0">
                <a:solidFill>
                  <a:schemeClr val="accent1"/>
                </a:solidFill>
              </a:rPr>
              <a:t>Мешовите берзе – </a:t>
            </a:r>
            <a:r>
              <a:rPr lang="sr-Cyrl-RS" dirty="0">
                <a:solidFill>
                  <a:schemeClr val="tx1"/>
                </a:solidFill>
              </a:rPr>
              <a:t>тргује се са више различитих или финансијских инструмената или берзанских роба (нпр. Чикашка меркантилна берза)</a:t>
            </a:r>
          </a:p>
          <a:p>
            <a:endParaRPr lang="sr-Cyrl-RS" dirty="0">
              <a:solidFill>
                <a:schemeClr val="tx1"/>
              </a:solidFill>
            </a:endParaRPr>
          </a:p>
          <a:p>
            <a:endParaRPr lang="en-US" dirty="0">
              <a:solidFill>
                <a:schemeClr val="tx1"/>
              </a:solidFill>
            </a:endParaRPr>
          </a:p>
          <a:p>
            <a:endParaRPr lang="ru-RU" dirty="0">
              <a:solidFill>
                <a:schemeClr val="tx1"/>
              </a:solidFill>
            </a:endParaRPr>
          </a:p>
          <a:p>
            <a:endParaRPr lang="ru-RU" sz="1800" dirty="0">
              <a:solidFill>
                <a:schemeClr val="tx1"/>
              </a:solidFill>
            </a:endParaRPr>
          </a:p>
        </p:txBody>
      </p:sp>
    </p:spTree>
    <p:extLst>
      <p:ext uri="{BB962C8B-B14F-4D97-AF65-F5344CB8AC3E}">
        <p14:creationId xmlns:p14="http://schemas.microsoft.com/office/powerpoint/2010/main" val="4156529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4D3EF-43EC-DF99-CB3B-30E08256D4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0FCBB0-45D2-E5F8-E3CE-EAB9CEA936EE}"/>
              </a:ext>
            </a:extLst>
          </p:cNvPr>
          <p:cNvSpPr>
            <a:spLocks noGrp="1"/>
          </p:cNvSpPr>
          <p:nvPr>
            <p:ph type="title"/>
          </p:nvPr>
        </p:nvSpPr>
        <p:spPr>
          <a:xfrm>
            <a:off x="1797589" y="1220556"/>
            <a:ext cx="8761413" cy="706964"/>
          </a:xfrm>
        </p:spPr>
        <p:txBody>
          <a:bodyPr/>
          <a:lstStyle/>
          <a:p>
            <a:pPr algn="ctr"/>
            <a:r>
              <a:rPr lang="sr-Cyrl-RS" sz="4000" dirty="0"/>
              <a:t>Појам берзе и берзанског пословања</a:t>
            </a:r>
            <a:br>
              <a:rPr lang="sr-Cyrl-RS" sz="3200" dirty="0"/>
            </a:br>
            <a:endParaRPr lang="en-US" sz="3200" dirty="0"/>
          </a:p>
        </p:txBody>
      </p:sp>
      <p:sp>
        <p:nvSpPr>
          <p:cNvPr id="3" name="Content Placeholder 2">
            <a:extLst>
              <a:ext uri="{FF2B5EF4-FFF2-40B4-BE49-F238E27FC236}">
                <a16:creationId xmlns:a16="http://schemas.microsoft.com/office/drawing/2014/main" id="{971B2A2A-0792-79D8-5A5F-8B6718D9F216}"/>
              </a:ext>
            </a:extLst>
          </p:cNvPr>
          <p:cNvSpPr>
            <a:spLocks noGrp="1"/>
          </p:cNvSpPr>
          <p:nvPr>
            <p:ph idx="1"/>
          </p:nvPr>
        </p:nvSpPr>
        <p:spPr>
          <a:xfrm>
            <a:off x="1154954" y="2761488"/>
            <a:ext cx="9653254" cy="3422904"/>
          </a:xfrm>
        </p:spPr>
        <p:txBody>
          <a:bodyPr>
            <a:normAutofit fontScale="92500"/>
          </a:bodyPr>
          <a:lstStyle/>
          <a:p>
            <a:r>
              <a:rPr lang="sr-Cyrl-RS" dirty="0">
                <a:solidFill>
                  <a:schemeClr val="tx1"/>
                </a:solidFill>
              </a:rPr>
              <a:t>Под берзанским пословима можемо подразумевати све успешно закључене купопродајне трансакције које резултирају плаћањем и испоруком одређене активе, било да је реч о роби или финансијским инструментима</a:t>
            </a:r>
          </a:p>
          <a:p>
            <a:r>
              <a:rPr lang="ru-RU" dirty="0">
                <a:solidFill>
                  <a:schemeClr val="tx1"/>
                </a:solidFill>
              </a:rPr>
              <a:t>Основна делатност берзе – </a:t>
            </a:r>
            <a:r>
              <a:rPr lang="ru-RU" b="1" dirty="0">
                <a:solidFill>
                  <a:schemeClr val="tx1"/>
                </a:solidFill>
              </a:rPr>
              <a:t>организовање трговања ХоВ</a:t>
            </a:r>
            <a:r>
              <a:rPr lang="ru-RU" dirty="0">
                <a:solidFill>
                  <a:schemeClr val="tx1"/>
                </a:solidFill>
              </a:rPr>
              <a:t>, односно:</a:t>
            </a:r>
          </a:p>
          <a:p>
            <a:pPr>
              <a:buFont typeface="Wingdings" panose="05000000000000000000" pitchFamily="2" charset="2"/>
              <a:buChar char="§"/>
            </a:pPr>
            <a:r>
              <a:rPr lang="ru-RU" dirty="0">
                <a:solidFill>
                  <a:schemeClr val="tx1"/>
                </a:solidFill>
              </a:rPr>
              <a:t>Организовање јавне понуде ХоВ и повезивање понуде и тражње</a:t>
            </a:r>
          </a:p>
          <a:p>
            <a:pPr>
              <a:buFont typeface="Wingdings" panose="05000000000000000000" pitchFamily="2" charset="2"/>
              <a:buChar char="§"/>
            </a:pPr>
            <a:r>
              <a:rPr lang="ru-RU" dirty="0">
                <a:solidFill>
                  <a:schemeClr val="tx1"/>
                </a:solidFill>
              </a:rPr>
              <a:t>Објављивање информација о понуди, тражњи, тржишној цени и другим релевантним информацијама</a:t>
            </a:r>
          </a:p>
          <a:p>
            <a:pPr>
              <a:buFont typeface="Wingdings" panose="05000000000000000000" pitchFamily="2" charset="2"/>
              <a:buChar char="§"/>
            </a:pPr>
            <a:r>
              <a:rPr lang="ru-RU" dirty="0">
                <a:solidFill>
                  <a:schemeClr val="tx1"/>
                </a:solidFill>
              </a:rPr>
              <a:t>Утврђивање и објавњљивање курсних листа (цена) итд.</a:t>
            </a:r>
          </a:p>
          <a:p>
            <a:r>
              <a:rPr lang="sr-Cyrl-RS" dirty="0">
                <a:solidFill>
                  <a:schemeClr val="tx1"/>
                </a:solidFill>
              </a:rPr>
              <a:t>Берзи се забрањује да тргује ХоВ, да даје савете који се односе на трговину или одабир брокера или дилера</a:t>
            </a:r>
            <a:endParaRPr lang="en-US" dirty="0">
              <a:solidFill>
                <a:schemeClr val="tx1"/>
              </a:solidFill>
            </a:endParaRPr>
          </a:p>
          <a:p>
            <a:endParaRPr lang="sr-Cyrl-RS" dirty="0">
              <a:solidFill>
                <a:schemeClr val="tx1"/>
              </a:solidFill>
            </a:endParaRPr>
          </a:p>
          <a:p>
            <a:endParaRPr lang="en-US" dirty="0">
              <a:solidFill>
                <a:schemeClr val="tx1"/>
              </a:solidFill>
            </a:endParaRPr>
          </a:p>
          <a:p>
            <a:endParaRPr lang="ru-RU" dirty="0">
              <a:solidFill>
                <a:schemeClr val="tx1"/>
              </a:solidFill>
            </a:endParaRPr>
          </a:p>
          <a:p>
            <a:endParaRPr lang="ru-RU" sz="1800" dirty="0">
              <a:solidFill>
                <a:schemeClr val="tx1"/>
              </a:solidFill>
            </a:endParaRPr>
          </a:p>
        </p:txBody>
      </p:sp>
    </p:spTree>
    <p:extLst>
      <p:ext uri="{BB962C8B-B14F-4D97-AF65-F5344CB8AC3E}">
        <p14:creationId xmlns:p14="http://schemas.microsoft.com/office/powerpoint/2010/main" val="1284768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03AF-93FD-ED4E-8499-42648BA330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093AB4-16BE-EE0F-F19A-B72C0C6AB69C}"/>
              </a:ext>
            </a:extLst>
          </p:cNvPr>
          <p:cNvSpPr>
            <a:spLocks noGrp="1"/>
          </p:cNvSpPr>
          <p:nvPr>
            <p:ph type="title"/>
          </p:nvPr>
        </p:nvSpPr>
        <p:spPr>
          <a:xfrm>
            <a:off x="1797589" y="1220556"/>
            <a:ext cx="8761413" cy="706964"/>
          </a:xfrm>
        </p:spPr>
        <p:txBody>
          <a:bodyPr/>
          <a:lstStyle/>
          <a:p>
            <a:pPr algn="ctr"/>
            <a:r>
              <a:rPr lang="sr-Cyrl-RS" sz="4000" dirty="0"/>
              <a:t>Берзански посредници</a:t>
            </a:r>
            <a:endParaRPr lang="en-US" sz="3200" dirty="0"/>
          </a:p>
        </p:txBody>
      </p:sp>
      <p:sp>
        <p:nvSpPr>
          <p:cNvPr id="3" name="Content Placeholder 2">
            <a:extLst>
              <a:ext uri="{FF2B5EF4-FFF2-40B4-BE49-F238E27FC236}">
                <a16:creationId xmlns:a16="http://schemas.microsoft.com/office/drawing/2014/main" id="{51430F45-E90F-CFCD-E15D-DEC16C74C94E}"/>
              </a:ext>
            </a:extLst>
          </p:cNvPr>
          <p:cNvSpPr>
            <a:spLocks noGrp="1"/>
          </p:cNvSpPr>
          <p:nvPr>
            <p:ph idx="1"/>
          </p:nvPr>
        </p:nvSpPr>
        <p:spPr>
          <a:xfrm>
            <a:off x="1154954" y="2761488"/>
            <a:ext cx="9653254" cy="3422904"/>
          </a:xfrm>
        </p:spPr>
        <p:txBody>
          <a:bodyPr>
            <a:normAutofit/>
          </a:bodyPr>
          <a:lstStyle/>
          <a:p>
            <a:r>
              <a:rPr lang="sr-Cyrl-RS" dirty="0">
                <a:solidFill>
                  <a:schemeClr val="tx1"/>
                </a:solidFill>
              </a:rPr>
              <a:t>Учесници на финансијским тржиштима </a:t>
            </a:r>
          </a:p>
          <a:p>
            <a:r>
              <a:rPr lang="sr-Cyrl-RS" dirty="0">
                <a:solidFill>
                  <a:schemeClr val="tx1"/>
                </a:solidFill>
              </a:rPr>
              <a:t>2 основне групе</a:t>
            </a:r>
          </a:p>
          <a:p>
            <a:pPr>
              <a:buAutoNum type="arabicPeriod"/>
            </a:pPr>
            <a:r>
              <a:rPr lang="sr-Cyrl-RS" dirty="0">
                <a:solidFill>
                  <a:schemeClr val="accent1"/>
                </a:solidFill>
              </a:rPr>
              <a:t>Брокери -</a:t>
            </a:r>
            <a:r>
              <a:rPr lang="sr-Cyrl-RS" dirty="0">
                <a:solidFill>
                  <a:schemeClr val="tx1"/>
                </a:solidFill>
              </a:rPr>
              <a:t> берзански посредници у пословима на берзи односно особе које посредују између купаца и продаваца и које за своје услуге наплаћују провизију и морају имати лиценцу за свој рад (могу да раде у своје име и за туђ рачун али и у туђе име и за туђ рачун)</a:t>
            </a:r>
          </a:p>
          <a:p>
            <a:pPr>
              <a:buFont typeface="+mj-lt"/>
              <a:buAutoNum type="arabicPeriod"/>
            </a:pPr>
            <a:r>
              <a:rPr lang="sr-Cyrl-RS" dirty="0">
                <a:solidFill>
                  <a:schemeClr val="accent1"/>
                </a:solidFill>
              </a:rPr>
              <a:t>Дилери - </a:t>
            </a:r>
            <a:r>
              <a:rPr lang="sr-Cyrl-RS" dirty="0">
                <a:solidFill>
                  <a:schemeClr val="tx1"/>
                </a:solidFill>
              </a:rPr>
              <a:t>берзански посредници у пословима на берзи који купују и продају ХоВ у своје име и за свој рачун, што значи да су власници финансијских инструмената или робе којом тргују (не раде за провизију већ приход остварују из сопственог пословања)</a:t>
            </a:r>
          </a:p>
          <a:p>
            <a:pPr>
              <a:buFont typeface="+mj-lt"/>
              <a:buAutoNum type="arabicPeriod"/>
            </a:pPr>
            <a:endParaRPr lang="sr-Cyrl-RS" dirty="0">
              <a:solidFill>
                <a:schemeClr val="tx1"/>
              </a:solidFill>
            </a:endParaRPr>
          </a:p>
          <a:p>
            <a:endParaRPr lang="en-US" dirty="0">
              <a:solidFill>
                <a:schemeClr val="tx1"/>
              </a:solidFill>
            </a:endParaRPr>
          </a:p>
          <a:p>
            <a:endParaRPr lang="ru-RU" dirty="0">
              <a:solidFill>
                <a:schemeClr val="tx1"/>
              </a:solidFill>
            </a:endParaRPr>
          </a:p>
          <a:p>
            <a:endParaRPr lang="ru-RU" sz="1800" dirty="0">
              <a:solidFill>
                <a:schemeClr val="tx1"/>
              </a:solidFill>
            </a:endParaRPr>
          </a:p>
        </p:txBody>
      </p:sp>
    </p:spTree>
    <p:extLst>
      <p:ext uri="{BB962C8B-B14F-4D97-AF65-F5344CB8AC3E}">
        <p14:creationId xmlns:p14="http://schemas.microsoft.com/office/powerpoint/2010/main" val="34099766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3691</TotalTime>
  <Words>1760</Words>
  <Application>Microsoft Office PowerPoint</Application>
  <PresentationFormat>Widescreen</PresentationFormat>
  <Paragraphs>131</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Century Gothic</vt:lpstr>
      <vt:lpstr>Courier New</vt:lpstr>
      <vt:lpstr>Wingdings</vt:lpstr>
      <vt:lpstr>Wingdings 3</vt:lpstr>
      <vt:lpstr>Ion Boardroom</vt:lpstr>
      <vt:lpstr>Финансијска тржишта</vt:lpstr>
      <vt:lpstr>Појам берзе и берзанског пословања </vt:lpstr>
      <vt:lpstr>Појам берзе и берзанског пословања </vt:lpstr>
      <vt:lpstr>Појам берзе и берзанског пословања </vt:lpstr>
      <vt:lpstr>Појам берзе и берзанског пословања </vt:lpstr>
      <vt:lpstr>Појам берзе и берзанског пословања </vt:lpstr>
      <vt:lpstr>Појам берзе и берзанског пословања </vt:lpstr>
      <vt:lpstr>Појам берзе и берзанског пословања </vt:lpstr>
      <vt:lpstr>Берзански посредници</vt:lpstr>
      <vt:lpstr>Берзански посредници</vt:lpstr>
      <vt:lpstr>Берзански посредници</vt:lpstr>
      <vt:lpstr>Модели утврђивања цена ХоВ</vt:lpstr>
      <vt:lpstr>Модели утврђивања цена ХоВ</vt:lpstr>
      <vt:lpstr>Модели утврђивања цена ХоВ</vt:lpstr>
      <vt:lpstr>Модели утврђивања цена ХоВ</vt:lpstr>
      <vt:lpstr>Модели утврђивања цена ХоВ</vt:lpstr>
      <vt:lpstr>Модели утврђивања цена ХоВ</vt:lpstr>
      <vt:lpstr>Модели утврђивања цена ХоВ</vt:lpstr>
      <vt:lpstr>Модели утврђивања цена ХоВ</vt:lpstr>
      <vt:lpstr>Модели утврђивања цена ХоВ</vt:lpstr>
      <vt:lpstr>Модели утврђивања цена ХоВ</vt:lpstr>
      <vt:lpstr>Модели утврђивања цена ХоВ</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Finansijska tržišta</dc:title>
  <dc:creator>d2025-2 Violeta Džaferović</dc:creator>
  <cp:lastModifiedBy>d2025-2 Violeta Džaferović</cp:lastModifiedBy>
  <cp:revision>274</cp:revision>
  <dcterms:created xsi:type="dcterms:W3CDTF">2026-02-19T10:21:24Z</dcterms:created>
  <dcterms:modified xsi:type="dcterms:W3CDTF">2026-05-28T11:02:02Z</dcterms:modified>
</cp:coreProperties>
</file>