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18"/>
  </p:notesMasterIdLst>
  <p:sldIdLst>
    <p:sldId id="257" r:id="rId2"/>
    <p:sldId id="265" r:id="rId3"/>
    <p:sldId id="266" r:id="rId4"/>
    <p:sldId id="263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8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7673A-55D4-592D-0D52-69445652F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BA90-4CDC-E3BA-F4A0-4E43D18BE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51102D-4EF2-4163-4A68-F6C16BC45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F4DE6-98FE-71CA-2651-9EE8A568A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2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</a:t>
            </a:r>
            <a:r>
              <a:rPr lang="en-US" dirty="0"/>
              <a:t>2</a:t>
            </a:r>
            <a:endParaRPr lang="ru-RU" dirty="0"/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en-US" sz="1200" dirty="0"/>
              <a:t>26.02.2026.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2257-93C8-A564-CCED-E7CF6C19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Дефинисање финансијског тржишта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CA37E-8A24-FF9B-DB6F-CD473ED28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735324"/>
            <a:ext cx="8825659" cy="24765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Финансијска тржишта као саставни део финансијског система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Омогућавају нормално и несметано функционисање привреде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Различите врсте тржишта (тржишта производа, роба и услуга; тржиште фактора производње као што су рад, капитал; финансијска тржишта...)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4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56AA-8600-C3A9-3B56-EB015534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Организовано место на коме се сусрећу понуда и тражња за различитим облицима финансијских инструмената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42365-59D3-696C-F4B9-3FF18239B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Тешко је дати јединствену и универзалну дефиницију финансијског тржишта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1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DF24-D522-F91B-5360-4B87DC92A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4000" dirty="0"/>
              <a:t>Финансијска тржишта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75C5A-55F3-DEE2-161F-A7897AC51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353" y="2744550"/>
            <a:ext cx="3131819" cy="933354"/>
          </a:xfrm>
        </p:spPr>
        <p:txBody>
          <a:bodyPr/>
          <a:lstStyle/>
          <a:p>
            <a:r>
              <a:rPr lang="sr-Latn-RS" dirty="0"/>
              <a:t> 	   </a:t>
            </a:r>
            <a:r>
              <a:rPr lang="sr-Cyrl-RS" dirty="0"/>
              <a:t>ШТЕДНЕ 
       ЈЕДИНИЦЕ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C0A8E-85B2-B811-2B07-2085F7968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6288" y="3101642"/>
            <a:ext cx="4825159" cy="576262"/>
          </a:xfrm>
        </p:spPr>
        <p:txBody>
          <a:bodyPr/>
          <a:lstStyle/>
          <a:p>
            <a:r>
              <a:rPr lang="sr-Latn-RS" dirty="0"/>
              <a:t>  </a:t>
            </a:r>
            <a:r>
              <a:rPr lang="sr-Cyrl-RS" dirty="0"/>
              <a:t>ИНВЕСТИЦИОНЕ 
        ЈЕДИНИЦЕ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5018E0-5F39-E033-6947-2039253BD285}"/>
              </a:ext>
            </a:extLst>
          </p:cNvPr>
          <p:cNvSpPr/>
          <p:nvPr/>
        </p:nvSpPr>
        <p:spPr>
          <a:xfrm>
            <a:off x="4857750" y="3773916"/>
            <a:ext cx="1810512" cy="157276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6EA61-592F-CA24-4C0A-3B4D3E830565}"/>
              </a:ext>
            </a:extLst>
          </p:cNvPr>
          <p:cNvSpPr/>
          <p:nvPr/>
        </p:nvSpPr>
        <p:spPr>
          <a:xfrm>
            <a:off x="5166360" y="4500446"/>
            <a:ext cx="1216152" cy="5228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ФИНАНСИЈСКИ ПОСРЕДНИЦИ</a:t>
            </a:r>
            <a:endParaRPr 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0BFD6-9B6B-FD4E-754E-4F4AA25AD117}"/>
              </a:ext>
            </a:extLst>
          </p:cNvPr>
          <p:cNvSpPr txBox="1"/>
          <p:nvPr/>
        </p:nvSpPr>
        <p:spPr>
          <a:xfrm>
            <a:off x="5154930" y="4088904"/>
            <a:ext cx="1216152" cy="411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000" b="1" dirty="0">
                <a:solidFill>
                  <a:schemeClr val="bg1"/>
                </a:solidFill>
              </a:rPr>
              <a:t>ФИНАНСИЈСКА   ТРЖИШТА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43AE18-9152-24D3-F098-84592928BCFE}"/>
              </a:ext>
            </a:extLst>
          </p:cNvPr>
          <p:cNvSpPr/>
          <p:nvPr/>
        </p:nvSpPr>
        <p:spPr>
          <a:xfrm>
            <a:off x="4453128" y="4560300"/>
            <a:ext cx="427482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65843-71F8-10C2-1076-F9530FE2DA77}"/>
              </a:ext>
            </a:extLst>
          </p:cNvPr>
          <p:cNvSpPr/>
          <p:nvPr/>
        </p:nvSpPr>
        <p:spPr>
          <a:xfrm>
            <a:off x="1851660" y="3677905"/>
            <a:ext cx="2578608" cy="1764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Субјекти који имају вишак финансијских средстава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7F1F31-578F-359A-C200-C20E77500797}"/>
              </a:ext>
            </a:extLst>
          </p:cNvPr>
          <p:cNvSpPr/>
          <p:nvPr/>
        </p:nvSpPr>
        <p:spPr>
          <a:xfrm>
            <a:off x="7095744" y="3677904"/>
            <a:ext cx="2578608" cy="17647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Субјекти који имају мањак финансијских средстава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7DCF398-FB92-1472-5ADB-79BEE466D932}"/>
              </a:ext>
            </a:extLst>
          </p:cNvPr>
          <p:cNvSpPr/>
          <p:nvPr/>
        </p:nvSpPr>
        <p:spPr>
          <a:xfrm>
            <a:off x="6697980" y="4560300"/>
            <a:ext cx="397764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7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B67F-014E-0CA5-2876-46F06A02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4000" dirty="0"/>
              <a:t>Значај и улога финансијских тржишта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60680-CFB6-9BC6-D653-C9789EBF6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Сложенија од осталих врста тржишта</a:t>
            </a:r>
          </a:p>
          <a:p>
            <a:r>
              <a:rPr lang="sr-Cyrl-RS" dirty="0"/>
              <a:t>Финансијски инструменти подразумевају истовремено креирање и трансфер како финансијске активе, тако и финансијске пасиве између различитих субјеката</a:t>
            </a:r>
          </a:p>
          <a:p>
            <a:r>
              <a:rPr lang="sr-Cyrl-RS" dirty="0"/>
              <a:t>Већи број сегмената финансијских тржишта (тржиште капитала, тржиште новца, финансијских деривата)</a:t>
            </a:r>
          </a:p>
          <a:p>
            <a:r>
              <a:rPr lang="sr-Cyrl-RS" dirty="0"/>
              <a:t>Укључивање већег броја различитих учесника</a:t>
            </a:r>
          </a:p>
          <a:p>
            <a:r>
              <a:rPr lang="sr-Cyrl-RS" dirty="0"/>
              <a:t>Повезивање националне економије са светом</a:t>
            </a:r>
          </a:p>
          <a:p>
            <a:r>
              <a:rPr lang="sr-Cyrl-RS" dirty="0"/>
              <a:t>Огледало функционисања државе и њених закона</a:t>
            </a:r>
          </a:p>
          <a:p>
            <a:r>
              <a:rPr lang="sr-Cyrl-RS" dirty="0"/>
              <a:t>Потреба за сталним иновирањем знања</a:t>
            </a:r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4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4D95-FC30-A219-1619-50B29F96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2478024"/>
            <a:ext cx="3346704" cy="1751076"/>
          </a:xfrm>
        </p:spPr>
        <p:txBody>
          <a:bodyPr/>
          <a:lstStyle/>
          <a:p>
            <a:pPr algn="ctr"/>
            <a:r>
              <a:rPr lang="sr-Cyrl-RS" sz="3200" dirty="0"/>
              <a:t>Основне функције финансијских тржишта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E769B-78E8-4364-CC6B-0AB31A58E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sr-Cyrl-RS" dirty="0"/>
              <a:t>Функција повезивања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Смањење трансакционих трошкова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Алокативна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ефикасности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Мобилизациона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Развојна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Ликвидносна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утврђивања реалне цене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јавности и подстицања укључивања нових учесника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смањења или чак елиминисања ризика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Побољшање животног стандарда становништва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7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F351B-E479-D010-6138-F6985D41B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Функција повезивања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54282-8500-D46C-5157-EE15A0A4D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0сновна функција (произилази из саме суштине финансијског тржишта)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Повезивање купаца и продаваца различитих финансијских инструмената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Понуда и тражња за различитим облицима финансијске активе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Илустрација 2.2.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63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C8F9F-2904-5E70-2782-7DAEE25B7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DD8D-B689-EBC2-10D6-3218B830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Смањење трансакционих трошкова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BDA08-6392-C9D3-22EA-21347DE84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809238"/>
            <a:ext cx="8825659" cy="24765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Повећање обима промета         смањење трошкова „тражења“ (трошкови повезани са потребом спајања субјеката који истовремено желе да купе и продају исти финансијски инструмент)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Смањење информационих трошкова (прибављање релевантних информација)         ефикасније тржиште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55B062-5CC2-D323-6761-B402DB79F4E9}"/>
              </a:ext>
            </a:extLst>
          </p:cNvPr>
          <p:cNvCxnSpPr>
            <a:cxnSpLocks/>
          </p:cNvCxnSpPr>
          <p:nvPr/>
        </p:nvCxnSpPr>
        <p:spPr>
          <a:xfrm>
            <a:off x="3346704" y="5276088"/>
            <a:ext cx="448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C8427B6-FC18-98A2-3E9D-2F1AD47001D1}"/>
              </a:ext>
            </a:extLst>
          </p:cNvPr>
          <p:cNvCxnSpPr>
            <a:cxnSpLocks/>
          </p:cNvCxnSpPr>
          <p:nvPr/>
        </p:nvCxnSpPr>
        <p:spPr>
          <a:xfrm>
            <a:off x="4742688" y="4050792"/>
            <a:ext cx="448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1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459D7-5C68-8ABC-15D2-4B884D34B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21C5-6652-AC0D-6D87-42C293BB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Алокативна функција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05AC4-253B-02B3-0887-43EA70FB1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809238"/>
            <a:ext cx="8825659" cy="2476500"/>
          </a:xfrm>
        </p:spPr>
        <p:txBody>
          <a:bodyPr/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Алокција слободних финансијских средстава – трансфер од оних који располажу вишковима средстава ка онима којима су та средства потребна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Усмеравање финансијских ресурса у привреди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Токови алокације и реалокације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1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7BE24-ECF9-11C1-591B-384204FE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2363-E421-D17C-CEBE-8EA24791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Функција ефикасности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49296-F734-CECD-171E-46D8A9895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918966"/>
            <a:ext cx="8825659" cy="2476500"/>
          </a:xfrm>
        </p:spPr>
        <p:txBody>
          <a:bodyPr>
            <a:normAutofit lnSpcReduction="10000"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Оптимално и ефикасно коришћење друштвених средстава једне националне економије, преко одређивања цене њиховог коришћења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Пословни субјекти – трошак капитала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Оцена ефикасности пословања привредних субјеката на финансијским тржиштима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Неефикасни привредни субјекти – „тржиште за контролу предузећа“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03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73EBE-9A27-EC9B-F7C8-25E5C9C0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6899-DE61-1A4A-EA83-D4615D2B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Мобилизациона функција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F65B9-4439-1A0A-1939-8FD0A7AC1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809238"/>
            <a:ext cx="8825659" cy="2476500"/>
          </a:xfrm>
        </p:spPr>
        <p:txBody>
          <a:bodyPr>
            <a:normAutofit lnSpcReduction="10000"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Улога финансијског тржишта у прикупаљању слободних финансијских средстава и капитала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Веза са утврђивањем цена финансијских средстава - доприноси широј мобилизацији финансијске штедње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Реална каматна стопа = номинална стопа – стопа инфлаације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Позитивна реална каматна стопа делује подстицајно на штедњу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3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E6BD6-9D52-05F4-43F5-D43C8D15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43AD-625E-F4EA-08FA-A174CA1B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Развојна функција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29AF2-90DC-2228-A3D0-E8ED322A6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873246"/>
            <a:ext cx="8825659" cy="2476500"/>
          </a:xfrm>
        </p:spPr>
        <p:txBody>
          <a:bodyPr>
            <a:normAutofit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Постојање финансијског тржишта омогућава складан привредни развој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Повећање мобилности финансијских средстава и капитала између грана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Висина стопе приноса и ефикасност тржишта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2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55210-43E5-B03D-48D6-BC4C0B35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78F0-3B37-2104-4700-EBC7C004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Ликвидносна функција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BD48B-AC35-B0CE-0956-9856180F7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98" y="3676407"/>
            <a:ext cx="8918746" cy="3057906"/>
          </a:xfrm>
        </p:spPr>
        <p:txBody>
          <a:bodyPr>
            <a:normAutofit fontScale="85000" lnSpcReduction="20000"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sz="21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100" dirty="0"/>
              <a:t>Без ликвидносне функције не би било трансфера финансијских инструмената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100" dirty="0"/>
              <a:t>Ниво ликвидности на финансијским тржиштима зависи од: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Cyrl-RS" sz="2100" dirty="0"/>
              <a:t>Укупног броја издатих (емитованих) ХоВ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Cyrl-RS" sz="2100" dirty="0"/>
              <a:t>Броја власника ХоВ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Cyrl-RS" sz="2100" dirty="0"/>
              <a:t>Интереса јавности за ХоВ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Cyrl-RS" sz="2100" dirty="0"/>
              <a:t>Квалитета механизама који треба да обезбеде трансфер ХоВ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80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06078-2C77-37E1-9BAA-E61765F03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84A2-7652-3ED2-8732-C8E023E7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Функција утврђивања реалне цене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6EBEE-7EBD-F217-9BF9-FA986891E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98" y="3676407"/>
            <a:ext cx="8918746" cy="3057906"/>
          </a:xfrm>
        </p:spPr>
        <p:txBody>
          <a:bodyPr>
            <a:normAutofit lnSpcReduction="10000"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sz="21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Веза са функцијом ликвидности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/>
              <a:t>Обаљањем трансакција </a:t>
            </a:r>
            <a:r>
              <a:rPr lang="sr-Cyrl-RS" dirty="0"/>
              <a:t>између купаца и продаваца утврђују се цене различитих облика финансијске активе (цене обвезница, каматне стопе, цене акција, девизни курс...)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Значај за привредне субјекте – формирање стопе трошкова капитала што олакшава доношење инвестиционих одлука и даљу алокацију средстава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38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6CD50-DC97-0D42-F0FA-58D80BB9E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26FE3-935A-C064-803F-A107E64D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Функција јавности и подстицања укључивања нових учесника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DE0AB-B56A-215B-DDF1-388B16A13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98" y="3676407"/>
            <a:ext cx="8918746" cy="3057906"/>
          </a:xfrm>
        </p:spPr>
        <p:txBody>
          <a:bodyPr>
            <a:normAutofit/>
          </a:bodyPr>
          <a:lstStyle/>
          <a:p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sz="21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Јавна тржишта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Поштовање правила и уважавање стандарда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Подједнак третман информисања јавности (спречавање информационе асиметрије)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Позитивно деловање на привлачење и укључивање што ширег круга учесника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11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BA0F4-A75E-9423-07E9-702580E15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C2E6-0D66-5934-55B5-9AB91AC0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Функција смањења ризика и функција побољшања животног стандарда становништва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518DA-0707-AA5E-9D0A-620EEFE5D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798" y="3456432"/>
            <a:ext cx="8918746" cy="3057906"/>
          </a:xfrm>
        </p:spPr>
        <p:txBody>
          <a:bodyPr>
            <a:normAutofit/>
          </a:bodyPr>
          <a:lstStyle/>
          <a:p>
            <a:endParaRPr lang="sr-Cyrl-RS" sz="21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Развој финансијских деривата  односно изведених ХоВ (опције, фјучерси, свопови)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Могућност за смањење, удруживање и трговање различитим врстама ризика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Раст животног стандарда и задовољавање различитих потреба становника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Пример: хипотекарно тржиште у развијеним земљама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10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948</TotalTime>
  <Words>609</Words>
  <Application>Microsoft Office PowerPoint</Application>
  <PresentationFormat>Widescreen</PresentationFormat>
  <Paragraphs>112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Дефинисање финансијског тржишта</vt:lpstr>
      <vt:lpstr>Организовано место на коме се сусрећу понуда и тражња за различитим облицима финансијских инструмената</vt:lpstr>
      <vt:lpstr>Финансијска тржишта</vt:lpstr>
      <vt:lpstr>Значај и улога финансијских тржишта</vt:lpstr>
      <vt:lpstr>Основне функције финансијских тржишта</vt:lpstr>
      <vt:lpstr>Функција повезивања</vt:lpstr>
      <vt:lpstr>Смањење трансакционих трошкова</vt:lpstr>
      <vt:lpstr>Алокативна функција</vt:lpstr>
      <vt:lpstr>Функција ефикасности</vt:lpstr>
      <vt:lpstr>Мобилизациона функција</vt:lpstr>
      <vt:lpstr>Развојна функција</vt:lpstr>
      <vt:lpstr>Ликвидносна функција</vt:lpstr>
      <vt:lpstr>Функција утврђивања реалне цене</vt:lpstr>
      <vt:lpstr>Функција јавности и подстицања укључивања нових учесника</vt:lpstr>
      <vt:lpstr>Функција смањења ризика и функција побољшања животног стандарда становништва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45</cp:revision>
  <dcterms:created xsi:type="dcterms:W3CDTF">2026-02-19T10:21:24Z</dcterms:created>
  <dcterms:modified xsi:type="dcterms:W3CDTF">2026-03-13T11:14:11Z</dcterms:modified>
</cp:coreProperties>
</file>