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36"/>
  </p:notesMasterIdLst>
  <p:sldIdLst>
    <p:sldId id="257" r:id="rId2"/>
    <p:sldId id="267" r:id="rId3"/>
    <p:sldId id="270" r:id="rId4"/>
    <p:sldId id="272" r:id="rId5"/>
    <p:sldId id="273" r:id="rId6"/>
    <p:sldId id="274" r:id="rId7"/>
    <p:sldId id="277" r:id="rId8"/>
    <p:sldId id="276" r:id="rId9"/>
    <p:sldId id="280" r:id="rId10"/>
    <p:sldId id="281" r:id="rId11"/>
    <p:sldId id="283" r:id="rId12"/>
    <p:sldId id="284" r:id="rId13"/>
    <p:sldId id="286" r:id="rId14"/>
    <p:sldId id="287" r:id="rId15"/>
    <p:sldId id="289" r:id="rId16"/>
    <p:sldId id="291" r:id="rId17"/>
    <p:sldId id="294" r:id="rId18"/>
    <p:sldId id="295" r:id="rId19"/>
    <p:sldId id="296" r:id="rId20"/>
    <p:sldId id="298" r:id="rId21"/>
    <p:sldId id="305" r:id="rId22"/>
    <p:sldId id="300" r:id="rId23"/>
    <p:sldId id="303" r:id="rId24"/>
    <p:sldId id="304" r:id="rId25"/>
    <p:sldId id="302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84C4F-77F6-468E-8FE4-B659C0B0EEBE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9DA66-ABD2-464E-B669-492235E69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D5409-623B-369D-D41D-DA821FD69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105ED-2D04-0052-01F1-B2DDBE380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93DFEE-A521-213A-4717-55D33161C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B1C52-56C2-BAB0-0FD0-6E4111ADC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8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BE033-3D2B-EF73-8860-538872FDE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12D41-F230-C694-A374-4C8D9D101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2BAF29-1C6A-960A-374B-C436A55DC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94393-6B5F-A483-5198-64AB33F9A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83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24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3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3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2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2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1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0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3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85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79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46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2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2E26A-2D79-7F7E-E0AF-52141A45F0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Финансијска тржишта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C88E-ADB2-63CF-9A57-20B6B3EFF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156048" cy="861420"/>
          </a:xfrm>
        </p:spPr>
        <p:txBody>
          <a:bodyPr/>
          <a:lstStyle/>
          <a:p>
            <a:r>
              <a:rPr lang="ru-RU" dirty="0"/>
              <a:t>ВЕЖБЕ БР. </a:t>
            </a:r>
            <a:r>
              <a:rPr lang="sr-Cyrl-RS" dirty="0"/>
              <a:t>3</a:t>
            </a:r>
            <a:endParaRPr lang="ru-RU" dirty="0"/>
          </a:p>
          <a:p>
            <a:r>
              <a:rPr lang="ru-RU" dirty="0"/>
              <a:t>Виолета Џаферовић МА</a:t>
            </a:r>
            <a:r>
              <a:rPr lang="en-US" dirty="0"/>
              <a:t>												</a:t>
            </a:r>
            <a:r>
              <a:rPr lang="sr-Cyrl-RS" dirty="0"/>
              <a:t>	</a:t>
            </a:r>
            <a:r>
              <a:rPr lang="sr-Cyrl-RS" sz="1200" dirty="0"/>
              <a:t>05</a:t>
            </a:r>
            <a:r>
              <a:rPr lang="en-US" sz="1200" dirty="0"/>
              <a:t>.0</a:t>
            </a:r>
            <a:r>
              <a:rPr lang="sr-Cyrl-RS" sz="1200" dirty="0"/>
              <a:t>3</a:t>
            </a:r>
            <a:r>
              <a:rPr lang="en-US" sz="1200" dirty="0"/>
              <a:t>.2026.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4955" y="896034"/>
            <a:ext cx="460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АКАДЕМИЈА СТРУКОВНИХ СТУДИЈА ЗАПАДН</a:t>
            </a:r>
            <a:r>
              <a:rPr lang="sr-Cyrl-RS" sz="1200" dirty="0">
                <a:solidFill>
                  <a:schemeClr val="bg1"/>
                </a:solidFill>
              </a:rPr>
              <a:t>А СРБИЈА</a:t>
            </a:r>
            <a:r>
              <a:rPr lang="ru-RU" sz="1200" dirty="0">
                <a:solidFill>
                  <a:schemeClr val="bg1"/>
                </a:solidFill>
              </a:rPr>
              <a:t>
ОДСЕК ВАЉЕВО
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2F3F-FDB2-6A23-E5F4-4965D1E7B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0" y="1465411"/>
            <a:ext cx="8825660" cy="1822514"/>
          </a:xfrm>
        </p:spPr>
        <p:txBody>
          <a:bodyPr/>
          <a:lstStyle/>
          <a:p>
            <a:pPr algn="ctr"/>
            <a:r>
              <a:rPr lang="sr-Cyrl-RS" dirty="0"/>
              <a:t>Карактеристике савремених финансијских тржишта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DBB23-D112-5D9C-2E50-60E0C76DF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- Финансијска тржишта која настају у последњих тридесетак година и каква срећемо у савременом свету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2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8F4B-22AA-EA49-0E13-A94375E4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788" y="2430399"/>
            <a:ext cx="3204908" cy="1997202"/>
          </a:xfrm>
        </p:spPr>
        <p:txBody>
          <a:bodyPr/>
          <a:lstStyle/>
          <a:p>
            <a:pPr algn="ctr"/>
            <a:r>
              <a:rPr lang="sr-Cyrl-RS" sz="2800" dirty="0"/>
              <a:t>Основне карактеристике савремених финансијских тржишта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219EF-A0B7-6262-8ABA-CE62BE520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146" y="1338072"/>
            <a:ext cx="5190066" cy="45720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r-Cyrl-RS" dirty="0"/>
              <a:t>Интернационализација и глобализација финансијских тржишта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Појава и развој финансијских иновација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Дерегулацони токови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Техничко – технолошка усавршавања у раду</a:t>
            </a:r>
          </a:p>
          <a:p>
            <a:pPr>
              <a:buFont typeface="+mj-lt"/>
              <a:buAutoNum type="arabicPeriod"/>
            </a:pPr>
            <a:r>
              <a:rPr lang="sr-Cyrl-RS" dirty="0"/>
              <a:t>Секјуритизација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879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9B4A-9D8B-2D8C-79C1-263F5BC4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Интернационализација и глобализација финансијских тржишта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50E5A-8076-3F22-8AD6-C09E2AB89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969260"/>
            <a:ext cx="8825659" cy="3416300"/>
          </a:xfrm>
        </p:spPr>
        <p:txBody>
          <a:bodyPr/>
          <a:lstStyle/>
          <a:p>
            <a:r>
              <a:rPr lang="sr-Cyrl-RS" dirty="0"/>
              <a:t>Једна од основних карактеристика савремених тржишта</a:t>
            </a:r>
          </a:p>
          <a:p>
            <a:r>
              <a:rPr lang="sr-Cyrl-RS" dirty="0"/>
              <a:t>Глобализација – процес интеграције финансијских тржишта националних економија у једно велико светско – међународно (интернационално) финансијско тржиште</a:t>
            </a:r>
          </a:p>
          <a:p>
            <a:r>
              <a:rPr lang="sr-Cyrl-RS" dirty="0"/>
              <a:t>Утицај на привредне субјекте – више могућности за прикупљање слободних финансијских средстава</a:t>
            </a:r>
            <a:endParaRPr lang="en-US" dirty="0"/>
          </a:p>
          <a:p>
            <a:r>
              <a:rPr lang="sr-Cyrl-RS" dirty="0"/>
              <a:t>Разлике у регулативи, порезима и другим факторима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33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2EBF6-862B-A4FF-1B9F-44BCB96A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0825-BB9D-0CBE-D4AF-E44D182B5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Интернационализација и глобализација финансијских тржишта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1FA74-DE4D-9CF1-5645-AE3419BAB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0388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/>
              <a:t>Интернационализација – развој паралелно са развојем међународног тржишта ино-обвезница (нарочито еврообвезница)</a:t>
            </a:r>
          </a:p>
          <a:p>
            <a:r>
              <a:rPr lang="sr-Cyrl-RS" dirty="0"/>
              <a:t>Инообвезнице – врста обвезница где субјекти из једне земље њиховом емисијом прикупљају средства за своје потребе у некој другој земљи, поштујући законску регулативу у вези са емисијом ХоВ те друге земље</a:t>
            </a:r>
          </a:p>
          <a:p>
            <a:r>
              <a:rPr lang="sr-Cyrl-RS" dirty="0"/>
              <a:t>Еврообвезнице - пружају могућност емитенту да их емитује у валути која се разликује од валуте земље у којој се врши емисија</a:t>
            </a:r>
          </a:p>
          <a:p>
            <a:r>
              <a:rPr lang="ru-RU" dirty="0"/>
              <a:t>Назив „евро“ не значи да морају бити у еврима, већ да су издате ван матичне земље валуте</a:t>
            </a:r>
          </a:p>
          <a:p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46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5AC9-9C4F-E5EA-6811-6102E27A9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196054" cy="706964"/>
          </a:xfrm>
        </p:spPr>
        <p:txBody>
          <a:bodyPr/>
          <a:lstStyle/>
          <a:p>
            <a:pPr algn="ctr"/>
            <a:r>
              <a:rPr lang="sr-Cyrl-RS" dirty="0"/>
              <a:t>Интернационализација и глобализација финансијских тржишта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E0A2C-C326-17D5-64C3-004C91F7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/>
              <a:t>Домаће обвезнице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34234-FD86-2DCF-01F1-6AFF416B73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Cyrl-RS" dirty="0"/>
              <a:t>Издате у домаћој валути</a:t>
            </a:r>
          </a:p>
          <a:p>
            <a:r>
              <a:rPr lang="sr-Cyrl-RS" dirty="0"/>
              <a:t>Продају се на домаћем тржишту</a:t>
            </a:r>
          </a:p>
          <a:p>
            <a:r>
              <a:rPr lang="sr-Cyrl-RS" dirty="0"/>
              <a:t>Подлежу домаћим прописима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6FE29B-FE9D-4438-AA8F-B95C60D36C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RS" dirty="0"/>
              <a:t>Еврообвезнице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6C5D74-A16A-EC6A-03A4-CF95305E980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Cyrl-RS" dirty="0"/>
              <a:t>Издате у страној валути</a:t>
            </a:r>
          </a:p>
          <a:p>
            <a:r>
              <a:rPr lang="sr-Cyrl-RS" dirty="0"/>
              <a:t>Продају се на међународном тржишту</a:t>
            </a:r>
          </a:p>
          <a:p>
            <a:r>
              <a:rPr lang="sr-Cyrl-RS" dirty="0"/>
              <a:t>Подлежу међународним прописима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33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E465-9479-EC1C-3096-0BA4DF7A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0C32E-286F-9DAC-DA41-DD7F8BEEE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709291"/>
            <a:ext cx="3264408" cy="1439418"/>
          </a:xfrm>
        </p:spPr>
        <p:txBody>
          <a:bodyPr/>
          <a:lstStyle/>
          <a:p>
            <a:pPr algn="ctr"/>
            <a:r>
              <a:rPr lang="sr-Cyrl-RS" sz="2800" dirty="0"/>
              <a:t>Зашто државе издају еврообвезнице?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01D04-A409-9074-6CAF-E5AE104A7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8934" y="1374648"/>
            <a:ext cx="5190066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Да позајме новац по нижој каматној стопи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Да приступе већем броју инвеститора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Да диверзификују изворе финансирања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Да обезбеде девизна средства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530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D9B4-808A-8730-6A49-F037AD19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B5C5-B19E-4183-9D5D-1D1FC25E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Интернационализација и глобализација финансијских тржишта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2E2A-1B83-2FBF-880E-2799CDA6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77236"/>
            <a:ext cx="8825659" cy="3416300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/>
              <a:t>3 главна фактора која су утицала на интернационализацију и глобализацију финансијских тржишта: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Дерегулација и либерализација тржишта и активности тржишних учесника од стране кључних центара моћи – </a:t>
            </a:r>
            <a:r>
              <a:rPr lang="sr-Cyrl-RS" dirty="0"/>
              <a:t>повећањем степена међународне конкуренције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Технолошки напредак – </a:t>
            </a:r>
            <a:r>
              <a:rPr lang="sr-Cyrl-RS" dirty="0">
                <a:solidFill>
                  <a:schemeClr val="tx1"/>
                </a:solidFill>
              </a:rPr>
              <a:t>омогућио</a:t>
            </a:r>
            <a:r>
              <a:rPr lang="sr-Cyrl-RS" dirty="0">
                <a:solidFill>
                  <a:schemeClr val="accent1"/>
                </a:solidFill>
              </a:rPr>
              <a:t> </a:t>
            </a:r>
            <a:r>
              <a:rPr lang="sr-Cyrl-RS" dirty="0">
                <a:solidFill>
                  <a:schemeClr val="tx1"/>
                </a:solidFill>
              </a:rPr>
              <a:t>лакшу контролу и мониторинг, самим тим и бржи проток релевантних информација  (повећање ефикасности финансијских тржишта), док је развој компјутерске технологије и телекомуникационих и информационих система омогућио повезивање различитих субјеката широм света 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Повећање институционализације међународног тржишта – </a:t>
            </a:r>
            <a:r>
              <a:rPr lang="sr-Cyrl-RS" dirty="0">
                <a:solidFill>
                  <a:schemeClr val="tx1"/>
                </a:solidFill>
              </a:rPr>
              <a:t>тенденција померања ка институционалним инвеститорима (пензиони фондови, инвестициони фондови, осигуравајућа друштва)</a:t>
            </a:r>
          </a:p>
          <a:p>
            <a:pPr>
              <a:buFont typeface="Wingdings" panose="05000000000000000000" pitchFamily="2" charset="2"/>
              <a:buChar char="v"/>
            </a:pPr>
            <a:endParaRPr lang="sr-Cyrl-R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53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D9B4-808A-8730-6A49-F037AD19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B5C5-B19E-4183-9D5D-1D1FC25E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Интернационализација и глобализација финансијских тржишта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2E2A-1B83-2FBF-880E-2799CDA6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914396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Потреба усаглашавања регулативе између различитих тржишта и земаља </a:t>
            </a:r>
          </a:p>
          <a:p>
            <a:r>
              <a:rPr lang="sr-Cyrl-RS" dirty="0">
                <a:solidFill>
                  <a:schemeClr val="tx1"/>
                </a:solidFill>
              </a:rPr>
              <a:t>Прихваћени јединствени међународни стандарди у контроли финансијских тржишта </a:t>
            </a:r>
          </a:p>
          <a:p>
            <a:r>
              <a:rPr lang="sr-Cyrl-RS" dirty="0">
                <a:solidFill>
                  <a:schemeClr val="tx1"/>
                </a:solidFill>
              </a:rPr>
              <a:t>Формирана Међународна организација комисија ХоВ (</a:t>
            </a:r>
            <a:r>
              <a:rPr lang="sr-Latn-RS" dirty="0">
                <a:solidFill>
                  <a:schemeClr val="tx1"/>
                </a:solidFill>
              </a:rPr>
              <a:t>IOSCO – International Organisation of Securities Commissions)</a:t>
            </a:r>
          </a:p>
          <a:p>
            <a:r>
              <a:rPr lang="sr-Cyrl-RS" dirty="0">
                <a:solidFill>
                  <a:schemeClr val="tx1"/>
                </a:solidFill>
              </a:rPr>
              <a:t>Могућност пробављања финансијских средстава под повољнијим условима али и опасност од повећања различитих врста ризика</a:t>
            </a:r>
          </a:p>
          <a:p>
            <a:pPr>
              <a:buFont typeface="Wingdings" panose="05000000000000000000" pitchFamily="2" charset="2"/>
              <a:buChar char="v"/>
            </a:pPr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65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D9B4-808A-8730-6A49-F037AD19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B5C5-B19E-4183-9D5D-1D1FC25E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Појава и развој финансијских иновација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2E2A-1B83-2FBF-880E-2799CDA62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Појава великог броја финансијских иновација од средине 60-их година </a:t>
            </a:r>
            <a:r>
              <a:rPr lang="sr-Latn-RS" dirty="0">
                <a:solidFill>
                  <a:schemeClr val="tx1"/>
                </a:solidFill>
              </a:rPr>
              <a:t>XX </a:t>
            </a:r>
            <a:r>
              <a:rPr lang="sr-Cyrl-RS" dirty="0">
                <a:solidFill>
                  <a:schemeClr val="tx1"/>
                </a:solidFill>
              </a:rPr>
              <a:t>века </a:t>
            </a:r>
          </a:p>
          <a:p>
            <a:r>
              <a:rPr lang="sr-Cyrl-RS" dirty="0">
                <a:solidFill>
                  <a:schemeClr val="tx1"/>
                </a:solidFill>
              </a:rPr>
              <a:t>Економски савет  Канаде класификује иновације у 3 групе: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Инструменти ширења тржишта – </a:t>
            </a:r>
            <a:r>
              <a:rPr lang="sr-Cyrl-RS" dirty="0">
                <a:solidFill>
                  <a:schemeClr val="tx1"/>
                </a:solidFill>
              </a:rPr>
              <a:t>довели до повећања ликвидности тршишта и подизања атракативности за нове инвеститиоре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Инструменти управљања ризиком – </a:t>
            </a:r>
            <a:r>
              <a:rPr lang="sr-Cyrl-RS" dirty="0">
                <a:solidFill>
                  <a:schemeClr val="tx1"/>
                </a:solidFill>
              </a:rPr>
              <a:t>трансфер ризика са оних субјеката који су више осетљиви ка онима који су мање аверзни према ризику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accent1"/>
                </a:solidFill>
              </a:rPr>
              <a:t>Арбитражни инструменти и процеси –</a:t>
            </a:r>
            <a:r>
              <a:rPr lang="sr-Cyrl-RS" dirty="0">
                <a:solidFill>
                  <a:schemeClr val="tx1"/>
                </a:solidFill>
              </a:rPr>
              <a:t> омогућавају остваривање предности у погледу виших приноса или нижих трошкова на различитим тржиштима</a:t>
            </a:r>
          </a:p>
          <a:p>
            <a:pPr>
              <a:buFont typeface="+mj-lt"/>
              <a:buAutoNum type="arabicPeriod"/>
            </a:pPr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814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4830" y="1118281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Појава и развој финансијских иновација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Две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велике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групе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финансијских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иновација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sr-Latn-RS" dirty="0">
                <a:solidFill>
                  <a:schemeClr val="tx1"/>
                </a:solidFill>
              </a:rPr>
              <a:t>Stephen A. Ross)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accent1"/>
                </a:solidFill>
              </a:rPr>
              <a:t>Нови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финансијски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производи</a:t>
            </a:r>
            <a:r>
              <a:rPr lang="en-US" dirty="0">
                <a:solidFill>
                  <a:schemeClr val="accent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изведене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ХоВ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опције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фјучерси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свопови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en-US" dirty="0" err="1">
                <a:solidFill>
                  <a:schemeClr val="tx1"/>
                </a:solidFill>
              </a:rPr>
              <a:t>који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више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одговарају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новим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променљивим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условима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великих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промена</a:t>
            </a:r>
            <a:r>
              <a:rPr lang="en-US" dirty="0">
                <a:solidFill>
                  <a:schemeClr val="tx1"/>
                </a:solidFill>
              </a:rPr>
              <a:t> и </a:t>
            </a:r>
            <a:r>
              <a:rPr lang="en-US" dirty="0" err="1">
                <a:solidFill>
                  <a:schemeClr val="tx1"/>
                </a:solidFill>
              </a:rPr>
              <a:t>новим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тржиштима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accent1"/>
                </a:solidFill>
              </a:rPr>
              <a:t>Нове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стратегије</a:t>
            </a:r>
            <a:r>
              <a:rPr lang="en-US" dirty="0">
                <a:solidFill>
                  <a:schemeClr val="accent1"/>
                </a:solidFill>
              </a:rPr>
              <a:t> –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засноване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на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коришћењу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различитих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нових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инструмената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247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D9B4-808A-8730-6A49-F037AD19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B5C5-B19E-4183-9D5D-1D1FC25E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Појава и развој финансијских иновација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2E2A-1B83-2FBF-880E-2799CDA6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04668"/>
            <a:ext cx="8825659" cy="3416300"/>
          </a:xfrm>
        </p:spPr>
        <p:txBody>
          <a:bodyPr>
            <a:normAutofit lnSpcReduction="10000"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Према схватању стручњака Банке за међународне обрачуне иновације је могуће сврстати у више група:</a:t>
            </a:r>
          </a:p>
          <a:p>
            <a:r>
              <a:rPr lang="sr-Cyrl-RS" dirty="0">
                <a:solidFill>
                  <a:schemeClr val="tx1"/>
                </a:solidFill>
              </a:rPr>
              <a:t>Иновације у домену трансфера ценовних ризика (креиране са циљем да се смањи ризик у вези са променом цена ХоВ, девизних курсева и сл.)</a:t>
            </a:r>
          </a:p>
          <a:p>
            <a:r>
              <a:rPr lang="sr-Cyrl-RS" dirty="0">
                <a:solidFill>
                  <a:schemeClr val="tx1"/>
                </a:solidFill>
              </a:rPr>
              <a:t>Инструменти за трансфер кредитних ризика (посебно ризика од неизвршења обавеза)</a:t>
            </a:r>
          </a:p>
          <a:p>
            <a:r>
              <a:rPr lang="sr-Cyrl-RS" dirty="0">
                <a:solidFill>
                  <a:schemeClr val="tx1"/>
                </a:solidFill>
              </a:rPr>
              <a:t>Иновације у циљу повећања ликвидности</a:t>
            </a:r>
          </a:p>
          <a:p>
            <a:r>
              <a:rPr lang="sr-Cyrl-RS" dirty="0">
                <a:solidFill>
                  <a:schemeClr val="tx1"/>
                </a:solidFill>
              </a:rPr>
              <a:t>Иновације ради побољшања кредитирања</a:t>
            </a:r>
          </a:p>
          <a:p>
            <a:r>
              <a:rPr lang="sr-Cyrl-RS" dirty="0">
                <a:solidFill>
                  <a:schemeClr val="tx1"/>
                </a:solidFill>
              </a:rPr>
              <a:t>Иновације ради прибављања новог акцијског капитала</a:t>
            </a: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95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8F4B-22AA-EA49-0E13-A94375E4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556" y="1778697"/>
            <a:ext cx="3411088" cy="3262680"/>
          </a:xfrm>
        </p:spPr>
        <p:txBody>
          <a:bodyPr/>
          <a:lstStyle/>
          <a:p>
            <a:pPr algn="ctr"/>
            <a:r>
              <a:rPr lang="ru-RU" sz="2800" dirty="0"/>
              <a:t>Најважније иновације које су из корена промениле финансијска тржишта</a:t>
            </a:r>
            <a:br>
              <a:rPr lang="ru-RU" sz="2800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219EF-A0B7-6262-8ABA-CE62BE520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146" y="1338072"/>
            <a:ext cx="5190066" cy="4572000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Нови инструменти тржишта новца (комерцијални записи, депозитни цертификати)</a:t>
            </a:r>
          </a:p>
          <a:p>
            <a:r>
              <a:rPr lang="sr-Cyrl-RS" dirty="0">
                <a:solidFill>
                  <a:schemeClr val="tx1"/>
                </a:solidFill>
              </a:rPr>
              <a:t>Иновације инструмената дуга (обвезнице са променљивом каматном стопом, приходне обвезнице)</a:t>
            </a:r>
          </a:p>
          <a:p>
            <a:r>
              <a:rPr lang="sr-Cyrl-RS" dirty="0">
                <a:solidFill>
                  <a:schemeClr val="tx1"/>
                </a:solidFill>
              </a:rPr>
              <a:t>Појава финансијских деривата (фјучерси, опције, свопови)</a:t>
            </a:r>
          </a:p>
          <a:p>
            <a:r>
              <a:rPr lang="sr-Cyrl-RS" dirty="0">
                <a:solidFill>
                  <a:schemeClr val="tx1"/>
                </a:solidFill>
              </a:rPr>
              <a:t>Инструменти хипотекарног тржишта</a:t>
            </a:r>
          </a:p>
          <a:p>
            <a:r>
              <a:rPr lang="sr-Cyrl-RS" dirty="0">
                <a:solidFill>
                  <a:schemeClr val="tx1"/>
                </a:solidFill>
              </a:rPr>
              <a:t>Нови облици ХоВ локалних органа власти (различите врсте муниципалних обвезница)</a:t>
            </a:r>
          </a:p>
          <a:p>
            <a:r>
              <a:rPr lang="sr-Cyrl-RS" dirty="0">
                <a:solidFill>
                  <a:schemeClr val="tx1"/>
                </a:solidFill>
              </a:rPr>
              <a:t>Електронски новац</a:t>
            </a:r>
          </a:p>
          <a:p>
            <a:r>
              <a:rPr lang="sr-Cyrl-RS" dirty="0">
                <a:solidFill>
                  <a:schemeClr val="tx1"/>
                </a:solidFill>
              </a:rPr>
              <a:t>Кредитне картице</a:t>
            </a:r>
          </a:p>
          <a:p>
            <a:r>
              <a:rPr lang="sr-Cyrl-RS" dirty="0">
                <a:solidFill>
                  <a:schemeClr val="tx1"/>
                </a:solidFill>
              </a:rPr>
              <a:t>Иновације у пословању инвестиционих фондова и компанија итд.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141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D9B4-808A-8730-6A49-F037AD19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B5C5-B19E-4183-9D5D-1D1FC25E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Појава и развој финансијских иновација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2E2A-1B83-2FBF-880E-2799CDA6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86380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Мотиви за увођење и креирање финансијских иновација:</a:t>
            </a:r>
          </a:p>
          <a:p>
            <a:pPr>
              <a:buFont typeface="Wingdings" pitchFamily="2" charset="2"/>
              <a:buChar char="q"/>
            </a:pPr>
            <a:r>
              <a:rPr lang="sr-Cyrl-RS" dirty="0">
                <a:solidFill>
                  <a:schemeClr val="tx1"/>
                </a:solidFill>
              </a:rPr>
              <a:t>Повећање нестабилности и неизвесности у привредним системима -већине земаља (после 70-их година повећање међународне конкуренције, пораст и</a:t>
            </a:r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sr-Cyrl-RS" dirty="0">
                <a:solidFill>
                  <a:schemeClr val="tx1"/>
                </a:solidFill>
              </a:rPr>
              <a:t>флације, нафтни шокови, нестабилност у кретању каматних стопа...)</a:t>
            </a:r>
          </a:p>
          <a:p>
            <a:pPr>
              <a:buFont typeface="Wingdings" pitchFamily="2" charset="2"/>
              <a:buChar char="q"/>
            </a:pPr>
            <a:r>
              <a:rPr lang="sr-Cyrl-RS" dirty="0">
                <a:solidFill>
                  <a:schemeClr val="tx1"/>
                </a:solidFill>
              </a:rPr>
              <a:t>Убрзани техничко – технолошки развој (развој компјутера и модерних средстава телекомуникације)</a:t>
            </a:r>
          </a:p>
          <a:p>
            <a:pPr>
              <a:buFont typeface="Wingdings" pitchFamily="2" charset="2"/>
              <a:buChar char="q"/>
            </a:pPr>
            <a:r>
              <a:rPr lang="sr-Cyrl-RS" dirty="0">
                <a:solidFill>
                  <a:schemeClr val="tx1"/>
                </a:solidFill>
              </a:rPr>
              <a:t>Потреба подизања нивоа знања и образовања свих учесника у пословима на финансијским тржиштима (развој инвестиционог менаџмента)</a:t>
            </a: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7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D9B4-808A-8730-6A49-F037AD190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9B5C5-B19E-4183-9D5D-1D1FC25E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Појава и развој финансијских иновација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2E2A-1B83-2FBF-880E-2799CDA6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3088132"/>
            <a:ext cx="8825659" cy="34163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sr-Cyrl-RS" dirty="0">
                <a:solidFill>
                  <a:schemeClr val="tx1"/>
                </a:solidFill>
              </a:rPr>
              <a:t>Повећање конкурентске борбе између финансијских посредника </a:t>
            </a:r>
          </a:p>
          <a:p>
            <a:pPr>
              <a:buFont typeface="Wingdings" pitchFamily="2" charset="2"/>
              <a:buChar char="q"/>
            </a:pPr>
            <a:r>
              <a:rPr lang="sr-Cyrl-RS" dirty="0">
                <a:solidFill>
                  <a:schemeClr val="tx1"/>
                </a:solidFill>
              </a:rPr>
              <a:t>Тежња ка изменама постојеће регулативе</a:t>
            </a:r>
          </a:p>
          <a:p>
            <a:pPr>
              <a:buFont typeface="Wingdings" pitchFamily="2" charset="2"/>
              <a:buChar char="q"/>
            </a:pPr>
            <a:r>
              <a:rPr lang="sr-Cyrl-RS" dirty="0">
                <a:solidFill>
                  <a:schemeClr val="tx1"/>
                </a:solidFill>
              </a:rPr>
              <a:t>Тежња за повећањем финансијског благостања (доминација концепта креирања вредности за власнике као врховне циљне функције савременог предузећа – вредност власника директно зависи од успешног пословања фирми и материјализује се кроз исплате дивиденди и раст капиталних добитака)</a:t>
            </a:r>
          </a:p>
          <a:p>
            <a:pPr>
              <a:buFont typeface="Wingdings" pitchFamily="2" charset="2"/>
              <a:buChar char="q"/>
            </a:pPr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683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CED82-16CD-90D2-1312-5F75979D4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65483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Дерегулациони токови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DA7DE-9666-A6C8-6AAA-65D40D05B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726180"/>
            <a:ext cx="8825659" cy="24765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Финансијски системи и тржишта као највише регулисане области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Улога и притисак политичких структура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Промене регулативе       промене понашања учесника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Значајне регулаторне реформе под утицајем финансијских криза, глобализације и развоја финансијских иновација (као што су финансијски деривати)</a:t>
            </a: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8DEE9F-D038-777A-32F8-328EA21C56EE}"/>
              </a:ext>
            </a:extLst>
          </p:cNvPr>
          <p:cNvCxnSpPr>
            <a:cxnSpLocks/>
          </p:cNvCxnSpPr>
          <p:nvPr/>
        </p:nvCxnSpPr>
        <p:spPr>
          <a:xfrm>
            <a:off x="3995928" y="4709160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678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3BBBE-F3BA-2514-E59E-49106CB5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69522-9865-638B-9F83-86643FBD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63417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Дерегулациони токови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BA264-97E7-41C3-D92A-C01272340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744468"/>
            <a:ext cx="8825659" cy="24765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Резултат дерегулативних токова – промене у пословању финансијских институција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Од 60-их година </a:t>
            </a:r>
            <a:r>
              <a:rPr lang="sr-Latn-RS" dirty="0">
                <a:solidFill>
                  <a:schemeClr val="tx1"/>
                </a:solidFill>
              </a:rPr>
              <a:t>XX </a:t>
            </a:r>
            <a:r>
              <a:rPr lang="sr-Cyrl-RS" dirty="0">
                <a:solidFill>
                  <a:schemeClr val="tx1"/>
                </a:solidFill>
              </a:rPr>
              <a:t>века</a:t>
            </a:r>
            <a:r>
              <a:rPr lang="sr-Latn-RS" dirty="0">
                <a:solidFill>
                  <a:schemeClr val="tx1"/>
                </a:solidFill>
              </a:rPr>
              <a:t> </a:t>
            </a:r>
            <a:r>
              <a:rPr lang="sr-Cyrl-RS" dirty="0">
                <a:solidFill>
                  <a:schemeClr val="tx1"/>
                </a:solidFill>
              </a:rPr>
              <a:t>јаљају се финансијски конгломерати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Банке шире лепезу својих услуга на област инвестиционог банкарства, улазе у послове осигурања и берзанског посредовања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С друге стране, остале финансијске институције почињу да прикупљају депозоте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20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FB9C-0AAA-2B73-C898-1341820A0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06AB-A9CA-C842-F1CE-012A25E0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72561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Дерегулациони токови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BE1F6-7C93-54CE-C3BE-FD55E5C65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863340"/>
            <a:ext cx="8825659" cy="247650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Смањење улоге државе у регулисању финансијских тржишта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Држава задржава надлежност у области законодавства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Развој различитих регулаторних тела у оквиру појединих сегмената финансијских тржишта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Јачање функције мониторинга, контроле и ревизије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Повећање нивоа дисциплине и одговорности за све учеснике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Повећање нивоа конкурентности и пружање нових услуга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55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CA61D-1E55-1C56-F628-1A79D0EB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0EB22-F049-6173-8E84-6E11805AE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293627"/>
            <a:ext cx="3687412" cy="2270745"/>
          </a:xfrm>
        </p:spPr>
        <p:txBody>
          <a:bodyPr/>
          <a:lstStyle/>
          <a:p>
            <a:pPr algn="ctr"/>
            <a:r>
              <a:rPr lang="ru-RU" sz="2800" dirty="0"/>
              <a:t>Дерегулативни токови обухватали су следеће тенденције:</a:t>
            </a:r>
            <a:br>
              <a:rPr lang="ru-RU" sz="2800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FD5EC-3158-7D31-F60A-C17C18B00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2858" y="1307591"/>
            <a:ext cx="5190066" cy="4572000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>
                <a:solidFill>
                  <a:schemeClr val="tx1"/>
                </a:solidFill>
              </a:rPr>
              <a:t>Смањење улоге државе и њених органа</a:t>
            </a:r>
          </a:p>
          <a:p>
            <a:r>
              <a:rPr lang="sr-Cyrl-RS" dirty="0">
                <a:solidFill>
                  <a:schemeClr val="tx1"/>
                </a:solidFill>
              </a:rPr>
              <a:t>Оснивање саморегулаторних тела</a:t>
            </a:r>
          </a:p>
          <a:p>
            <a:r>
              <a:rPr lang="sr-Cyrl-RS" dirty="0">
                <a:solidFill>
                  <a:schemeClr val="tx1"/>
                </a:solidFill>
              </a:rPr>
              <a:t>Комбиновање законског регулисања и саморегулативе</a:t>
            </a:r>
          </a:p>
          <a:p>
            <a:r>
              <a:rPr lang="sr-Cyrl-RS" dirty="0">
                <a:solidFill>
                  <a:schemeClr val="tx1"/>
                </a:solidFill>
              </a:rPr>
              <a:t>Повећање степена конкуренције</a:t>
            </a:r>
          </a:p>
          <a:p>
            <a:r>
              <a:rPr lang="sr-Cyrl-RS" dirty="0">
                <a:solidFill>
                  <a:schemeClr val="tx1"/>
                </a:solidFill>
              </a:rPr>
              <a:t>Повећање јавности рада</a:t>
            </a:r>
          </a:p>
          <a:p>
            <a:r>
              <a:rPr lang="sr-Cyrl-RS" dirty="0">
                <a:solidFill>
                  <a:schemeClr val="tx1"/>
                </a:solidFill>
              </a:rPr>
              <a:t>Предузимање низа мера ка повећању поверења</a:t>
            </a:r>
          </a:p>
          <a:p>
            <a:r>
              <a:rPr lang="sr-Cyrl-RS" dirty="0">
                <a:solidFill>
                  <a:schemeClr val="tx1"/>
                </a:solidFill>
              </a:rPr>
              <a:t>Све већа контрола и мониторинг пословања свих учесника</a:t>
            </a:r>
          </a:p>
          <a:p>
            <a:r>
              <a:rPr lang="sr-Cyrl-RS" dirty="0">
                <a:solidFill>
                  <a:schemeClr val="tx1"/>
                </a:solidFill>
              </a:rPr>
              <a:t>Отварање домаћих финансијксих тржишта према субјектима из иностранства</a:t>
            </a:r>
          </a:p>
          <a:p>
            <a:r>
              <a:rPr lang="sr-Cyrl-RS" dirty="0">
                <a:solidFill>
                  <a:schemeClr val="tx1"/>
                </a:solidFill>
              </a:rPr>
              <a:t>Промене власничке структуре привреде, у смислу приватизације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192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D6CB3-EAB6-6224-227B-46E6A3760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F5DD1-068D-724C-9936-5CD105B5E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Техничко – технолошке иновације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C8189-F07D-0C4B-BB39-F6E08BFF7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905252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>
                <a:solidFill>
                  <a:schemeClr val="tx1"/>
                </a:solidFill>
              </a:rPr>
              <a:t>Улога технологије у развоју финансијских тржишта – бржи пренос информација, података, налога за трговање</a:t>
            </a:r>
          </a:p>
          <a:p>
            <a:r>
              <a:rPr lang="sr-Cyrl-RS" dirty="0">
                <a:solidFill>
                  <a:schemeClr val="tx1"/>
                </a:solidFill>
              </a:rPr>
              <a:t>Увођење телефона и рачунара</a:t>
            </a:r>
          </a:p>
          <a:p>
            <a:r>
              <a:rPr lang="sr-Cyrl-RS" dirty="0">
                <a:solidFill>
                  <a:schemeClr val="tx1"/>
                </a:solidFill>
              </a:rPr>
              <a:t>Развој информационе, телекомуникационе, сателитске опреме</a:t>
            </a:r>
          </a:p>
          <a:p>
            <a:r>
              <a:rPr lang="sr-Cyrl-RS" dirty="0">
                <a:solidFill>
                  <a:schemeClr val="tx1"/>
                </a:solidFill>
              </a:rPr>
              <a:t>Појава интернета, електронске поште, онлине система електронског трговања</a:t>
            </a:r>
          </a:p>
          <a:p>
            <a:r>
              <a:rPr lang="sr-Cyrl-RS" dirty="0">
                <a:solidFill>
                  <a:schemeClr val="tx1"/>
                </a:solidFill>
              </a:rPr>
              <a:t>Утицај на токове интернационализације и глобализације светског финансијског тржишта</a:t>
            </a:r>
          </a:p>
          <a:p>
            <a:endParaRPr lang="sr-Cyrl-R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61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8A4B8-6E52-F390-8127-6553C659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C421D-80E7-BC9D-BB35-DB974F3AF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511" y="1057275"/>
            <a:ext cx="9242977" cy="1379128"/>
          </a:xfrm>
        </p:spPr>
        <p:txBody>
          <a:bodyPr/>
          <a:lstStyle/>
          <a:p>
            <a:pPr algn="ctr"/>
            <a:r>
              <a:rPr lang="sr-Cyrl-RS" dirty="0"/>
              <a:t>Техничко – технолошке иновације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37C8C-0EF2-EF7D-32B5-79A3D3C96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707892"/>
            <a:ext cx="8825659" cy="247650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accent1"/>
                </a:solidFill>
              </a:rPr>
              <a:t>Континуелност</a:t>
            </a:r>
            <a:r>
              <a:rPr lang="sr-Cyrl-RS" dirty="0">
                <a:solidFill>
                  <a:schemeClr val="tx1"/>
                </a:solidFill>
              </a:rPr>
              <a:t> у функционисању финансијских тржишта – могућност непрекидног обављања трансакција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Континуелна финансијска тржишта – она тржишта где се цене непрекидно формирају током читавог радног дана, све док се извршавају налози купаца и продаваца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Непрекидно праћење трансакција и обављање трговине готово 24 часа дневно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>
                <a:solidFill>
                  <a:schemeClr val="tx1"/>
                </a:solidFill>
              </a:rPr>
              <a:t>Радно време берзи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05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76BF7-F0EA-60E6-146B-D9C6A26F6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C6364-0B9B-D3B5-977D-97D5931F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25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Техничко – технолошке иновације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EDB9-F8A9-8ED8-8C27-7F2B3C512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77236"/>
            <a:ext cx="8825659" cy="3416300"/>
          </a:xfrm>
        </p:spPr>
        <p:txBody>
          <a:bodyPr>
            <a:normAutofit fontScale="92500"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Креирање електронских комуникационих мрежа (Е</a:t>
            </a:r>
            <a:r>
              <a:rPr lang="sr-Latn-RS" dirty="0">
                <a:solidFill>
                  <a:schemeClr val="tx1"/>
                </a:solidFill>
              </a:rPr>
              <a:t>CN – Electronic Communication Networks) </a:t>
            </a:r>
            <a:r>
              <a:rPr lang="sr-Cyrl-RS" dirty="0">
                <a:solidFill>
                  <a:schemeClr val="tx1"/>
                </a:solidFill>
              </a:rPr>
              <a:t>које потпуно мењају начин рада самих берзи</a:t>
            </a:r>
            <a:endParaRPr lang="sr-Latn-RS" dirty="0">
              <a:solidFill>
                <a:schemeClr val="tx1"/>
              </a:solidFill>
            </a:endParaRPr>
          </a:p>
          <a:p>
            <a:r>
              <a:rPr lang="sr-Cyrl-RS" dirty="0">
                <a:solidFill>
                  <a:schemeClr val="tx1"/>
                </a:solidFill>
              </a:rPr>
              <a:t>Један од </a:t>
            </a:r>
            <a:r>
              <a:rPr lang="sr-Latn-RS" dirty="0">
                <a:solidFill>
                  <a:schemeClr val="tx1"/>
                </a:solidFill>
              </a:rPr>
              <a:t>ECN – </a:t>
            </a:r>
            <a:r>
              <a:rPr lang="sr-Latn-RS" dirty="0">
                <a:solidFill>
                  <a:schemeClr val="accent1"/>
                </a:solidFill>
              </a:rPr>
              <a:t>Instinet</a:t>
            </a:r>
            <a:r>
              <a:rPr lang="sr-Cyrl-RS" dirty="0">
                <a:solidFill>
                  <a:schemeClr val="tx1"/>
                </a:solidFill>
              </a:rPr>
              <a:t> – глобални трговачки систем који повезује налоге финансијских институција без присуства берзи</a:t>
            </a:r>
          </a:p>
          <a:p>
            <a:r>
              <a:rPr lang="sr-Cyrl-RS" dirty="0">
                <a:solidFill>
                  <a:schemeClr val="tx1"/>
                </a:solidFill>
              </a:rPr>
              <a:t>Недостаци трговања ван радног времена: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tx1"/>
                </a:solidFill>
              </a:rPr>
              <a:t>Мањи степен ликвидности (мањи број учесника)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tx1"/>
                </a:solidFill>
              </a:rPr>
              <a:t>Опасност од радикалних и рапидних померања цена (нове и изненадне информације)</a:t>
            </a:r>
          </a:p>
          <a:p>
            <a:pPr>
              <a:buFont typeface="+mj-lt"/>
              <a:buAutoNum type="arabicPeriod"/>
            </a:pPr>
            <a:r>
              <a:rPr lang="sr-Cyrl-RS" dirty="0">
                <a:solidFill>
                  <a:schemeClr val="tx1"/>
                </a:solidFill>
              </a:rPr>
              <a:t>Велика фрагментираност тржишта (висок ниво разлика између појединачних тржишта)</a:t>
            </a: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340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FC5C8-3263-36F1-B278-A08A7FEFE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D6B3D-1289-0DFC-5C26-1AA17B9B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Секјуритизација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4957D-2CCC-FE3A-02AB-6356A156E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77236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Од енглеске речи </a:t>
            </a:r>
            <a:r>
              <a:rPr lang="sr-Latn-RS" i="1" dirty="0">
                <a:solidFill>
                  <a:schemeClr val="accent1"/>
                </a:solidFill>
              </a:rPr>
              <a:t>security</a:t>
            </a:r>
            <a:r>
              <a:rPr lang="sr-Cyrl-RS" i="1" dirty="0">
                <a:solidFill>
                  <a:schemeClr val="tx1"/>
                </a:solidFill>
              </a:rPr>
              <a:t> </a:t>
            </a:r>
            <a:r>
              <a:rPr lang="sr-Cyrl-RS" dirty="0">
                <a:solidFill>
                  <a:schemeClr val="tx1"/>
                </a:solidFill>
              </a:rPr>
              <a:t>– између више значења значи и хартија од вредности</a:t>
            </a:r>
          </a:p>
          <a:p>
            <a:r>
              <a:rPr lang="sr-Cyrl-RS" dirty="0">
                <a:solidFill>
                  <a:schemeClr val="tx1"/>
                </a:solidFill>
              </a:rPr>
              <a:t>Први пут као термин употребљена 1977. године када је једна од највећих брокерских кућа у САД увела на тржиште нову ХоВ на бази хипотеке на некретнине</a:t>
            </a:r>
          </a:p>
          <a:p>
            <a:r>
              <a:rPr lang="sr-Cyrl-RS" dirty="0">
                <a:solidFill>
                  <a:schemeClr val="tx1"/>
                </a:solidFill>
              </a:rPr>
              <a:t>Процес креирања ХоВ од финансијских инструмената који по својој суштини нису ХоВ</a:t>
            </a:r>
          </a:p>
          <a:p>
            <a:r>
              <a:rPr lang="sr-Cyrl-RS" dirty="0">
                <a:solidFill>
                  <a:schemeClr val="tx1"/>
                </a:solidFill>
              </a:rPr>
              <a:t>„Препакивање“ индивидуалних кредита и различитих инструмената дуга како би се креирала једна или више ХоВ</a:t>
            </a: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79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25401-E32C-193F-B2EA-666F24B25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DF94E-10E4-7554-055B-B0647CD1C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Секјуритизација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B603F-D29B-453D-20FA-3472D1A9C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77236"/>
            <a:ext cx="8825659" cy="3416300"/>
          </a:xfrm>
        </p:spPr>
        <p:txBody>
          <a:bodyPr>
            <a:normAutofit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Предмет секјуритизације могу бити: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tx1"/>
                </a:solidFill>
              </a:rPr>
              <a:t>Хипотекарни кредити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tx1"/>
                </a:solidFill>
              </a:rPr>
              <a:t>Кредити за кола, куће и друге непокретности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tx1"/>
                </a:solidFill>
              </a:rPr>
              <a:t>Рачуни за кредитне картице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tx1"/>
                </a:solidFill>
              </a:rPr>
              <a:t>Студентски кредити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tx1"/>
                </a:solidFill>
              </a:rPr>
              <a:t>Потрошачки кредити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dirty="0">
                <a:solidFill>
                  <a:schemeClr val="tx1"/>
                </a:solidFill>
              </a:rPr>
              <a:t>Поједине врсте обвезница</a:t>
            </a: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176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5E402-BDEE-C318-731B-DAADE3A5C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8FA1-0E0B-A9F3-5F3A-CF2036801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Секјуритизација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C9E02-BCD6-5285-F4A2-875889C3B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3598164"/>
            <a:ext cx="8825659" cy="247650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Од неликвидних кредита и инструмената дуга (који се не могу продати) креирају се ликвидни инструменти којима се може трговати на финансијским тржиштима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Секјуритизацијом се повећава понуда квалитетних финансијских инструмената        привлачење већег броја учесника        снажнији развој финансијских тржишта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Пример кризе 2008. године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A3216FD-88BE-241A-07FC-D4A882343265}"/>
              </a:ext>
            </a:extLst>
          </p:cNvPr>
          <p:cNvCxnSpPr>
            <a:cxnSpLocks/>
          </p:cNvCxnSpPr>
          <p:nvPr/>
        </p:nvCxnSpPr>
        <p:spPr>
          <a:xfrm>
            <a:off x="3273552" y="5142646"/>
            <a:ext cx="384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EFFC512-20B3-C654-FE84-D9FF46782809}"/>
              </a:ext>
            </a:extLst>
          </p:cNvPr>
          <p:cNvCxnSpPr>
            <a:cxnSpLocks/>
          </p:cNvCxnSpPr>
          <p:nvPr/>
        </p:nvCxnSpPr>
        <p:spPr>
          <a:xfrm>
            <a:off x="7760208" y="5142646"/>
            <a:ext cx="384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979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ED067-DB4F-33FA-EBC8-865521301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A6D8-A7D4-FEFC-4629-4348A954E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06950" cy="706964"/>
          </a:xfrm>
        </p:spPr>
        <p:txBody>
          <a:bodyPr/>
          <a:lstStyle/>
          <a:p>
            <a:pPr algn="ctr"/>
            <a:r>
              <a:rPr lang="sr-Cyrl-RS" dirty="0"/>
              <a:t>Секјуритизација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83FF5-3F41-8B7C-AA07-00237372F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77236"/>
            <a:ext cx="8825659" cy="3416300"/>
          </a:xfrm>
        </p:spPr>
        <p:txBody>
          <a:bodyPr>
            <a:normAutofit lnSpcReduction="10000"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Пример секјуритизације: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Замислите банку која је одобрила 1.000 стамбених кредита.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Ти кредити ће се отплаћивати наредних 20 - 30 година.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Уместо да банка чека 30 година да наплати сав новац, она: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„спакује“ све те кредите у један портфолио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тај портфолио прода посебном правном лицу (SPV – Special Purpose Vehicle)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SPV изда хартије од вредности инвеститорима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инвеститори добијају камату из рата које грађани плаћају</a:t>
            </a:r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tx1"/>
              </a:solidFill>
            </a:endParaRPr>
          </a:p>
          <a:p>
            <a:endParaRPr lang="sr-Cyrl-R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sr-Cyrl-RS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80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0A368-20CC-91FA-A02B-46C0BE24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Секјуритизација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04E7B-0CAE-DA9C-1144-3DCC9661D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3" y="2852738"/>
            <a:ext cx="4825157" cy="576262"/>
          </a:xfrm>
        </p:spPr>
        <p:txBody>
          <a:bodyPr/>
          <a:lstStyle/>
          <a:p>
            <a:r>
              <a:rPr lang="sr-Cyrl-RS" dirty="0"/>
              <a:t>Зашто се ради секјуритизација?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D99106-37D0-110A-8E38-AB03B9E70D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Банка добија одмах новац и смањује ризик</a:t>
            </a:r>
          </a:p>
          <a:p>
            <a:r>
              <a:rPr lang="ru-RU" dirty="0"/>
              <a:t>Повећава се ликвидност</a:t>
            </a:r>
          </a:p>
          <a:p>
            <a:r>
              <a:rPr lang="ru-RU" dirty="0"/>
              <a:t>Инвеститори добијају нове инструменте за улагање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3198CF-6118-0E4C-4666-18F8189DB3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1" y="2786380"/>
            <a:ext cx="4825159" cy="576262"/>
          </a:xfrm>
        </p:spPr>
        <p:txBody>
          <a:bodyPr/>
          <a:lstStyle/>
          <a:p>
            <a:r>
              <a:rPr lang="sr-Cyrl-RS" dirty="0"/>
              <a:t>Који су ризици од секјуритизације?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7DA44-BF14-BB95-83DA-C6816A590CF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Ако дужници престану да отплаћују кредите – инвеститори губе новац</a:t>
            </a:r>
          </a:p>
          <a:p>
            <a:r>
              <a:rPr lang="ru-RU" dirty="0"/>
              <a:t>Може доћи до прецењивања ризика (као 2008.)</a:t>
            </a:r>
          </a:p>
          <a:p>
            <a:r>
              <a:rPr lang="ru-RU" dirty="0"/>
              <a:t> Комплексност производа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18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5C37-F453-2E50-DC6C-DB1A5529C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571" y="1019556"/>
            <a:ext cx="9898858" cy="2544910"/>
          </a:xfrm>
        </p:spPr>
        <p:txBody>
          <a:bodyPr/>
          <a:lstStyle/>
          <a:p>
            <a:pPr algn="ctr"/>
            <a:r>
              <a:rPr lang="sr-Cyrl-RS" dirty="0"/>
              <a:t>Светска финансијска криза </a:t>
            </a:r>
            <a:br>
              <a:rPr lang="sr-Cyrl-RS" dirty="0"/>
            </a:br>
            <a:r>
              <a:rPr lang="sr-Cyrl-RS" dirty="0"/>
              <a:t>(200</a:t>
            </a:r>
            <a:r>
              <a:rPr lang="en-US" dirty="0"/>
              <a:t>7</a:t>
            </a:r>
            <a:r>
              <a:rPr lang="sr-Cyrl-RS" dirty="0"/>
              <a:t>-2008)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B3CD5-7DFD-DB02-C61A-949025A351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>
            <a:noAutofit/>
          </a:bodyPr>
          <a:lstStyle/>
          <a:p>
            <a:r>
              <a:rPr lang="sr-Cyrl-RS" sz="2000" dirty="0"/>
              <a:t>Велика рецесија – </a:t>
            </a:r>
            <a:r>
              <a:rPr lang="sr-Cyrl-RS" sz="2000" dirty="0">
                <a:solidFill>
                  <a:schemeClr val="bg1"/>
                </a:solidFill>
              </a:rPr>
              <a:t>општи пад привредне активности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F0B9E-2ADB-81FC-1453-CF69F7031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2000" dirty="0"/>
              <a:t>Најтежи економски слом од Велике депресије 1930-их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890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DD25B-04CA-0E11-9B7E-57C026BEB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994" y="1081705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„Балон“ на тржишту некретнина у САД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0C441-A744-7A64-562C-EA513D2CA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495675"/>
            <a:ext cx="9455896" cy="252412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Почетком 2000-их каматне стопе су биле ниске а банке су лако одобравале кредите за куповину кућа
Људи су масовно куповали некретнине 
Цене кућа су стално расле
„Балон “ – цена нечега расте више него што реално вреди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047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35FD-A823-4275-A8E2-B9A709A80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2881-15B1-CC26-DF72-6E7112BF5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99993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Финансијске игре банака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F43E1-4794-64A3-AA07-4E334D5DB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Банке су тако ризичне кредите „паковале“ у финансијске инструменте и продавале их широм света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Велике инвестиционе банке (попут </a:t>
            </a:r>
            <a:r>
              <a:rPr lang="en-US" dirty="0"/>
              <a:t>Lehman Brothers </a:t>
            </a:r>
            <a:r>
              <a:rPr lang="en-US" dirty="0" err="1"/>
              <a:t>i</a:t>
            </a:r>
            <a:r>
              <a:rPr lang="en-US" dirty="0"/>
              <a:t> Goldman Sachs</a:t>
            </a:r>
            <a:r>
              <a:rPr lang="ru-RU" dirty="0"/>
              <a:t>) трговале су тим инструментима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Сви су веровали да су безбедни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992816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B5F3-83C5-02ED-3346-DABEC2EED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Банке почињу да дају кредите и људима који не могу реално да их отплаћују.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839EF-3ACE-C2B3-9AB2-DFC14AAF5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АКО ДУЖНИК НЕ МОЖЕ ДА ВРАТИ КРЕДИТ, КУЋА ЋЕ ВРЕДЕТИ ВИШЕ ПА ЋЕМО ЈЕ ПРОДАТИ.</a:t>
            </a:r>
          </a:p>
          <a:p>
            <a:r>
              <a:rPr lang="ru-RU" sz="1000" dirty="0">
                <a:solidFill>
                  <a:schemeClr val="tx1"/>
                </a:solidFill>
              </a:rPr>
              <a:t> (да , Али само док цене расту)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70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EE51-7D13-F6EF-D905-D86355A27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72A1-73A8-7BAC-760B-08054F1E7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81705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Пуцање балона (2007-2008)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3B409-0A0F-703B-6CFF-7FC8B71C5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Када су каматне стопе порасле: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Људи више нису могли да отплаћују своје кредите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Куће су масовно одузимане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Цене некретнина су почеле да падају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Кредити постају безвредни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Банке почињу да пропадају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01139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D201B-E919-1AB4-84D3-F05ECE5E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1099C-7E6D-265D-8CA5-8AB6AF33B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092" y="1044367"/>
            <a:ext cx="8831816" cy="1372986"/>
          </a:xfrm>
        </p:spPr>
        <p:txBody>
          <a:bodyPr/>
          <a:lstStyle/>
          <a:p>
            <a:pPr algn="ctr"/>
            <a:r>
              <a:rPr lang="sr-Cyrl-RS" dirty="0"/>
              <a:t>Глобална финансијска криза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DA44F-24DD-B3EB-E007-23481DDB7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У септембру 2008. банкротирала је </a:t>
            </a:r>
            <a:r>
              <a:rPr lang="en-US" dirty="0"/>
              <a:t>Lehman Brothers 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Паника на светским тржиштима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Криза се проширила из САД на Европу, Азију, цео свет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Банке не верују једна другој</a:t>
            </a:r>
            <a:r>
              <a:rPr lang="sr-Latn-RS" dirty="0"/>
              <a:t>, </a:t>
            </a:r>
            <a:r>
              <a:rPr lang="ru-RU" dirty="0"/>
              <a:t>нема       позајмљивања средстава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Предузећа не могу да добију кредите       смањују производњу      људи остају без посла</a:t>
            </a:r>
            <a:endParaRPr lang="sr-Latn-R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92E3EF9-A155-0BEF-C61B-B95BEFD25B36}"/>
              </a:ext>
            </a:extLst>
          </p:cNvPr>
          <p:cNvCxnSpPr/>
          <p:nvPr/>
        </p:nvCxnSpPr>
        <p:spPr>
          <a:xfrm>
            <a:off x="5605272" y="5074920"/>
            <a:ext cx="3383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F63479-2786-1369-BD3E-341F62A312D8}"/>
              </a:ext>
            </a:extLst>
          </p:cNvPr>
          <p:cNvCxnSpPr/>
          <p:nvPr/>
        </p:nvCxnSpPr>
        <p:spPr>
          <a:xfrm>
            <a:off x="6013704" y="5465064"/>
            <a:ext cx="3383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1E76AB-BCE2-A457-8C95-0F4CDED17537}"/>
              </a:ext>
            </a:extLst>
          </p:cNvPr>
          <p:cNvCxnSpPr/>
          <p:nvPr/>
        </p:nvCxnSpPr>
        <p:spPr>
          <a:xfrm>
            <a:off x="8830056" y="5477256"/>
            <a:ext cx="3383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4680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3E6D-FB65-2EDB-847C-C60649E8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Последице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4D3FA-CE3C-020F-9950-B0CB89442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3956581"/>
            <a:ext cx="3050438" cy="576262"/>
          </a:xfrm>
        </p:spPr>
        <p:txBody>
          <a:bodyPr/>
          <a:lstStyle/>
          <a:p>
            <a:pPr algn="ctr"/>
            <a:r>
              <a:rPr lang="sr-Cyrl-RS" dirty="0"/>
              <a:t>Глобална рецесија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65790A-5939-2E26-A96F-D8CCCA633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06965" y="4244712"/>
            <a:ext cx="3050438" cy="576263"/>
          </a:xfrm>
        </p:spPr>
        <p:txBody>
          <a:bodyPr/>
          <a:lstStyle/>
          <a:p>
            <a:pPr algn="ctr"/>
            <a:r>
              <a:rPr lang="sr-Cyrl-RS" dirty="0"/>
              <a:t>Милиони изгубљених радних места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37745A-2AD2-A158-C266-2E29E323D0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11375" y="3956581"/>
            <a:ext cx="3051095" cy="576262"/>
          </a:xfrm>
        </p:spPr>
        <p:txBody>
          <a:bodyPr/>
          <a:lstStyle/>
          <a:p>
            <a:pPr algn="ctr"/>
            <a:r>
              <a:rPr lang="sr-Cyrl-RS" dirty="0"/>
              <a:t>Државе спашавају банке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753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1622</TotalTime>
  <Words>1715</Words>
  <Application>Microsoft Office PowerPoint</Application>
  <PresentationFormat>Widescreen</PresentationFormat>
  <Paragraphs>245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Century Gothic</vt:lpstr>
      <vt:lpstr>Wingdings</vt:lpstr>
      <vt:lpstr>Wingdings 3</vt:lpstr>
      <vt:lpstr>Ion Boardroom</vt:lpstr>
      <vt:lpstr>Финансијска тржишта</vt:lpstr>
      <vt:lpstr>Карактеристике савремених финансијских тржишта</vt:lpstr>
      <vt:lpstr>Основне карактеристике савремених финансијских тржишта</vt:lpstr>
      <vt:lpstr>Интернационализација и глобализација финансијских тржишта</vt:lpstr>
      <vt:lpstr>Интернационализација и глобализација финансијских тржишта</vt:lpstr>
      <vt:lpstr>Интернационализација и глобализација финансијских тржишта</vt:lpstr>
      <vt:lpstr>Зашто државе издају еврообвезнице?</vt:lpstr>
      <vt:lpstr>Интернационализација и глобализација финансијских тржишта</vt:lpstr>
      <vt:lpstr>Интернационализација и глобализација финансијских тржишта</vt:lpstr>
      <vt:lpstr>Појава и развој финансијских иновација</vt:lpstr>
      <vt:lpstr>Појава и развој финансијских иновација</vt:lpstr>
      <vt:lpstr>Појава и развој финансијских иновација</vt:lpstr>
      <vt:lpstr>Најважније иновације које су из корена промениле финансијска тржишта </vt:lpstr>
      <vt:lpstr>Појава и развој финансијских иновација</vt:lpstr>
      <vt:lpstr>Појава и развој финансијских иновација</vt:lpstr>
      <vt:lpstr>Дерегулациони токови</vt:lpstr>
      <vt:lpstr>Дерегулациони токови</vt:lpstr>
      <vt:lpstr>Дерегулациони токови</vt:lpstr>
      <vt:lpstr>Дерегулативни токови обухватали су следеће тенденције: </vt:lpstr>
      <vt:lpstr>Техничко – технолошке иновације</vt:lpstr>
      <vt:lpstr>Техничко – технолошке иновације</vt:lpstr>
      <vt:lpstr>Техничко – технолошке иновације</vt:lpstr>
      <vt:lpstr>Секјуритизација </vt:lpstr>
      <vt:lpstr>Секјуритизација </vt:lpstr>
      <vt:lpstr>Секјуритизација</vt:lpstr>
      <vt:lpstr>Секјуритизација </vt:lpstr>
      <vt:lpstr>Секјуритизација</vt:lpstr>
      <vt:lpstr>Светска финансијска криза  (2007-2008)</vt:lpstr>
      <vt:lpstr>„Балон“ на тржишту некретнина у САД</vt:lpstr>
      <vt:lpstr>Финансијске игре банака</vt:lpstr>
      <vt:lpstr>Банке почињу да дају кредите и људима који не могу реално да их отплаћују.</vt:lpstr>
      <vt:lpstr>Пуцање балона (2007-2008)</vt:lpstr>
      <vt:lpstr>Глобална финансијска криза</vt:lpstr>
      <vt:lpstr>Последице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Finansijska tržišta</dc:title>
  <dc:creator>d2025-2 Violeta Džaferović</dc:creator>
  <cp:lastModifiedBy>d2025-2 Violeta Džaferović</cp:lastModifiedBy>
  <cp:revision>90</cp:revision>
  <dcterms:created xsi:type="dcterms:W3CDTF">2026-02-19T10:21:24Z</dcterms:created>
  <dcterms:modified xsi:type="dcterms:W3CDTF">2026-03-16T10:05:43Z</dcterms:modified>
</cp:coreProperties>
</file>