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5" r:id="rId1"/>
  </p:sldMasterIdLst>
  <p:notesMasterIdLst>
    <p:notesMasterId r:id="rId17"/>
  </p:notesMasterIdLst>
  <p:sldIdLst>
    <p:sldId id="257" r:id="rId2"/>
    <p:sldId id="272" r:id="rId3"/>
    <p:sldId id="274" r:id="rId4"/>
    <p:sldId id="273" r:id="rId5"/>
    <p:sldId id="278" r:id="rId6"/>
    <p:sldId id="275" r:id="rId7"/>
    <p:sldId id="279" r:id="rId8"/>
    <p:sldId id="282" r:id="rId9"/>
    <p:sldId id="284" r:id="rId10"/>
    <p:sldId id="285" r:id="rId11"/>
    <p:sldId id="287" r:id="rId12"/>
    <p:sldId id="288" r:id="rId13"/>
    <p:sldId id="291" r:id="rId14"/>
    <p:sldId id="292" r:id="rId15"/>
    <p:sldId id="29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47" autoAdjust="0"/>
    <p:restoredTop sz="94660"/>
  </p:normalViewPr>
  <p:slideViewPr>
    <p:cSldViewPr snapToGrid="0">
      <p:cViewPr varScale="1">
        <p:scale>
          <a:sx n="105" d="100"/>
          <a:sy n="105" d="100"/>
        </p:scale>
        <p:origin x="822"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79B490-98E8-4E9D-9487-3CA4D9E2C4B3}" type="doc">
      <dgm:prSet loTypeId="urn:microsoft.com/office/officeart/2005/8/layout/pyramid1" loCatId="pyramid" qsTypeId="urn:microsoft.com/office/officeart/2005/8/quickstyle/simple2" qsCatId="simple" csTypeId="urn:microsoft.com/office/officeart/2005/8/colors/accent1_1" csCatId="accent1" phldr="1"/>
      <dgm:spPr/>
      <dgm:t>
        <a:bodyPr/>
        <a:lstStyle/>
        <a:p>
          <a:endParaRPr lang="en-US"/>
        </a:p>
      </dgm:t>
    </dgm:pt>
    <dgm:pt modelId="{A3196395-6057-44A9-B0F5-AFA7F983B7B2}">
      <dgm:prSet phldrT="[Text]" custT="1"/>
      <dgm:spPr/>
      <dgm:t>
        <a:bodyPr/>
        <a:lstStyle/>
        <a:p>
          <a:endParaRPr lang="sr-Cyrl-RS" sz="1600" dirty="0"/>
        </a:p>
        <a:p>
          <a:endParaRPr lang="sr-Cyrl-RS" sz="1600" dirty="0"/>
        </a:p>
        <a:p>
          <a:r>
            <a:rPr lang="sr-Cyrl-RS" sz="1600" dirty="0"/>
            <a:t>Регулатива</a:t>
          </a:r>
        </a:p>
        <a:p>
          <a:r>
            <a:rPr lang="sr-Cyrl-RS" sz="1600" dirty="0"/>
            <a:t>финансијских</a:t>
          </a:r>
        </a:p>
        <a:p>
          <a:r>
            <a:rPr lang="sr-Cyrl-RS" sz="1600" dirty="0"/>
            <a:t>институција</a:t>
          </a:r>
          <a:endParaRPr lang="en-US" sz="1600" dirty="0"/>
        </a:p>
      </dgm:t>
    </dgm:pt>
    <dgm:pt modelId="{467782D0-0EFC-40F0-9446-816821B8586B}" type="parTrans" cxnId="{41514FF3-F684-4508-B30F-0094F95F2735}">
      <dgm:prSet/>
      <dgm:spPr/>
      <dgm:t>
        <a:bodyPr/>
        <a:lstStyle/>
        <a:p>
          <a:endParaRPr lang="en-US"/>
        </a:p>
      </dgm:t>
    </dgm:pt>
    <dgm:pt modelId="{332F5BA4-4437-4AEE-80FA-4AB8D76E6D6E}" type="sibTrans" cxnId="{41514FF3-F684-4508-B30F-0094F95F2735}">
      <dgm:prSet/>
      <dgm:spPr/>
      <dgm:t>
        <a:bodyPr/>
        <a:lstStyle/>
        <a:p>
          <a:endParaRPr lang="en-US"/>
        </a:p>
      </dgm:t>
    </dgm:pt>
    <dgm:pt modelId="{D43EAD1A-2686-4F44-8872-A1C7E51967D0}">
      <dgm:prSet phldrT="[Text]" custT="1"/>
      <dgm:spPr/>
      <dgm:t>
        <a:bodyPr/>
        <a:lstStyle/>
        <a:p>
          <a:pPr algn="ctr"/>
          <a:endParaRPr lang="sr-Cyrl-RS" sz="1100" u="sng" dirty="0"/>
        </a:p>
        <a:p>
          <a:pPr algn="ctr"/>
          <a:endParaRPr lang="sr-Cyrl-RS" sz="1100" u="sng" dirty="0"/>
        </a:p>
        <a:p>
          <a:pPr algn="ctr"/>
          <a:r>
            <a:rPr lang="sr-Cyrl-RS" sz="1100" u="sng" dirty="0"/>
            <a:t> Права акционара</a:t>
          </a:r>
          <a:r>
            <a:rPr lang="sr-Cyrl-RS" sz="1100" dirty="0"/>
            <a:t>		  </a:t>
          </a:r>
          <a:r>
            <a:rPr lang="sr-Cyrl-RS" sz="1100" u="sng" dirty="0"/>
            <a:t>Права кредитора</a:t>
          </a:r>
        </a:p>
        <a:p>
          <a:pPr algn="l"/>
          <a:r>
            <a:rPr lang="sr-Cyrl-RS" sz="1100" dirty="0"/>
            <a:t>Стандарди откривања	     Закон о 						     банкротству	</a:t>
          </a:r>
        </a:p>
        <a:p>
          <a:pPr algn="l"/>
          <a:r>
            <a:rPr lang="sr-Cyrl-RS" sz="1100" dirty="0"/>
            <a:t>Заштита од превара	     Обезбеђење 					     наплате 						     потраживања</a:t>
          </a:r>
        </a:p>
        <a:p>
          <a:pPr algn="l"/>
          <a:r>
            <a:rPr lang="sr-Cyrl-RS" sz="1100" dirty="0"/>
            <a:t>Заштита мањих акционара					</a:t>
          </a:r>
          <a:endParaRPr lang="en-US" sz="1100" dirty="0"/>
        </a:p>
      </dgm:t>
    </dgm:pt>
    <dgm:pt modelId="{ECDA631D-C404-4377-A625-A4F1738BFCA5}" type="parTrans" cxnId="{A2626AF4-A4E1-4154-8685-2108DC6E8C88}">
      <dgm:prSet/>
      <dgm:spPr/>
      <dgm:t>
        <a:bodyPr/>
        <a:lstStyle/>
        <a:p>
          <a:endParaRPr lang="en-US"/>
        </a:p>
      </dgm:t>
    </dgm:pt>
    <dgm:pt modelId="{049061AD-4EE3-4B0E-94D8-3D882EF142BE}" type="sibTrans" cxnId="{A2626AF4-A4E1-4154-8685-2108DC6E8C88}">
      <dgm:prSet/>
      <dgm:spPr/>
      <dgm:t>
        <a:bodyPr/>
        <a:lstStyle/>
        <a:p>
          <a:endParaRPr lang="en-US"/>
        </a:p>
      </dgm:t>
    </dgm:pt>
    <dgm:pt modelId="{800C97E4-56BD-46FD-A916-C252DCCF562E}">
      <dgm:prSet phldrT="[Text]" phldr="0" custT="1"/>
      <dgm:spPr/>
      <dgm:t>
        <a:bodyPr/>
        <a:lstStyle/>
        <a:p>
          <a:r>
            <a:rPr lang="sr-Cyrl-RS" sz="1600" dirty="0"/>
            <a:t>Доминација базичних закона:</a:t>
          </a:r>
        </a:p>
        <a:p>
          <a:r>
            <a:rPr lang="sr-Cyrl-RS" sz="1600" dirty="0"/>
            <a:t> мала корупција, јасно дефинисана власничка права, поштовање уговорних обавеза</a:t>
          </a:r>
          <a:endParaRPr lang="en-US" sz="1600" dirty="0"/>
        </a:p>
      </dgm:t>
    </dgm:pt>
    <dgm:pt modelId="{5C9C06EC-FC0E-425F-B9C6-B1062AD70A74}" type="parTrans" cxnId="{817497C6-99C0-44BC-B546-B4307CE79DF2}">
      <dgm:prSet/>
      <dgm:spPr/>
      <dgm:t>
        <a:bodyPr/>
        <a:lstStyle/>
        <a:p>
          <a:endParaRPr lang="en-US"/>
        </a:p>
      </dgm:t>
    </dgm:pt>
    <dgm:pt modelId="{158A5306-D96A-4CD2-A44A-B11C2A4DDB4F}" type="sibTrans" cxnId="{817497C6-99C0-44BC-B546-B4307CE79DF2}">
      <dgm:prSet/>
      <dgm:spPr/>
      <dgm:t>
        <a:bodyPr/>
        <a:lstStyle/>
        <a:p>
          <a:endParaRPr lang="en-US"/>
        </a:p>
      </dgm:t>
    </dgm:pt>
    <dgm:pt modelId="{29FAA020-8C42-4A1E-90CA-AF00B7EBAEB3}" type="pres">
      <dgm:prSet presAssocID="{2879B490-98E8-4E9D-9487-3CA4D9E2C4B3}" presName="Name0" presStyleCnt="0">
        <dgm:presLayoutVars>
          <dgm:dir/>
          <dgm:animLvl val="lvl"/>
          <dgm:resizeHandles val="exact"/>
        </dgm:presLayoutVars>
      </dgm:prSet>
      <dgm:spPr/>
    </dgm:pt>
    <dgm:pt modelId="{3B6D7C62-213D-4510-BFE2-E13D797481F3}" type="pres">
      <dgm:prSet presAssocID="{A3196395-6057-44A9-B0F5-AFA7F983B7B2}" presName="Name8" presStyleCnt="0"/>
      <dgm:spPr/>
    </dgm:pt>
    <dgm:pt modelId="{B85FDF12-E538-46D1-8B47-746B4A4C74DE}" type="pres">
      <dgm:prSet presAssocID="{A3196395-6057-44A9-B0F5-AFA7F983B7B2}" presName="level" presStyleLbl="node1" presStyleIdx="0" presStyleCnt="3">
        <dgm:presLayoutVars>
          <dgm:chMax val="1"/>
          <dgm:bulletEnabled val="1"/>
        </dgm:presLayoutVars>
      </dgm:prSet>
      <dgm:spPr/>
    </dgm:pt>
    <dgm:pt modelId="{CE675C29-E33A-45E2-A379-EF751D629352}" type="pres">
      <dgm:prSet presAssocID="{A3196395-6057-44A9-B0F5-AFA7F983B7B2}" presName="levelTx" presStyleLbl="revTx" presStyleIdx="0" presStyleCnt="0">
        <dgm:presLayoutVars>
          <dgm:chMax val="1"/>
          <dgm:bulletEnabled val="1"/>
        </dgm:presLayoutVars>
      </dgm:prSet>
      <dgm:spPr/>
    </dgm:pt>
    <dgm:pt modelId="{3C7636AA-7101-4D9E-9FDA-24937FC8BC70}" type="pres">
      <dgm:prSet presAssocID="{D43EAD1A-2686-4F44-8872-A1C7E51967D0}" presName="Name8" presStyleCnt="0"/>
      <dgm:spPr/>
    </dgm:pt>
    <dgm:pt modelId="{974A1486-EE88-4070-BFEE-FFE6CF68983D}" type="pres">
      <dgm:prSet presAssocID="{D43EAD1A-2686-4F44-8872-A1C7E51967D0}" presName="level" presStyleLbl="node1" presStyleIdx="1" presStyleCnt="3">
        <dgm:presLayoutVars>
          <dgm:chMax val="1"/>
          <dgm:bulletEnabled val="1"/>
        </dgm:presLayoutVars>
      </dgm:prSet>
      <dgm:spPr/>
    </dgm:pt>
    <dgm:pt modelId="{1289FB5A-4892-4374-9698-2B9F583595FB}" type="pres">
      <dgm:prSet presAssocID="{D43EAD1A-2686-4F44-8872-A1C7E51967D0}" presName="levelTx" presStyleLbl="revTx" presStyleIdx="0" presStyleCnt="0">
        <dgm:presLayoutVars>
          <dgm:chMax val="1"/>
          <dgm:bulletEnabled val="1"/>
        </dgm:presLayoutVars>
      </dgm:prSet>
      <dgm:spPr/>
    </dgm:pt>
    <dgm:pt modelId="{76E62728-EC2F-4851-8AE4-5A01E9469A34}" type="pres">
      <dgm:prSet presAssocID="{800C97E4-56BD-46FD-A916-C252DCCF562E}" presName="Name8" presStyleCnt="0"/>
      <dgm:spPr/>
    </dgm:pt>
    <dgm:pt modelId="{3491D8D2-B036-4FF1-BC42-49F597B96455}" type="pres">
      <dgm:prSet presAssocID="{800C97E4-56BD-46FD-A916-C252DCCF562E}" presName="level" presStyleLbl="node1" presStyleIdx="2" presStyleCnt="3">
        <dgm:presLayoutVars>
          <dgm:chMax val="1"/>
          <dgm:bulletEnabled val="1"/>
        </dgm:presLayoutVars>
      </dgm:prSet>
      <dgm:spPr/>
    </dgm:pt>
    <dgm:pt modelId="{2C97B398-6775-4E90-8DF9-F1612EA232B6}" type="pres">
      <dgm:prSet presAssocID="{800C97E4-56BD-46FD-A916-C252DCCF562E}" presName="levelTx" presStyleLbl="revTx" presStyleIdx="0" presStyleCnt="0">
        <dgm:presLayoutVars>
          <dgm:chMax val="1"/>
          <dgm:bulletEnabled val="1"/>
        </dgm:presLayoutVars>
      </dgm:prSet>
      <dgm:spPr/>
    </dgm:pt>
  </dgm:ptLst>
  <dgm:cxnLst>
    <dgm:cxn modelId="{695C6B6B-4CAD-446C-BC18-72DEF8D505BF}" type="presOf" srcId="{A3196395-6057-44A9-B0F5-AFA7F983B7B2}" destId="{CE675C29-E33A-45E2-A379-EF751D629352}" srcOrd="1" destOrd="0" presId="urn:microsoft.com/office/officeart/2005/8/layout/pyramid1"/>
    <dgm:cxn modelId="{8803778D-86C1-4C27-AEC0-5614BB4D4AA7}" type="presOf" srcId="{D43EAD1A-2686-4F44-8872-A1C7E51967D0}" destId="{1289FB5A-4892-4374-9698-2B9F583595FB}" srcOrd="1" destOrd="0" presId="urn:microsoft.com/office/officeart/2005/8/layout/pyramid1"/>
    <dgm:cxn modelId="{97688895-C01C-47EC-87C2-865649488A7E}" type="presOf" srcId="{800C97E4-56BD-46FD-A916-C252DCCF562E}" destId="{2C97B398-6775-4E90-8DF9-F1612EA232B6}" srcOrd="1" destOrd="0" presId="urn:microsoft.com/office/officeart/2005/8/layout/pyramid1"/>
    <dgm:cxn modelId="{99D670AF-1A22-419A-8B79-90D68DAC3F86}" type="presOf" srcId="{800C97E4-56BD-46FD-A916-C252DCCF562E}" destId="{3491D8D2-B036-4FF1-BC42-49F597B96455}" srcOrd="0" destOrd="0" presId="urn:microsoft.com/office/officeart/2005/8/layout/pyramid1"/>
    <dgm:cxn modelId="{1B4D9ABE-ACBD-4B14-8430-154C79373C09}" type="presOf" srcId="{A3196395-6057-44A9-B0F5-AFA7F983B7B2}" destId="{B85FDF12-E538-46D1-8B47-746B4A4C74DE}" srcOrd="0" destOrd="0" presId="urn:microsoft.com/office/officeart/2005/8/layout/pyramid1"/>
    <dgm:cxn modelId="{817497C6-99C0-44BC-B546-B4307CE79DF2}" srcId="{2879B490-98E8-4E9D-9487-3CA4D9E2C4B3}" destId="{800C97E4-56BD-46FD-A916-C252DCCF562E}" srcOrd="2" destOrd="0" parTransId="{5C9C06EC-FC0E-425F-B9C6-B1062AD70A74}" sibTransId="{158A5306-D96A-4CD2-A44A-B11C2A4DDB4F}"/>
    <dgm:cxn modelId="{3EB09DCD-A1C4-4916-B39E-9FD655179C19}" type="presOf" srcId="{D43EAD1A-2686-4F44-8872-A1C7E51967D0}" destId="{974A1486-EE88-4070-BFEE-FFE6CF68983D}" srcOrd="0" destOrd="0" presId="urn:microsoft.com/office/officeart/2005/8/layout/pyramid1"/>
    <dgm:cxn modelId="{41514FF3-F684-4508-B30F-0094F95F2735}" srcId="{2879B490-98E8-4E9D-9487-3CA4D9E2C4B3}" destId="{A3196395-6057-44A9-B0F5-AFA7F983B7B2}" srcOrd="0" destOrd="0" parTransId="{467782D0-0EFC-40F0-9446-816821B8586B}" sibTransId="{332F5BA4-4437-4AEE-80FA-4AB8D76E6D6E}"/>
    <dgm:cxn modelId="{A2626AF4-A4E1-4154-8685-2108DC6E8C88}" srcId="{2879B490-98E8-4E9D-9487-3CA4D9E2C4B3}" destId="{D43EAD1A-2686-4F44-8872-A1C7E51967D0}" srcOrd="1" destOrd="0" parTransId="{ECDA631D-C404-4377-A625-A4F1738BFCA5}" sibTransId="{049061AD-4EE3-4B0E-94D8-3D882EF142BE}"/>
    <dgm:cxn modelId="{36967AFA-48E5-4C04-8DBF-4E5D323D957B}" type="presOf" srcId="{2879B490-98E8-4E9D-9487-3CA4D9E2C4B3}" destId="{29FAA020-8C42-4A1E-90CA-AF00B7EBAEB3}" srcOrd="0" destOrd="0" presId="urn:microsoft.com/office/officeart/2005/8/layout/pyramid1"/>
    <dgm:cxn modelId="{2E8F6BF3-F73D-444C-A91E-465445E8B215}" type="presParOf" srcId="{29FAA020-8C42-4A1E-90CA-AF00B7EBAEB3}" destId="{3B6D7C62-213D-4510-BFE2-E13D797481F3}" srcOrd="0" destOrd="0" presId="urn:microsoft.com/office/officeart/2005/8/layout/pyramid1"/>
    <dgm:cxn modelId="{A1E55D03-7C4C-4C93-ACA7-7F4227858E3C}" type="presParOf" srcId="{3B6D7C62-213D-4510-BFE2-E13D797481F3}" destId="{B85FDF12-E538-46D1-8B47-746B4A4C74DE}" srcOrd="0" destOrd="0" presId="urn:microsoft.com/office/officeart/2005/8/layout/pyramid1"/>
    <dgm:cxn modelId="{F6415277-4448-48A7-B189-E735D4AC03E6}" type="presParOf" srcId="{3B6D7C62-213D-4510-BFE2-E13D797481F3}" destId="{CE675C29-E33A-45E2-A379-EF751D629352}" srcOrd="1" destOrd="0" presId="urn:microsoft.com/office/officeart/2005/8/layout/pyramid1"/>
    <dgm:cxn modelId="{6A20E3D6-446D-4EE8-99F4-309ED103D052}" type="presParOf" srcId="{29FAA020-8C42-4A1E-90CA-AF00B7EBAEB3}" destId="{3C7636AA-7101-4D9E-9FDA-24937FC8BC70}" srcOrd="1" destOrd="0" presId="urn:microsoft.com/office/officeart/2005/8/layout/pyramid1"/>
    <dgm:cxn modelId="{65D16744-E89A-492A-BA4E-8D6A30913E0D}" type="presParOf" srcId="{3C7636AA-7101-4D9E-9FDA-24937FC8BC70}" destId="{974A1486-EE88-4070-BFEE-FFE6CF68983D}" srcOrd="0" destOrd="0" presId="urn:microsoft.com/office/officeart/2005/8/layout/pyramid1"/>
    <dgm:cxn modelId="{38774AF5-DE3C-488B-82CF-763E50992F47}" type="presParOf" srcId="{3C7636AA-7101-4D9E-9FDA-24937FC8BC70}" destId="{1289FB5A-4892-4374-9698-2B9F583595FB}" srcOrd="1" destOrd="0" presId="urn:microsoft.com/office/officeart/2005/8/layout/pyramid1"/>
    <dgm:cxn modelId="{7E6A1F89-B030-45A0-9926-29F76FE4A235}" type="presParOf" srcId="{29FAA020-8C42-4A1E-90CA-AF00B7EBAEB3}" destId="{76E62728-EC2F-4851-8AE4-5A01E9469A34}" srcOrd="2" destOrd="0" presId="urn:microsoft.com/office/officeart/2005/8/layout/pyramid1"/>
    <dgm:cxn modelId="{BF6247CB-0410-47FB-858F-956F6CBEFAAE}" type="presParOf" srcId="{76E62728-EC2F-4851-8AE4-5A01E9469A34}" destId="{3491D8D2-B036-4FF1-BC42-49F597B96455}" srcOrd="0" destOrd="0" presId="urn:microsoft.com/office/officeart/2005/8/layout/pyramid1"/>
    <dgm:cxn modelId="{70B54886-99A8-4FC7-81DC-0491CFD175E1}" type="presParOf" srcId="{76E62728-EC2F-4851-8AE4-5A01E9469A34}" destId="{2C97B398-6775-4E90-8DF9-F1612EA232B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FDF12-E538-46D1-8B47-746B4A4C74DE}">
      <dsp:nvSpPr>
        <dsp:cNvPr id="0" name=""/>
        <dsp:cNvSpPr/>
      </dsp:nvSpPr>
      <dsp:spPr>
        <a:xfrm>
          <a:off x="2709333" y="0"/>
          <a:ext cx="2709333" cy="1806222"/>
        </a:xfrm>
        <a:prstGeom prst="trapezoid">
          <a:avLst>
            <a:gd name="adj" fmla="val 75000"/>
          </a:avLst>
        </a:prstGeom>
        <a:solidFill>
          <a:schemeClr val="lt1">
            <a:hueOff val="0"/>
            <a:satOff val="0"/>
            <a:lumOff val="0"/>
            <a:alphaOff val="0"/>
          </a:schemeClr>
        </a:solidFill>
        <a:ln w="28575" cap="rnd"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sr-Cyrl-RS" sz="1600" kern="1200" dirty="0"/>
        </a:p>
        <a:p>
          <a:pPr marL="0" lvl="0" indent="0" algn="ctr" defTabSz="711200">
            <a:lnSpc>
              <a:spcPct val="90000"/>
            </a:lnSpc>
            <a:spcBef>
              <a:spcPct val="0"/>
            </a:spcBef>
            <a:spcAft>
              <a:spcPct val="35000"/>
            </a:spcAft>
            <a:buNone/>
          </a:pPr>
          <a:endParaRPr lang="sr-Cyrl-RS" sz="1600" kern="1200" dirty="0"/>
        </a:p>
        <a:p>
          <a:pPr marL="0" lvl="0" indent="0" algn="ctr" defTabSz="711200">
            <a:lnSpc>
              <a:spcPct val="90000"/>
            </a:lnSpc>
            <a:spcBef>
              <a:spcPct val="0"/>
            </a:spcBef>
            <a:spcAft>
              <a:spcPct val="35000"/>
            </a:spcAft>
            <a:buNone/>
          </a:pPr>
          <a:r>
            <a:rPr lang="sr-Cyrl-RS" sz="1600" kern="1200" dirty="0"/>
            <a:t>Регулатива</a:t>
          </a:r>
        </a:p>
        <a:p>
          <a:pPr marL="0" lvl="0" indent="0" algn="ctr" defTabSz="711200">
            <a:lnSpc>
              <a:spcPct val="90000"/>
            </a:lnSpc>
            <a:spcBef>
              <a:spcPct val="0"/>
            </a:spcBef>
            <a:spcAft>
              <a:spcPct val="35000"/>
            </a:spcAft>
            <a:buNone/>
          </a:pPr>
          <a:r>
            <a:rPr lang="sr-Cyrl-RS" sz="1600" kern="1200" dirty="0"/>
            <a:t>финансијских</a:t>
          </a:r>
        </a:p>
        <a:p>
          <a:pPr marL="0" lvl="0" indent="0" algn="ctr" defTabSz="711200">
            <a:lnSpc>
              <a:spcPct val="90000"/>
            </a:lnSpc>
            <a:spcBef>
              <a:spcPct val="0"/>
            </a:spcBef>
            <a:spcAft>
              <a:spcPct val="35000"/>
            </a:spcAft>
            <a:buNone/>
          </a:pPr>
          <a:r>
            <a:rPr lang="sr-Cyrl-RS" sz="1600" kern="1200" dirty="0"/>
            <a:t>институција</a:t>
          </a:r>
          <a:endParaRPr lang="en-US" sz="1600" kern="1200" dirty="0"/>
        </a:p>
      </dsp:txBody>
      <dsp:txXfrm>
        <a:off x="2709333" y="0"/>
        <a:ext cx="2709333" cy="1806222"/>
      </dsp:txXfrm>
    </dsp:sp>
    <dsp:sp modelId="{974A1486-EE88-4070-BFEE-FFE6CF68983D}">
      <dsp:nvSpPr>
        <dsp:cNvPr id="0" name=""/>
        <dsp:cNvSpPr/>
      </dsp:nvSpPr>
      <dsp:spPr>
        <a:xfrm>
          <a:off x="1354666" y="1806222"/>
          <a:ext cx="5418666" cy="1806222"/>
        </a:xfrm>
        <a:prstGeom prst="trapezoid">
          <a:avLst>
            <a:gd name="adj" fmla="val 75000"/>
          </a:avLst>
        </a:prstGeom>
        <a:solidFill>
          <a:schemeClr val="lt1">
            <a:hueOff val="0"/>
            <a:satOff val="0"/>
            <a:lumOff val="0"/>
            <a:alphaOff val="0"/>
          </a:schemeClr>
        </a:solidFill>
        <a:ln w="28575" cap="rnd"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sr-Cyrl-RS" sz="1100" u="sng" kern="1200" dirty="0"/>
        </a:p>
        <a:p>
          <a:pPr marL="0" lvl="0" indent="0" algn="ctr" defTabSz="488950">
            <a:lnSpc>
              <a:spcPct val="90000"/>
            </a:lnSpc>
            <a:spcBef>
              <a:spcPct val="0"/>
            </a:spcBef>
            <a:spcAft>
              <a:spcPct val="35000"/>
            </a:spcAft>
            <a:buNone/>
          </a:pPr>
          <a:endParaRPr lang="sr-Cyrl-RS" sz="1100" u="sng" kern="1200" dirty="0"/>
        </a:p>
        <a:p>
          <a:pPr marL="0" lvl="0" indent="0" algn="ctr" defTabSz="488950">
            <a:lnSpc>
              <a:spcPct val="90000"/>
            </a:lnSpc>
            <a:spcBef>
              <a:spcPct val="0"/>
            </a:spcBef>
            <a:spcAft>
              <a:spcPct val="35000"/>
            </a:spcAft>
            <a:buNone/>
          </a:pPr>
          <a:r>
            <a:rPr lang="sr-Cyrl-RS" sz="1100" u="sng" kern="1200" dirty="0"/>
            <a:t> Права акционара</a:t>
          </a:r>
          <a:r>
            <a:rPr lang="sr-Cyrl-RS" sz="1100" kern="1200" dirty="0"/>
            <a:t>		  </a:t>
          </a:r>
          <a:r>
            <a:rPr lang="sr-Cyrl-RS" sz="1100" u="sng" kern="1200" dirty="0"/>
            <a:t>Права кредитора</a:t>
          </a:r>
        </a:p>
        <a:p>
          <a:pPr marL="0" lvl="0" indent="0" algn="l" defTabSz="488950">
            <a:lnSpc>
              <a:spcPct val="90000"/>
            </a:lnSpc>
            <a:spcBef>
              <a:spcPct val="0"/>
            </a:spcBef>
            <a:spcAft>
              <a:spcPct val="35000"/>
            </a:spcAft>
            <a:buNone/>
          </a:pPr>
          <a:r>
            <a:rPr lang="sr-Cyrl-RS" sz="1100" kern="1200" dirty="0"/>
            <a:t>Стандарди откривања	     Закон о 						     банкротству	</a:t>
          </a:r>
        </a:p>
        <a:p>
          <a:pPr marL="0" lvl="0" indent="0" algn="l" defTabSz="488950">
            <a:lnSpc>
              <a:spcPct val="90000"/>
            </a:lnSpc>
            <a:spcBef>
              <a:spcPct val="0"/>
            </a:spcBef>
            <a:spcAft>
              <a:spcPct val="35000"/>
            </a:spcAft>
            <a:buNone/>
          </a:pPr>
          <a:r>
            <a:rPr lang="sr-Cyrl-RS" sz="1100" kern="1200" dirty="0"/>
            <a:t>Заштита од превара	     Обезбеђење 					     наплате 						     потраживања</a:t>
          </a:r>
        </a:p>
        <a:p>
          <a:pPr marL="0" lvl="0" indent="0" algn="l" defTabSz="488950">
            <a:lnSpc>
              <a:spcPct val="90000"/>
            </a:lnSpc>
            <a:spcBef>
              <a:spcPct val="0"/>
            </a:spcBef>
            <a:spcAft>
              <a:spcPct val="35000"/>
            </a:spcAft>
            <a:buNone/>
          </a:pPr>
          <a:r>
            <a:rPr lang="sr-Cyrl-RS" sz="1100" kern="1200" dirty="0"/>
            <a:t>Заштита мањих акционара					</a:t>
          </a:r>
          <a:endParaRPr lang="en-US" sz="1100" kern="1200" dirty="0"/>
        </a:p>
      </dsp:txBody>
      <dsp:txXfrm>
        <a:off x="2302933" y="1806222"/>
        <a:ext cx="3522133" cy="1806222"/>
      </dsp:txXfrm>
    </dsp:sp>
    <dsp:sp modelId="{3491D8D2-B036-4FF1-BC42-49F597B96455}">
      <dsp:nvSpPr>
        <dsp:cNvPr id="0" name=""/>
        <dsp:cNvSpPr/>
      </dsp:nvSpPr>
      <dsp:spPr>
        <a:xfrm>
          <a:off x="0" y="3612444"/>
          <a:ext cx="8128000" cy="1806222"/>
        </a:xfrm>
        <a:prstGeom prst="trapezoid">
          <a:avLst>
            <a:gd name="adj" fmla="val 75000"/>
          </a:avLst>
        </a:prstGeom>
        <a:solidFill>
          <a:schemeClr val="lt1">
            <a:hueOff val="0"/>
            <a:satOff val="0"/>
            <a:lumOff val="0"/>
            <a:alphaOff val="0"/>
          </a:schemeClr>
        </a:solidFill>
        <a:ln w="28575" cap="rnd"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sr-Cyrl-RS" sz="1600" kern="1200" dirty="0"/>
            <a:t>Доминација базичних закона:</a:t>
          </a:r>
        </a:p>
        <a:p>
          <a:pPr marL="0" lvl="0" indent="0" algn="ctr" defTabSz="711200">
            <a:lnSpc>
              <a:spcPct val="90000"/>
            </a:lnSpc>
            <a:spcBef>
              <a:spcPct val="0"/>
            </a:spcBef>
            <a:spcAft>
              <a:spcPct val="35000"/>
            </a:spcAft>
            <a:buNone/>
          </a:pPr>
          <a:r>
            <a:rPr lang="sr-Cyrl-RS" sz="1600" kern="1200" dirty="0"/>
            <a:t> мала корупција, јасно дефинисана власничка права, поштовање уговорних обавеза</a:t>
          </a:r>
          <a:endParaRPr lang="en-US" sz="1600" kern="1200" dirty="0"/>
        </a:p>
      </dsp:txBody>
      <dsp:txXfrm>
        <a:off x="1422399" y="3612444"/>
        <a:ext cx="5283200" cy="1806222"/>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984C4F-77F6-468E-8FE4-B659C0B0EEBE}" type="datetimeFigureOut">
              <a:rPr lang="en-US" smtClean="0"/>
              <a:t>3/16/2026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79DA66-ABD2-464E-B669-492235E69F18}" type="slidenum">
              <a:rPr lang="en-US" smtClean="0"/>
              <a:t>‹#›</a:t>
            </a:fld>
            <a:endParaRPr lang="en-US"/>
          </a:p>
        </p:txBody>
      </p:sp>
    </p:spTree>
    <p:extLst>
      <p:ext uri="{BB962C8B-B14F-4D97-AF65-F5344CB8AC3E}">
        <p14:creationId xmlns:p14="http://schemas.microsoft.com/office/powerpoint/2010/main" val="1927504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82290F5-68E2-4B8F-959D-37A0C51EEDB2}" type="datetimeFigureOut">
              <a:rPr lang="en-US" smtClean="0"/>
              <a:t>3/16/2026</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3190733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2290F5-68E2-4B8F-959D-37A0C51EEDB2}"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979935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2290F5-68E2-4B8F-959D-37A0C51EEDB2}"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2984028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2290F5-68E2-4B8F-959D-37A0C51EEDB2}"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68482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2290F5-68E2-4B8F-959D-37A0C51EEDB2}" type="datetimeFigureOut">
              <a:rPr lang="en-US" smtClean="0"/>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1916523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2290F5-68E2-4B8F-959D-37A0C51EEDB2}" type="datetimeFigureOut">
              <a:rPr lang="en-US" smtClean="0"/>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2540335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2290F5-68E2-4B8F-959D-37A0C51EEDB2}" type="datetimeFigureOut">
              <a:rPr lang="en-US" smtClean="0"/>
              <a:t>3/16/2026</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2939545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2290F5-68E2-4B8F-959D-37A0C51EEDB2}"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1518576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2290F5-68E2-4B8F-959D-37A0C51EEDB2}" type="datetimeFigureOut">
              <a:rPr lang="en-US" smtClean="0"/>
              <a:t>3/16/2026</a:t>
            </a:fld>
            <a:endParaRPr lang="en-US"/>
          </a:p>
        </p:txBody>
      </p:sp>
      <p:sp>
        <p:nvSpPr>
          <p:cNvPr id="6" name="Footer Placeholder 5"/>
          <p:cNvSpPr>
            <a:spLocks noGrp="1"/>
          </p:cNvSpPr>
          <p:nvPr>
            <p:ph type="ftr" sz="quarter" idx="11"/>
          </p:nvPr>
        </p:nvSpPr>
        <p:spPr/>
        <p:txBody>
          <a:bodyPr/>
          <a:lstStyle/>
          <a:p>
            <a:r>
              <a:rPr lang="en-US"/>
              <a:t>
              </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1507251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2290F5-68E2-4B8F-959D-37A0C51EEDB2}"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3254211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82290F5-68E2-4B8F-959D-37A0C51EEDB2}"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2686000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82290F5-68E2-4B8F-959D-37A0C51EEDB2}"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5441838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2290F5-68E2-4B8F-959D-37A0C51EEDB2}"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4643851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82290F5-68E2-4B8F-959D-37A0C51EEDB2}" type="datetimeFigureOut">
              <a:rPr lang="en-US" smtClean="0"/>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16238349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82290F5-68E2-4B8F-959D-37A0C51EEDB2}" type="datetimeFigureOut">
              <a:rPr lang="en-US" smtClean="0"/>
              <a:t>3/16/2026</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4045279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82290F5-68E2-4B8F-959D-37A0C51EEDB2}"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25445469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582290F5-68E2-4B8F-959D-37A0C51EEDB2}"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48E5EE-B793-4073-A7C4-C58F072E7917}" type="slidenum">
              <a:rPr lang="en-US" smtClean="0"/>
              <a:t>‹#›</a:t>
            </a:fld>
            <a:endParaRPr lang="en-US"/>
          </a:p>
        </p:txBody>
      </p:sp>
    </p:spTree>
    <p:extLst>
      <p:ext uri="{BB962C8B-B14F-4D97-AF65-F5344CB8AC3E}">
        <p14:creationId xmlns:p14="http://schemas.microsoft.com/office/powerpoint/2010/main" val="3937369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82290F5-68E2-4B8F-959D-37A0C51EEDB2}" type="datetimeFigureOut">
              <a:rPr lang="en-US" smtClean="0"/>
              <a:t>3/16/2026</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548E5EE-B793-4073-A7C4-C58F072E7917}" type="slidenum">
              <a:rPr lang="en-US" smtClean="0"/>
              <a:t>‹#›</a:t>
            </a:fld>
            <a:endParaRPr lang="en-US"/>
          </a:p>
        </p:txBody>
      </p:sp>
    </p:spTree>
    <p:extLst>
      <p:ext uri="{BB962C8B-B14F-4D97-AF65-F5344CB8AC3E}">
        <p14:creationId xmlns:p14="http://schemas.microsoft.com/office/powerpoint/2010/main" val="1892828220"/>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 id="2147483908" r:id="rId13"/>
    <p:sldLayoutId id="2147483909" r:id="rId14"/>
    <p:sldLayoutId id="2147483910" r:id="rId15"/>
    <p:sldLayoutId id="2147483911" r:id="rId16"/>
    <p:sldLayoutId id="2147483912"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2E26A-2D79-7F7E-E0AF-52141A45F0D8}"/>
              </a:ext>
            </a:extLst>
          </p:cNvPr>
          <p:cNvSpPr>
            <a:spLocks noGrp="1"/>
          </p:cNvSpPr>
          <p:nvPr>
            <p:ph type="ctrTitle"/>
          </p:nvPr>
        </p:nvSpPr>
        <p:spPr/>
        <p:txBody>
          <a:bodyPr/>
          <a:lstStyle/>
          <a:p>
            <a:r>
              <a:rPr lang="sr-Cyrl-RS" dirty="0"/>
              <a:t>Финансијска тржишта</a:t>
            </a:r>
            <a:endParaRPr lang="en-US" dirty="0"/>
          </a:p>
        </p:txBody>
      </p:sp>
      <p:sp>
        <p:nvSpPr>
          <p:cNvPr id="3" name="Subtitle 2">
            <a:extLst>
              <a:ext uri="{FF2B5EF4-FFF2-40B4-BE49-F238E27FC236}">
                <a16:creationId xmlns:a16="http://schemas.microsoft.com/office/drawing/2014/main" id="{4A3CC88E-ADB2-63CF-9A57-20B6B3EFFA1B}"/>
              </a:ext>
            </a:extLst>
          </p:cNvPr>
          <p:cNvSpPr>
            <a:spLocks noGrp="1"/>
          </p:cNvSpPr>
          <p:nvPr>
            <p:ph type="subTitle" idx="1"/>
          </p:nvPr>
        </p:nvSpPr>
        <p:spPr>
          <a:xfrm>
            <a:off x="1154955" y="4777380"/>
            <a:ext cx="10156048" cy="861420"/>
          </a:xfrm>
        </p:spPr>
        <p:txBody>
          <a:bodyPr/>
          <a:lstStyle/>
          <a:p>
            <a:r>
              <a:rPr lang="ru-RU" dirty="0"/>
              <a:t>ВЕЖБЕ БР. </a:t>
            </a:r>
            <a:r>
              <a:rPr lang="ru-RU"/>
              <a:t>4</a:t>
            </a:r>
            <a:endParaRPr lang="ru-RU" dirty="0"/>
          </a:p>
          <a:p>
            <a:r>
              <a:rPr lang="ru-RU" dirty="0"/>
              <a:t>Виолета Џаферовић МА</a:t>
            </a:r>
            <a:r>
              <a:rPr lang="en-US" dirty="0"/>
              <a:t>												</a:t>
            </a:r>
            <a:r>
              <a:rPr lang="sr-Cyrl-RS" dirty="0"/>
              <a:t>	</a:t>
            </a:r>
            <a:r>
              <a:rPr lang="sr-Cyrl-RS" sz="1200" dirty="0"/>
              <a:t>05</a:t>
            </a:r>
            <a:r>
              <a:rPr lang="en-US" sz="1200" dirty="0"/>
              <a:t>.0</a:t>
            </a:r>
            <a:r>
              <a:rPr lang="sr-Cyrl-RS" sz="1200" dirty="0"/>
              <a:t>3</a:t>
            </a:r>
            <a:r>
              <a:rPr lang="en-US" sz="1200" dirty="0"/>
              <a:t>.2026.</a:t>
            </a:r>
          </a:p>
          <a:p>
            <a:endParaRPr lang="en-US" dirty="0"/>
          </a:p>
        </p:txBody>
      </p:sp>
      <p:sp>
        <p:nvSpPr>
          <p:cNvPr id="4" name="TextBox 3"/>
          <p:cNvSpPr txBox="1"/>
          <p:nvPr/>
        </p:nvSpPr>
        <p:spPr>
          <a:xfrm>
            <a:off x="1154955" y="896034"/>
            <a:ext cx="4609578" cy="646331"/>
          </a:xfrm>
          <a:prstGeom prst="rect">
            <a:avLst/>
          </a:prstGeom>
          <a:noFill/>
        </p:spPr>
        <p:txBody>
          <a:bodyPr wrap="square" rtlCol="0">
            <a:spAutoFit/>
          </a:bodyPr>
          <a:lstStyle/>
          <a:p>
            <a:r>
              <a:rPr lang="ru-RU" sz="1200" dirty="0">
                <a:solidFill>
                  <a:schemeClr val="bg1"/>
                </a:solidFill>
              </a:rPr>
              <a:t>АКАДЕМИЈА СТРУКОВНИХ СТУДИЈА ЗАПАДН</a:t>
            </a:r>
            <a:r>
              <a:rPr lang="sr-Cyrl-RS" sz="1200" dirty="0">
                <a:solidFill>
                  <a:schemeClr val="bg1"/>
                </a:solidFill>
              </a:rPr>
              <a:t>А СРБИЈА</a:t>
            </a:r>
            <a:r>
              <a:rPr lang="ru-RU" sz="1200" dirty="0">
                <a:solidFill>
                  <a:schemeClr val="bg1"/>
                </a:solidFill>
              </a:rPr>
              <a:t>
ОДСЕК ВАЉЕВО
</a:t>
            </a:r>
            <a:endParaRPr lang="en-US" sz="1200" dirty="0">
              <a:solidFill>
                <a:schemeClr val="bg1"/>
              </a:solidFill>
            </a:endParaRPr>
          </a:p>
        </p:txBody>
      </p:sp>
    </p:spTree>
    <p:extLst>
      <p:ext uri="{BB962C8B-B14F-4D97-AF65-F5344CB8AC3E}">
        <p14:creationId xmlns:p14="http://schemas.microsoft.com/office/powerpoint/2010/main" val="1200892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29B4A-9D8B-2D8C-79C1-263F5BC47044}"/>
              </a:ext>
            </a:extLst>
          </p:cNvPr>
          <p:cNvSpPr>
            <a:spLocks noGrp="1"/>
          </p:cNvSpPr>
          <p:nvPr>
            <p:ph type="title"/>
          </p:nvPr>
        </p:nvSpPr>
        <p:spPr>
          <a:xfrm>
            <a:off x="1154954" y="973668"/>
            <a:ext cx="9506950" cy="706964"/>
          </a:xfrm>
        </p:spPr>
        <p:txBody>
          <a:bodyPr/>
          <a:lstStyle/>
          <a:p>
            <a:pPr algn="ctr"/>
            <a:r>
              <a:rPr lang="sr-Cyrl-RS" dirty="0"/>
              <a:t>Сврхе и циљеви законског регулисања финансијских тржишта</a:t>
            </a:r>
            <a:endParaRPr lang="en-US" dirty="0"/>
          </a:p>
        </p:txBody>
      </p:sp>
      <p:sp>
        <p:nvSpPr>
          <p:cNvPr id="3" name="Content Placeholder 2">
            <a:extLst>
              <a:ext uri="{FF2B5EF4-FFF2-40B4-BE49-F238E27FC236}">
                <a16:creationId xmlns:a16="http://schemas.microsoft.com/office/drawing/2014/main" id="{2B050E5A-8076-3F22-8AD6-C09E2AB89800}"/>
              </a:ext>
            </a:extLst>
          </p:cNvPr>
          <p:cNvSpPr>
            <a:spLocks noGrp="1"/>
          </p:cNvSpPr>
          <p:nvPr>
            <p:ph idx="1"/>
          </p:nvPr>
        </p:nvSpPr>
        <p:spPr>
          <a:xfrm>
            <a:off x="1154954" y="2923540"/>
            <a:ext cx="8825659" cy="3416300"/>
          </a:xfrm>
        </p:spPr>
        <p:txBody>
          <a:bodyPr/>
          <a:lstStyle/>
          <a:p>
            <a:r>
              <a:rPr lang="sr-Cyrl-RS" dirty="0"/>
              <a:t>Комплексност и значај за националну привреду и привредне токове</a:t>
            </a:r>
          </a:p>
          <a:p>
            <a:r>
              <a:rPr lang="sr-Cyrl-RS" dirty="0"/>
              <a:t>Доношење одређених закона и прописа као директна последица реакције на низ манипулативних радњи</a:t>
            </a:r>
          </a:p>
          <a:p>
            <a:r>
              <a:rPr lang="sr-Cyrl-RS" dirty="0"/>
              <a:t>3 групе фактора које су условиле промену законске регулативе:</a:t>
            </a:r>
          </a:p>
          <a:p>
            <a:pPr>
              <a:buFont typeface="+mj-lt"/>
              <a:buAutoNum type="arabicPeriod"/>
            </a:pPr>
            <a:r>
              <a:rPr lang="sr-Cyrl-RS" dirty="0"/>
              <a:t>Велики обим трговања на маргини – трговање на кредит </a:t>
            </a:r>
          </a:p>
          <a:p>
            <a:pPr>
              <a:buFont typeface="+mj-lt"/>
              <a:buAutoNum type="arabicPeriod"/>
            </a:pPr>
            <a:r>
              <a:rPr lang="sr-Cyrl-RS" dirty="0"/>
              <a:t>Трговање позајмљеним хартијама – трговање на кратко (</a:t>
            </a:r>
            <a:r>
              <a:rPr lang="sr-Latn-RS" dirty="0"/>
              <a:t>short sale)</a:t>
            </a:r>
            <a:endParaRPr lang="sr-Cyrl-RS" dirty="0"/>
          </a:p>
          <a:p>
            <a:pPr>
              <a:buFont typeface="+mj-lt"/>
              <a:buAutoNum type="arabicPeriod"/>
            </a:pPr>
            <a:r>
              <a:rPr lang="sr-Cyrl-RS" dirty="0"/>
              <a:t>Читав низ манипулативних радњи</a:t>
            </a:r>
            <a:endParaRPr lang="en-US" dirty="0"/>
          </a:p>
        </p:txBody>
      </p:sp>
    </p:spTree>
    <p:extLst>
      <p:ext uri="{BB962C8B-B14F-4D97-AF65-F5344CB8AC3E}">
        <p14:creationId xmlns:p14="http://schemas.microsoft.com/office/powerpoint/2010/main" val="738533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584" y="1713141"/>
            <a:ext cx="4351025" cy="2283824"/>
          </a:xfrm>
        </p:spPr>
        <p:txBody>
          <a:bodyPr/>
          <a:lstStyle/>
          <a:p>
            <a:r>
              <a:rPr lang="sr-Cyrl-RS" sz="1800" dirty="0"/>
              <a:t>Манипулација – вештина контроле цена ХоВ, финансијских инструмената или одређене робе која има за циљ да се подстиче трговање по ценама које су изнад или испод оних које би се формирале кроз регуларне односе понуде и тражње на тржишту</a:t>
            </a:r>
            <a:endParaRPr lang="en-US" sz="1800" dirty="0"/>
          </a:p>
        </p:txBody>
      </p:sp>
      <p:sp>
        <p:nvSpPr>
          <p:cNvPr id="4" name="Rectangle 3"/>
          <p:cNvSpPr/>
          <p:nvPr/>
        </p:nvSpPr>
        <p:spPr>
          <a:xfrm>
            <a:off x="7039627" y="3106456"/>
            <a:ext cx="4292252" cy="2585323"/>
          </a:xfrm>
          <a:prstGeom prst="rect">
            <a:avLst/>
          </a:prstGeom>
        </p:spPr>
        <p:txBody>
          <a:bodyPr wrap="square">
            <a:spAutoFit/>
          </a:bodyPr>
          <a:lstStyle/>
          <a:p>
            <a:r>
              <a:rPr lang="sr-Cyrl-RS" dirty="0">
                <a:solidFill>
                  <a:schemeClr val="accent1"/>
                </a:solidFill>
              </a:rPr>
              <a:t>Манипулација – свака ативност појединаца или групе која је креирана како би се тржишна цена понашала на начин на који се иначе не би понашала уколико би се препустила искључиво односима понуде и тражње који нису иницирани и контролисани од стране појединаца или групе</a:t>
            </a:r>
            <a:endParaRPr lang="en-US" dirty="0">
              <a:solidFill>
                <a:schemeClr val="accent1"/>
              </a:solidFill>
            </a:endParaRPr>
          </a:p>
        </p:txBody>
      </p:sp>
    </p:spTree>
    <p:extLst>
      <p:ext uri="{BB962C8B-B14F-4D97-AF65-F5344CB8AC3E}">
        <p14:creationId xmlns:p14="http://schemas.microsoft.com/office/powerpoint/2010/main" val="2401323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29B4A-9D8B-2D8C-79C1-263F5BC47044}"/>
              </a:ext>
            </a:extLst>
          </p:cNvPr>
          <p:cNvSpPr>
            <a:spLocks noGrp="1"/>
          </p:cNvSpPr>
          <p:nvPr>
            <p:ph type="title"/>
          </p:nvPr>
        </p:nvSpPr>
        <p:spPr>
          <a:xfrm>
            <a:off x="1154954" y="973668"/>
            <a:ext cx="9506950" cy="706964"/>
          </a:xfrm>
        </p:spPr>
        <p:txBody>
          <a:bodyPr/>
          <a:lstStyle/>
          <a:p>
            <a:pPr algn="ctr"/>
            <a:r>
              <a:rPr lang="sr-Cyrl-RS" dirty="0"/>
              <a:t>Сврхе и циљеви законског регулисања финансијских тржишта</a:t>
            </a:r>
            <a:endParaRPr lang="en-US" dirty="0"/>
          </a:p>
        </p:txBody>
      </p:sp>
      <p:sp>
        <p:nvSpPr>
          <p:cNvPr id="3" name="Content Placeholder 2">
            <a:extLst>
              <a:ext uri="{FF2B5EF4-FFF2-40B4-BE49-F238E27FC236}">
                <a16:creationId xmlns:a16="http://schemas.microsoft.com/office/drawing/2014/main" id="{2B050E5A-8076-3F22-8AD6-C09E2AB89800}"/>
              </a:ext>
            </a:extLst>
          </p:cNvPr>
          <p:cNvSpPr>
            <a:spLocks noGrp="1"/>
          </p:cNvSpPr>
          <p:nvPr>
            <p:ph idx="1"/>
          </p:nvPr>
        </p:nvSpPr>
        <p:spPr>
          <a:xfrm>
            <a:off x="1154954" y="2850388"/>
            <a:ext cx="8825659" cy="3416300"/>
          </a:xfrm>
        </p:spPr>
        <p:txBody>
          <a:bodyPr>
            <a:normAutofit lnSpcReduction="10000"/>
          </a:bodyPr>
          <a:lstStyle/>
          <a:p>
            <a:r>
              <a:rPr lang="sr-Cyrl-RS" dirty="0"/>
              <a:t>Три сврхе манипулација:</a:t>
            </a:r>
          </a:p>
          <a:p>
            <a:pPr>
              <a:buFont typeface="+mj-lt"/>
              <a:buAutoNum type="arabicPeriod"/>
            </a:pPr>
            <a:r>
              <a:rPr lang="sr-Cyrl-RS" dirty="0"/>
              <a:t>Да се повећају цене – манипулант жели да испровоцира раст цена који ће касније искористити да путем продаје финансијских инструмената или робе оствари профит</a:t>
            </a:r>
          </a:p>
          <a:p>
            <a:pPr>
              <a:buFont typeface="+mj-lt"/>
              <a:buAutoNum type="arabicPeriod"/>
            </a:pPr>
            <a:r>
              <a:rPr lang="sr-Cyrl-RS" dirty="0"/>
              <a:t>Да се стабилизују цене – финансијски инструменти се продају по цени која је повољнија од цене која би се формирала без активности манипулације (пожељан када се јављају већи поремећаји у функционисању тржишта)</a:t>
            </a:r>
          </a:p>
          <a:p>
            <a:pPr>
              <a:buFont typeface="+mj-lt"/>
              <a:buAutoNum type="arabicPeriod"/>
            </a:pPr>
            <a:r>
              <a:rPr lang="sr-Cyrl-RS" dirty="0"/>
              <a:t>Да се утиче на пад цена – креирање опадајућег тржишта у коме профитирају манипуланти који врше продају финансијских инструмената без покрића (</a:t>
            </a:r>
            <a:r>
              <a:rPr lang="sr-Latn-RS" dirty="0"/>
              <a:t>short sale</a:t>
            </a:r>
            <a:r>
              <a:rPr lang="sr-Cyrl-RS" dirty="0"/>
              <a:t>)</a:t>
            </a:r>
          </a:p>
          <a:p>
            <a:endParaRPr lang="sr-Cyrl-RS" dirty="0"/>
          </a:p>
          <a:p>
            <a:endParaRPr lang="sr-Cyrl-RS" dirty="0"/>
          </a:p>
        </p:txBody>
      </p:sp>
    </p:spTree>
    <p:extLst>
      <p:ext uri="{BB962C8B-B14F-4D97-AF65-F5344CB8AC3E}">
        <p14:creationId xmlns:p14="http://schemas.microsoft.com/office/powerpoint/2010/main" val="2147672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a:solidFill>
                  <a:schemeClr val="accent1">
                    <a:lumMod val="60000"/>
                    <a:lumOff val="40000"/>
                  </a:schemeClr>
                </a:solidFill>
              </a:rPr>
              <a:t>SHORT SALE</a:t>
            </a:r>
            <a:endParaRPr lang="en-US" dirty="0">
              <a:solidFill>
                <a:schemeClr val="accent1">
                  <a:lumMod val="60000"/>
                  <a:lumOff val="40000"/>
                </a:schemeClr>
              </a:solidFill>
            </a:endParaRPr>
          </a:p>
        </p:txBody>
      </p:sp>
      <p:sp>
        <p:nvSpPr>
          <p:cNvPr id="3" name="Content Placeholder 2"/>
          <p:cNvSpPr>
            <a:spLocks noGrp="1"/>
          </p:cNvSpPr>
          <p:nvPr>
            <p:ph idx="1"/>
          </p:nvPr>
        </p:nvSpPr>
        <p:spPr/>
        <p:txBody>
          <a:bodyPr/>
          <a:lstStyle/>
          <a:p>
            <a:r>
              <a:rPr lang="sr-Cyrl-RS" dirty="0"/>
              <a:t>Продавац дату активу (ХоВ, роба, средства) позајмљује од оних који је имају</a:t>
            </a:r>
          </a:p>
          <a:p>
            <a:r>
              <a:rPr lang="sr-Cyrl-RS" dirty="0"/>
              <a:t>Суштина је да се актива прода по вишој цени</a:t>
            </a:r>
          </a:p>
          <a:p>
            <a:r>
              <a:rPr lang="sr-Cyrl-RS" dirty="0"/>
              <a:t>Касније се купује по нижој цени и враћа оригиналним власницима од којих ју је продавац и позајмио</a:t>
            </a:r>
          </a:p>
          <a:p>
            <a:r>
              <a:rPr lang="sr-Cyrl-RS" dirty="0"/>
              <a:t>Продавцу остаје добит као разлика између те две цене</a:t>
            </a:r>
          </a:p>
          <a:p>
            <a:endParaRPr lang="en-US" dirty="0"/>
          </a:p>
        </p:txBody>
      </p:sp>
      <p:sp>
        <p:nvSpPr>
          <p:cNvPr id="4" name="Text Placeholder 3"/>
          <p:cNvSpPr>
            <a:spLocks noGrp="1"/>
          </p:cNvSpPr>
          <p:nvPr>
            <p:ph type="body" sz="half" idx="2"/>
          </p:nvPr>
        </p:nvSpPr>
        <p:spPr>
          <a:xfrm>
            <a:off x="1154954" y="3129280"/>
            <a:ext cx="3279260" cy="2870687"/>
          </a:xfrm>
        </p:spPr>
        <p:txBody>
          <a:bodyPr/>
          <a:lstStyle/>
          <a:p>
            <a:r>
              <a:rPr lang="sr-Cyrl-RS" sz="2000" dirty="0">
                <a:solidFill>
                  <a:schemeClr val="bg1">
                    <a:lumMod val="95000"/>
                  </a:schemeClr>
                </a:solidFill>
              </a:rPr>
              <a:t>Активност где се одређена актива, која се иначе не поседује, односно не налази у власништву продавца – продаје.</a:t>
            </a:r>
            <a:endParaRPr lang="en-US" sz="2000" dirty="0">
              <a:solidFill>
                <a:schemeClr val="bg1">
                  <a:lumMod val="95000"/>
                </a:schemeClr>
              </a:solidFill>
            </a:endParaRPr>
          </a:p>
          <a:p>
            <a:endParaRPr lang="en-US" dirty="0"/>
          </a:p>
        </p:txBody>
      </p:sp>
    </p:spTree>
    <p:extLst>
      <p:ext uri="{BB962C8B-B14F-4D97-AF65-F5344CB8AC3E}">
        <p14:creationId xmlns:p14="http://schemas.microsoft.com/office/powerpoint/2010/main" val="2860211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29B4A-9D8B-2D8C-79C1-263F5BC47044}"/>
              </a:ext>
            </a:extLst>
          </p:cNvPr>
          <p:cNvSpPr>
            <a:spLocks noGrp="1"/>
          </p:cNvSpPr>
          <p:nvPr>
            <p:ph type="title"/>
          </p:nvPr>
        </p:nvSpPr>
        <p:spPr>
          <a:xfrm>
            <a:off x="1154954" y="973668"/>
            <a:ext cx="9506950" cy="706964"/>
          </a:xfrm>
        </p:spPr>
        <p:txBody>
          <a:bodyPr/>
          <a:lstStyle/>
          <a:p>
            <a:pPr algn="ctr"/>
            <a:r>
              <a:rPr lang="sr-Cyrl-RS" dirty="0"/>
              <a:t>Сврхе и циљеви законског регулисања финансијских тржишта</a:t>
            </a:r>
            <a:endParaRPr lang="en-US" dirty="0"/>
          </a:p>
        </p:txBody>
      </p:sp>
      <p:sp>
        <p:nvSpPr>
          <p:cNvPr id="3" name="Content Placeholder 2">
            <a:extLst>
              <a:ext uri="{FF2B5EF4-FFF2-40B4-BE49-F238E27FC236}">
                <a16:creationId xmlns:a16="http://schemas.microsoft.com/office/drawing/2014/main" id="{2B050E5A-8076-3F22-8AD6-C09E2AB89800}"/>
              </a:ext>
            </a:extLst>
          </p:cNvPr>
          <p:cNvSpPr>
            <a:spLocks noGrp="1"/>
          </p:cNvSpPr>
          <p:nvPr>
            <p:ph idx="1"/>
          </p:nvPr>
        </p:nvSpPr>
        <p:spPr>
          <a:xfrm>
            <a:off x="1154954" y="2850388"/>
            <a:ext cx="8825659" cy="3416300"/>
          </a:xfrm>
        </p:spPr>
        <p:txBody>
          <a:bodyPr>
            <a:normAutofit fontScale="92500" lnSpcReduction="20000"/>
          </a:bodyPr>
          <a:lstStyle/>
          <a:p>
            <a:r>
              <a:rPr lang="sr-Cyrl-RS" dirty="0"/>
              <a:t>Основне улоге државе у регулисању финансијских тржишта:</a:t>
            </a:r>
          </a:p>
          <a:p>
            <a:r>
              <a:rPr lang="sr-Cyrl-RS" dirty="0">
                <a:solidFill>
                  <a:schemeClr val="accent1"/>
                </a:solidFill>
              </a:rPr>
              <a:t>Заштита свих учесника </a:t>
            </a:r>
          </a:p>
          <a:p>
            <a:pPr>
              <a:buFont typeface="Wingdings" pitchFamily="2" charset="2"/>
              <a:buChar char="§"/>
            </a:pPr>
            <a:r>
              <a:rPr lang="sr-Cyrl-RS" dirty="0"/>
              <a:t>Овај циљ се постиже:</a:t>
            </a:r>
          </a:p>
          <a:p>
            <a:pPr>
              <a:buFont typeface="Wingdings" pitchFamily="2" charset="2"/>
              <a:buChar char="§"/>
            </a:pPr>
            <a:r>
              <a:rPr lang="sr-Cyrl-RS" dirty="0"/>
              <a:t>Доношењем такве регулативе која обавезује све учеснике да јавно објављују све релевантне информације</a:t>
            </a:r>
          </a:p>
          <a:p>
            <a:pPr>
              <a:buFont typeface="Wingdings" pitchFamily="2" charset="2"/>
              <a:buChar char="§"/>
            </a:pPr>
            <a:r>
              <a:rPr lang="sr-Cyrl-RS" dirty="0"/>
              <a:t>Објављивањем свих релевантних информација које могу утицати на доношење одлуке о инвестирању у одређени финансијски инструмент</a:t>
            </a:r>
          </a:p>
          <a:p>
            <a:pPr>
              <a:buFont typeface="Wingdings" pitchFamily="2" charset="2"/>
              <a:buChar char="§"/>
            </a:pPr>
            <a:r>
              <a:rPr lang="sr-Cyrl-RS" dirty="0"/>
              <a:t>Обезбеђивањем потребног нивоа солвентости и ликвидности финансијских институција</a:t>
            </a:r>
          </a:p>
          <a:p>
            <a:pPr>
              <a:buFont typeface="Wingdings" pitchFamily="2" charset="2"/>
              <a:buChar char="§"/>
            </a:pPr>
            <a:r>
              <a:rPr lang="sr-Cyrl-RS" dirty="0"/>
              <a:t>Осигурањем депозита и обезбеђењем трансакција</a:t>
            </a:r>
          </a:p>
          <a:p>
            <a:pPr>
              <a:buFont typeface="Wingdings" pitchFamily="2" charset="2"/>
              <a:buChar char="§"/>
            </a:pPr>
            <a:r>
              <a:rPr lang="sr-Cyrl-RS" dirty="0"/>
              <a:t>Регулисањем и кажњавањем недозвољених радњи</a:t>
            </a:r>
          </a:p>
          <a:p>
            <a:endParaRPr lang="sr-Cyrl-RS" dirty="0"/>
          </a:p>
          <a:p>
            <a:endParaRPr lang="sr-Cyrl-RS" dirty="0"/>
          </a:p>
        </p:txBody>
      </p:sp>
    </p:spTree>
    <p:extLst>
      <p:ext uri="{BB962C8B-B14F-4D97-AF65-F5344CB8AC3E}">
        <p14:creationId xmlns:p14="http://schemas.microsoft.com/office/powerpoint/2010/main" val="2106639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FD771-11FE-5866-FA2B-A2D8724D70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D679DD-4803-A792-A94E-1BF9FA752526}"/>
              </a:ext>
            </a:extLst>
          </p:cNvPr>
          <p:cNvSpPr>
            <a:spLocks noGrp="1"/>
          </p:cNvSpPr>
          <p:nvPr>
            <p:ph type="title"/>
          </p:nvPr>
        </p:nvSpPr>
        <p:spPr>
          <a:xfrm>
            <a:off x="1154954" y="973668"/>
            <a:ext cx="9506950" cy="706964"/>
          </a:xfrm>
        </p:spPr>
        <p:txBody>
          <a:bodyPr/>
          <a:lstStyle/>
          <a:p>
            <a:pPr algn="ctr"/>
            <a:r>
              <a:rPr lang="sr-Cyrl-RS" dirty="0"/>
              <a:t>Сврхе и циљеви законског регулисања финансијских тржишта</a:t>
            </a:r>
            <a:endParaRPr lang="en-US" dirty="0"/>
          </a:p>
        </p:txBody>
      </p:sp>
      <p:sp>
        <p:nvSpPr>
          <p:cNvPr id="3" name="Content Placeholder 2">
            <a:extLst>
              <a:ext uri="{FF2B5EF4-FFF2-40B4-BE49-F238E27FC236}">
                <a16:creationId xmlns:a16="http://schemas.microsoft.com/office/drawing/2014/main" id="{028617B0-C771-F6A8-5821-0A853E252EE3}"/>
              </a:ext>
            </a:extLst>
          </p:cNvPr>
          <p:cNvSpPr>
            <a:spLocks noGrp="1"/>
          </p:cNvSpPr>
          <p:nvPr>
            <p:ph idx="1"/>
          </p:nvPr>
        </p:nvSpPr>
        <p:spPr>
          <a:xfrm>
            <a:off x="1154954" y="2850388"/>
            <a:ext cx="8825659" cy="3416300"/>
          </a:xfrm>
        </p:spPr>
        <p:txBody>
          <a:bodyPr>
            <a:normAutofit/>
          </a:bodyPr>
          <a:lstStyle/>
          <a:p>
            <a:r>
              <a:rPr lang="sr-Cyrl-RS" dirty="0">
                <a:solidFill>
                  <a:schemeClr val="accent1"/>
                </a:solidFill>
              </a:rPr>
              <a:t>Одржавање макроекономске стабилности</a:t>
            </a:r>
          </a:p>
          <a:p>
            <a:pPr>
              <a:buFont typeface="Wingdings" pitchFamily="2" charset="2"/>
              <a:buChar char="§"/>
            </a:pPr>
            <a:r>
              <a:rPr lang="sr-Cyrl-RS" dirty="0"/>
              <a:t>Преко регулативе финансијских тржишта могуће је обезбедити неопходан ниво стабилности привређивања чиме се стварају основе за складан економски раст и развој</a:t>
            </a:r>
            <a:endParaRPr lang="sr-Cyrl-RS" dirty="0">
              <a:solidFill>
                <a:schemeClr val="accent1"/>
              </a:solidFill>
            </a:endParaRPr>
          </a:p>
          <a:p>
            <a:r>
              <a:rPr lang="sr-Cyrl-RS" dirty="0">
                <a:solidFill>
                  <a:schemeClr val="accent1"/>
                </a:solidFill>
              </a:rPr>
              <a:t>Одржање жељеног нивоа конкурентности</a:t>
            </a:r>
          </a:p>
          <a:p>
            <a:pPr>
              <a:buFont typeface="Wingdings" panose="05000000000000000000" pitchFamily="2" charset="2"/>
              <a:buChar char="§"/>
            </a:pPr>
            <a:r>
              <a:rPr lang="sr-Cyrl-RS" dirty="0">
                <a:solidFill>
                  <a:schemeClr val="tx1"/>
                </a:solidFill>
              </a:rPr>
              <a:t>Финансијска тржишта би требало да буду високо конкурентна тржишта</a:t>
            </a:r>
          </a:p>
          <a:p>
            <a:pPr>
              <a:buFont typeface="Wingdings" panose="05000000000000000000" pitchFamily="2" charset="2"/>
              <a:buChar char="§"/>
            </a:pPr>
            <a:r>
              <a:rPr lang="sr-Cyrl-RS" dirty="0">
                <a:solidFill>
                  <a:schemeClr val="tx1"/>
                </a:solidFill>
              </a:rPr>
              <a:t>Шта их чини конкурентним?</a:t>
            </a:r>
          </a:p>
          <a:p>
            <a:pPr>
              <a:buFont typeface="Wingdings" panose="05000000000000000000" pitchFamily="2" charset="2"/>
              <a:buChar char="§"/>
            </a:pPr>
            <a:endParaRPr lang="sr-Cyrl-RS" b="1" dirty="0"/>
          </a:p>
          <a:p>
            <a:endParaRPr lang="sr-Cyrl-RS" dirty="0"/>
          </a:p>
          <a:p>
            <a:endParaRPr lang="sr-Cyrl-RS" dirty="0"/>
          </a:p>
        </p:txBody>
      </p:sp>
    </p:spTree>
    <p:extLst>
      <p:ext uri="{BB962C8B-B14F-4D97-AF65-F5344CB8AC3E}">
        <p14:creationId xmlns:p14="http://schemas.microsoft.com/office/powerpoint/2010/main" val="3023261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D53DE-8084-3E75-D267-180885269F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7C18C4-D95C-CF4D-6065-DF83C7B09092}"/>
              </a:ext>
            </a:extLst>
          </p:cNvPr>
          <p:cNvSpPr>
            <a:spLocks noGrp="1"/>
          </p:cNvSpPr>
          <p:nvPr>
            <p:ph type="title"/>
          </p:nvPr>
        </p:nvSpPr>
        <p:spPr>
          <a:xfrm>
            <a:off x="1154954" y="973668"/>
            <a:ext cx="9506950" cy="706964"/>
          </a:xfrm>
        </p:spPr>
        <p:txBody>
          <a:bodyPr/>
          <a:lstStyle/>
          <a:p>
            <a:pPr algn="ctr"/>
            <a:r>
              <a:rPr lang="sr-Cyrl-RS" dirty="0"/>
              <a:t>Сврхе и циљеви законског регулисања финансијских тржишта</a:t>
            </a:r>
            <a:endParaRPr lang="en-US" dirty="0"/>
          </a:p>
        </p:txBody>
      </p:sp>
      <p:sp>
        <p:nvSpPr>
          <p:cNvPr id="3" name="Content Placeholder 2">
            <a:extLst>
              <a:ext uri="{FF2B5EF4-FFF2-40B4-BE49-F238E27FC236}">
                <a16:creationId xmlns:a16="http://schemas.microsoft.com/office/drawing/2014/main" id="{75E2FA00-B16F-E3B1-CDE8-A9CFF29F0DDA}"/>
              </a:ext>
            </a:extLst>
          </p:cNvPr>
          <p:cNvSpPr>
            <a:spLocks noGrp="1"/>
          </p:cNvSpPr>
          <p:nvPr>
            <p:ph idx="1"/>
          </p:nvPr>
        </p:nvSpPr>
        <p:spPr>
          <a:xfrm>
            <a:off x="1154954" y="2850388"/>
            <a:ext cx="8825659" cy="3416300"/>
          </a:xfrm>
        </p:spPr>
        <p:txBody>
          <a:bodyPr>
            <a:normAutofit lnSpcReduction="10000"/>
          </a:bodyPr>
          <a:lstStyle/>
          <a:p>
            <a:pPr>
              <a:buFont typeface="Wingdings" pitchFamily="2" charset="2"/>
              <a:buChar char="§"/>
            </a:pPr>
            <a:r>
              <a:rPr lang="sr-Cyrl-RS" dirty="0"/>
              <a:t>Високо конкурентна тржишта су она која испуњавају следеће услове:</a:t>
            </a:r>
          </a:p>
          <a:p>
            <a:pPr>
              <a:buFont typeface="Courier New" panose="02070309020205020404" pitchFamily="49" charset="0"/>
              <a:buChar char="o"/>
            </a:pPr>
            <a:r>
              <a:rPr lang="sr-Cyrl-RS" dirty="0">
                <a:solidFill>
                  <a:schemeClr val="tx1"/>
                </a:solidFill>
              </a:rPr>
              <a:t>Постоји велики број учесника – трговаца</a:t>
            </a:r>
          </a:p>
          <a:p>
            <a:pPr>
              <a:buFont typeface="Courier New" panose="02070309020205020404" pitchFamily="49" charset="0"/>
              <a:buChar char="o"/>
            </a:pPr>
            <a:r>
              <a:rPr lang="sr-Cyrl-RS" dirty="0">
                <a:solidFill>
                  <a:schemeClr val="tx1"/>
                </a:solidFill>
              </a:rPr>
              <a:t>Нико од учесника нема значајнију улогу</a:t>
            </a:r>
          </a:p>
          <a:p>
            <a:pPr>
              <a:buFont typeface="Courier New" panose="02070309020205020404" pitchFamily="49" charset="0"/>
              <a:buChar char="o"/>
            </a:pPr>
            <a:r>
              <a:rPr lang="sr-Cyrl-RS" dirty="0">
                <a:solidFill>
                  <a:schemeClr val="tx1"/>
                </a:solidFill>
              </a:rPr>
              <a:t>Учесници су релативно самостални и независни</a:t>
            </a:r>
          </a:p>
          <a:p>
            <a:pPr>
              <a:buFont typeface="Courier New" panose="02070309020205020404" pitchFamily="49" charset="0"/>
              <a:buChar char="o"/>
            </a:pPr>
            <a:r>
              <a:rPr lang="sr-Cyrl-RS" dirty="0">
                <a:solidFill>
                  <a:schemeClr val="tx1"/>
                </a:solidFill>
              </a:rPr>
              <a:t>Баријере уласка на тржиште су ниске и зависе углавном од висине стопе приноса (пословање банака често је регулисано строгим прописима и високим баријерама за улазак на тржиште)</a:t>
            </a:r>
          </a:p>
          <a:p>
            <a:r>
              <a:rPr lang="sr-Cyrl-RS" dirty="0">
                <a:solidFill>
                  <a:schemeClr val="accent1"/>
                </a:solidFill>
              </a:rPr>
              <a:t>Одржавање солвентности појединих финансијских институција</a:t>
            </a:r>
          </a:p>
          <a:p>
            <a:pPr>
              <a:buFont typeface="Wingdings" panose="05000000000000000000" pitchFamily="2" charset="2"/>
              <a:buChar char="§"/>
            </a:pPr>
            <a:r>
              <a:rPr lang="sr-Cyrl-RS" dirty="0"/>
              <a:t>Обезбедити стабилност финансијкског система кроз различите законске прописе</a:t>
            </a:r>
          </a:p>
          <a:p>
            <a:endParaRPr lang="sr-Cyrl-RS" dirty="0"/>
          </a:p>
          <a:p>
            <a:endParaRPr lang="sr-Cyrl-RS" dirty="0"/>
          </a:p>
        </p:txBody>
      </p:sp>
    </p:spTree>
    <p:extLst>
      <p:ext uri="{BB962C8B-B14F-4D97-AF65-F5344CB8AC3E}">
        <p14:creationId xmlns:p14="http://schemas.microsoft.com/office/powerpoint/2010/main" val="370783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F4AB9-9F53-4D74-8C45-F662A827D4F4}"/>
              </a:ext>
            </a:extLst>
          </p:cNvPr>
          <p:cNvSpPr>
            <a:spLocks noGrp="1"/>
          </p:cNvSpPr>
          <p:nvPr>
            <p:ph type="title"/>
          </p:nvPr>
        </p:nvSpPr>
        <p:spPr>
          <a:xfrm>
            <a:off x="1081803" y="2628900"/>
            <a:ext cx="2793158" cy="1600200"/>
          </a:xfrm>
        </p:spPr>
        <p:txBody>
          <a:bodyPr/>
          <a:lstStyle/>
          <a:p>
            <a:pPr algn="ctr"/>
            <a:r>
              <a:rPr lang="sr-Cyrl-RS" sz="3200" dirty="0"/>
              <a:t>Сврха законског регулисања</a:t>
            </a:r>
            <a:endParaRPr lang="en-US" sz="3200" dirty="0"/>
          </a:p>
        </p:txBody>
      </p:sp>
      <p:sp>
        <p:nvSpPr>
          <p:cNvPr id="3" name="Content Placeholder 2">
            <a:extLst>
              <a:ext uri="{FF2B5EF4-FFF2-40B4-BE49-F238E27FC236}">
                <a16:creationId xmlns:a16="http://schemas.microsoft.com/office/drawing/2014/main" id="{2F588134-B09C-A8EA-B062-8BCEF96BD838}"/>
              </a:ext>
            </a:extLst>
          </p:cNvPr>
          <p:cNvSpPr>
            <a:spLocks noGrp="1"/>
          </p:cNvSpPr>
          <p:nvPr>
            <p:ph idx="1"/>
          </p:nvPr>
        </p:nvSpPr>
        <p:spPr>
          <a:xfrm>
            <a:off x="5739227" y="1124712"/>
            <a:ext cx="5155628" cy="5169408"/>
          </a:xfrm>
        </p:spPr>
        <p:txBody>
          <a:bodyPr>
            <a:normAutofit fontScale="92500"/>
          </a:bodyPr>
          <a:lstStyle/>
          <a:p>
            <a:r>
              <a:rPr lang="sr-Cyrl-RS" dirty="0"/>
              <a:t>Да се спречи да емитенти различитих ХоВ обмањују инвеститоре скривањем релевантних информација</a:t>
            </a:r>
          </a:p>
          <a:p>
            <a:r>
              <a:rPr lang="sr-Cyrl-RS" dirty="0"/>
              <a:t>Да се подстиче конкуренција и фер односи</a:t>
            </a:r>
          </a:p>
          <a:p>
            <a:r>
              <a:rPr lang="sr-Cyrl-RS" dirty="0"/>
              <a:t>Да се промовише и одржава стабилност финансијског система и његових основних елемената</a:t>
            </a:r>
          </a:p>
          <a:p>
            <a:r>
              <a:rPr lang="sr-Cyrl-RS" dirty="0"/>
              <a:t>Да ограничавају или подстичу активности и учешће спољних субјеката на домаћим финансијским тржиштима</a:t>
            </a:r>
          </a:p>
          <a:p>
            <a:r>
              <a:rPr lang="sr-Cyrl-RS" dirty="0"/>
              <a:t>Да контролишу монетарно – кредитну политику, а тиме индиректно и ниво привредне активности у земљи</a:t>
            </a:r>
          </a:p>
          <a:p>
            <a:r>
              <a:rPr lang="sr-Cyrl-RS" dirty="0"/>
              <a:t>У одређеним ситуацијама - да регулишу власничку структуру и односе</a:t>
            </a:r>
            <a:endParaRPr lang="en-US" dirty="0"/>
          </a:p>
          <a:p>
            <a:endParaRPr lang="en-US" dirty="0"/>
          </a:p>
        </p:txBody>
      </p:sp>
    </p:spTree>
    <p:extLst>
      <p:ext uri="{BB962C8B-B14F-4D97-AF65-F5344CB8AC3E}">
        <p14:creationId xmlns:p14="http://schemas.microsoft.com/office/powerpoint/2010/main" val="2156959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3C52D-A9F6-1E1C-060C-A807333176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11ADD5-0FBE-5C77-9E9B-EA81F7E33F73}"/>
              </a:ext>
            </a:extLst>
          </p:cNvPr>
          <p:cNvSpPr>
            <a:spLocks noGrp="1"/>
          </p:cNvSpPr>
          <p:nvPr>
            <p:ph type="title"/>
          </p:nvPr>
        </p:nvSpPr>
        <p:spPr>
          <a:xfrm>
            <a:off x="1154954" y="973668"/>
            <a:ext cx="9506950" cy="706964"/>
          </a:xfrm>
        </p:spPr>
        <p:txBody>
          <a:bodyPr/>
          <a:lstStyle/>
          <a:p>
            <a:pPr algn="ctr"/>
            <a:r>
              <a:rPr lang="sr-Cyrl-RS" dirty="0"/>
              <a:t>Основне форме регулисања</a:t>
            </a:r>
            <a:endParaRPr lang="en-US" dirty="0"/>
          </a:p>
        </p:txBody>
      </p:sp>
      <p:sp>
        <p:nvSpPr>
          <p:cNvPr id="3" name="Content Placeholder 2">
            <a:extLst>
              <a:ext uri="{FF2B5EF4-FFF2-40B4-BE49-F238E27FC236}">
                <a16:creationId xmlns:a16="http://schemas.microsoft.com/office/drawing/2014/main" id="{80FB53FE-65F6-E77C-13EC-1DBD62DB5112}"/>
              </a:ext>
            </a:extLst>
          </p:cNvPr>
          <p:cNvSpPr>
            <a:spLocks noGrp="1"/>
          </p:cNvSpPr>
          <p:nvPr>
            <p:ph idx="1"/>
          </p:nvPr>
        </p:nvSpPr>
        <p:spPr>
          <a:xfrm>
            <a:off x="1154954" y="2850388"/>
            <a:ext cx="8825659" cy="3416300"/>
          </a:xfrm>
        </p:spPr>
        <p:txBody>
          <a:bodyPr>
            <a:normAutofit/>
          </a:bodyPr>
          <a:lstStyle/>
          <a:p>
            <a:r>
              <a:rPr lang="sr-Cyrl-RS" dirty="0"/>
              <a:t>Правни систем утиче на финансијски на 4 начина:</a:t>
            </a:r>
          </a:p>
          <a:p>
            <a:pPr>
              <a:buFont typeface="+mj-lt"/>
              <a:buAutoNum type="arabicPeriod"/>
            </a:pPr>
            <a:r>
              <a:rPr lang="sr-Cyrl-RS" dirty="0"/>
              <a:t>Јасним дефинисањем имовинских права</a:t>
            </a:r>
          </a:p>
          <a:p>
            <a:pPr>
              <a:buFont typeface="+mj-lt"/>
              <a:buAutoNum type="arabicPeriod"/>
            </a:pPr>
            <a:r>
              <a:rPr lang="sr-Cyrl-RS" dirty="0"/>
              <a:t>Регулисањем уговора</a:t>
            </a:r>
          </a:p>
          <a:p>
            <a:pPr>
              <a:buFont typeface="+mj-lt"/>
              <a:buAutoNum type="arabicPeriod"/>
            </a:pPr>
            <a:r>
              <a:rPr lang="sr-Cyrl-RS" dirty="0"/>
              <a:t>Регулисањем рада привредних организација</a:t>
            </a:r>
          </a:p>
          <a:p>
            <a:pPr>
              <a:buFont typeface="+mj-lt"/>
              <a:buAutoNum type="arabicPeriod"/>
            </a:pPr>
            <a:r>
              <a:rPr lang="sr-Cyrl-RS" dirty="0"/>
              <a:t>Области финансија (регулисање пословања финансијских институција – банака, осигуравајућих друштава, пензионох фондова, инвестиционих компанија, берзи итд.)</a:t>
            </a:r>
          </a:p>
          <a:p>
            <a:pPr>
              <a:buFont typeface="+mj-lt"/>
              <a:buAutoNum type="arabicPeriod"/>
            </a:pPr>
            <a:endParaRPr lang="sr-Cyrl-RS" dirty="0"/>
          </a:p>
          <a:p>
            <a:endParaRPr lang="sr-Cyrl-RS" dirty="0"/>
          </a:p>
        </p:txBody>
      </p:sp>
    </p:spTree>
    <p:extLst>
      <p:ext uri="{BB962C8B-B14F-4D97-AF65-F5344CB8AC3E}">
        <p14:creationId xmlns:p14="http://schemas.microsoft.com/office/powerpoint/2010/main" val="125271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0B9A4-F1C1-5127-2B6D-22390DFAFB07}"/>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C1DA80C5-59DE-8039-C35F-0A1B6078D181}"/>
              </a:ext>
            </a:extLst>
          </p:cNvPr>
          <p:cNvGraphicFramePr/>
          <p:nvPr>
            <p:extLst>
              <p:ext uri="{D42A27DB-BD31-4B8C-83A1-F6EECF244321}">
                <p14:modId xmlns:p14="http://schemas.microsoft.com/office/powerpoint/2010/main" val="299078628"/>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4044DE32-4214-5F1F-B44B-292DA2287D01}"/>
              </a:ext>
            </a:extLst>
          </p:cNvPr>
          <p:cNvSpPr txBox="1"/>
          <p:nvPr/>
        </p:nvSpPr>
        <p:spPr>
          <a:xfrm>
            <a:off x="969264" y="987552"/>
            <a:ext cx="2706624" cy="923330"/>
          </a:xfrm>
          <a:prstGeom prst="rect">
            <a:avLst/>
          </a:prstGeom>
          <a:noFill/>
        </p:spPr>
        <p:txBody>
          <a:bodyPr wrap="square" rtlCol="0">
            <a:spAutoFit/>
          </a:bodyPr>
          <a:lstStyle/>
          <a:p>
            <a:r>
              <a:rPr lang="sr-Cyrl-RS" dirty="0"/>
              <a:t>Правна пирамида финансијског система</a:t>
            </a:r>
            <a:endParaRPr lang="en-US" dirty="0"/>
          </a:p>
        </p:txBody>
      </p:sp>
    </p:spTree>
    <p:extLst>
      <p:ext uri="{BB962C8B-B14F-4D97-AF65-F5344CB8AC3E}">
        <p14:creationId xmlns:p14="http://schemas.microsoft.com/office/powerpoint/2010/main" val="3325356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D25B5-1B61-F00B-68F7-8CD78B9C47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D31B6C-26B5-17EC-FD6F-81FD38C71D52}"/>
              </a:ext>
            </a:extLst>
          </p:cNvPr>
          <p:cNvSpPr>
            <a:spLocks noGrp="1"/>
          </p:cNvSpPr>
          <p:nvPr>
            <p:ph type="title"/>
          </p:nvPr>
        </p:nvSpPr>
        <p:spPr>
          <a:xfrm>
            <a:off x="1154954" y="973668"/>
            <a:ext cx="9506950" cy="706964"/>
          </a:xfrm>
        </p:spPr>
        <p:txBody>
          <a:bodyPr/>
          <a:lstStyle/>
          <a:p>
            <a:pPr algn="ctr"/>
            <a:r>
              <a:rPr lang="sr-Cyrl-RS" dirty="0"/>
              <a:t>Основне форме регулисања</a:t>
            </a:r>
            <a:endParaRPr lang="en-US" dirty="0"/>
          </a:p>
        </p:txBody>
      </p:sp>
      <p:sp>
        <p:nvSpPr>
          <p:cNvPr id="3" name="Content Placeholder 2">
            <a:extLst>
              <a:ext uri="{FF2B5EF4-FFF2-40B4-BE49-F238E27FC236}">
                <a16:creationId xmlns:a16="http://schemas.microsoft.com/office/drawing/2014/main" id="{7273DDB9-24D5-73C5-14E2-73C595D326AB}"/>
              </a:ext>
            </a:extLst>
          </p:cNvPr>
          <p:cNvSpPr>
            <a:spLocks noGrp="1"/>
          </p:cNvSpPr>
          <p:nvPr>
            <p:ph idx="1"/>
          </p:nvPr>
        </p:nvSpPr>
        <p:spPr>
          <a:xfrm>
            <a:off x="1154954" y="2850388"/>
            <a:ext cx="8825659" cy="3416300"/>
          </a:xfrm>
        </p:spPr>
        <p:txBody>
          <a:bodyPr>
            <a:normAutofit lnSpcReduction="10000"/>
          </a:bodyPr>
          <a:lstStyle/>
          <a:p>
            <a:r>
              <a:rPr lang="sr-Cyrl-RS" dirty="0"/>
              <a:t>5 нивоа националних правних извора:</a:t>
            </a:r>
          </a:p>
          <a:p>
            <a:pPr>
              <a:buFont typeface="+mj-lt"/>
              <a:buAutoNum type="arabicPeriod"/>
            </a:pPr>
            <a:r>
              <a:rPr lang="sr-Cyrl-RS" dirty="0">
                <a:solidFill>
                  <a:schemeClr val="accent1"/>
                </a:solidFill>
              </a:rPr>
              <a:t>Закони –</a:t>
            </a:r>
            <a:r>
              <a:rPr lang="sr-Cyrl-RS" dirty="0"/>
              <a:t> представљају највиши ниво регулисања</a:t>
            </a:r>
          </a:p>
          <a:p>
            <a:pPr>
              <a:buFont typeface="+mj-lt"/>
              <a:buAutoNum type="arabicPeriod"/>
            </a:pPr>
            <a:r>
              <a:rPr lang="sr-Cyrl-RS" dirty="0">
                <a:solidFill>
                  <a:schemeClr val="accent1"/>
                </a:solidFill>
              </a:rPr>
              <a:t>Подзаконска акта – </a:t>
            </a:r>
            <a:r>
              <a:rPr lang="sr-Cyrl-RS" dirty="0"/>
              <a:t>прописи које доносе надлежни регулаторни органи (одређена правила, уредбе, процедуре)</a:t>
            </a:r>
          </a:p>
          <a:p>
            <a:pPr>
              <a:buFont typeface="+mj-lt"/>
              <a:buAutoNum type="arabicPeriod"/>
            </a:pPr>
            <a:r>
              <a:rPr lang="sr-Cyrl-RS" dirty="0">
                <a:solidFill>
                  <a:schemeClr val="accent1"/>
                </a:solidFill>
              </a:rPr>
              <a:t>Самостални пословно правни извори – </a:t>
            </a:r>
            <a:r>
              <a:rPr lang="sr-Cyrl-RS" dirty="0"/>
              <a:t>општа акта и услови пословања које доноси берза, удружења брокера и дилера и брокерско дилерске куће</a:t>
            </a:r>
          </a:p>
          <a:p>
            <a:pPr>
              <a:buFont typeface="+mj-lt"/>
              <a:buAutoNum type="arabicPeriod"/>
            </a:pPr>
            <a:r>
              <a:rPr lang="sr-Cyrl-RS" dirty="0">
                <a:solidFill>
                  <a:schemeClr val="accent1"/>
                </a:solidFill>
              </a:rPr>
              <a:t>Обичаји –</a:t>
            </a:r>
            <a:r>
              <a:rPr lang="sr-Cyrl-RS" dirty="0"/>
              <a:t> различита неписана правила понашања којих се учесници придржавају у пословању</a:t>
            </a:r>
          </a:p>
          <a:p>
            <a:pPr>
              <a:buFont typeface="+mj-lt"/>
              <a:buAutoNum type="arabicPeriod"/>
            </a:pPr>
            <a:r>
              <a:rPr lang="sr-Cyrl-RS" dirty="0">
                <a:solidFill>
                  <a:schemeClr val="accent1"/>
                </a:solidFill>
              </a:rPr>
              <a:t>Судска пракса – </a:t>
            </a:r>
            <a:r>
              <a:rPr lang="sr-Cyrl-RS" dirty="0"/>
              <a:t>већи значај у прошлости</a:t>
            </a:r>
          </a:p>
          <a:p>
            <a:pPr marL="0" indent="0">
              <a:buNone/>
            </a:pPr>
            <a:endParaRPr lang="sr-Cyrl-RS" dirty="0"/>
          </a:p>
          <a:p>
            <a:endParaRPr lang="sr-Cyrl-RS" dirty="0"/>
          </a:p>
        </p:txBody>
      </p:sp>
    </p:spTree>
    <p:extLst>
      <p:ext uri="{BB962C8B-B14F-4D97-AF65-F5344CB8AC3E}">
        <p14:creationId xmlns:p14="http://schemas.microsoft.com/office/powerpoint/2010/main" val="2992818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7BA8D-9720-1D36-2597-C2231AAA67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FBD9CA-CECB-D9B3-EFA8-44C10AE8B765}"/>
              </a:ext>
            </a:extLst>
          </p:cNvPr>
          <p:cNvSpPr>
            <a:spLocks noGrp="1"/>
          </p:cNvSpPr>
          <p:nvPr>
            <p:ph type="title"/>
          </p:nvPr>
        </p:nvSpPr>
        <p:spPr>
          <a:xfrm>
            <a:off x="1154954" y="973668"/>
            <a:ext cx="9506950" cy="706964"/>
          </a:xfrm>
        </p:spPr>
        <p:txBody>
          <a:bodyPr/>
          <a:lstStyle/>
          <a:p>
            <a:pPr algn="ctr"/>
            <a:r>
              <a:rPr lang="sr-Cyrl-RS" dirty="0"/>
              <a:t>Основне форме регулисања</a:t>
            </a:r>
            <a:endParaRPr lang="en-US" dirty="0"/>
          </a:p>
        </p:txBody>
      </p:sp>
      <p:sp>
        <p:nvSpPr>
          <p:cNvPr id="3" name="Content Placeholder 2">
            <a:extLst>
              <a:ext uri="{FF2B5EF4-FFF2-40B4-BE49-F238E27FC236}">
                <a16:creationId xmlns:a16="http://schemas.microsoft.com/office/drawing/2014/main" id="{F4F8E5C8-5AA6-0012-C6A3-B9DE93EB8FCB}"/>
              </a:ext>
            </a:extLst>
          </p:cNvPr>
          <p:cNvSpPr>
            <a:spLocks noGrp="1"/>
          </p:cNvSpPr>
          <p:nvPr>
            <p:ph idx="1"/>
          </p:nvPr>
        </p:nvSpPr>
        <p:spPr>
          <a:xfrm>
            <a:off x="1154954" y="2850388"/>
            <a:ext cx="8825659" cy="3416300"/>
          </a:xfrm>
        </p:spPr>
        <p:txBody>
          <a:bodyPr>
            <a:normAutofit lnSpcReduction="10000"/>
          </a:bodyPr>
          <a:lstStyle/>
          <a:p>
            <a:r>
              <a:rPr lang="sr-Cyrl-RS" dirty="0"/>
              <a:t>Различите форме регулативе финансијских тржишта:</a:t>
            </a:r>
          </a:p>
          <a:p>
            <a:pPr>
              <a:buFont typeface="Wingdings" panose="05000000000000000000" pitchFamily="2" charset="2"/>
              <a:buChar char="v"/>
            </a:pPr>
            <a:r>
              <a:rPr lang="sr-Cyrl-RS" dirty="0">
                <a:solidFill>
                  <a:schemeClr val="accent1"/>
                </a:solidFill>
              </a:rPr>
              <a:t>Регулатива објављивања и откривања – </a:t>
            </a:r>
            <a:r>
              <a:rPr lang="sr-Cyrl-RS" dirty="0"/>
              <a:t>сви емитенти ХоВ који врше њихову јавну продају морају објавити проспект који претходно мора одобрити Комисија за ХоВ (документ у ком су садржане све фер информације о финансијским и материјалним чиањеницама везаним за емитента)</a:t>
            </a:r>
          </a:p>
          <a:p>
            <a:pPr>
              <a:buFont typeface="Wingdings" panose="05000000000000000000" pitchFamily="2" charset="2"/>
              <a:buChar char="v"/>
            </a:pPr>
            <a:r>
              <a:rPr lang="sr-Cyrl-RS" dirty="0">
                <a:solidFill>
                  <a:schemeClr val="accent1"/>
                </a:solidFill>
              </a:rPr>
              <a:t>Регулисање финансијског пословања и активности – </a:t>
            </a:r>
            <a:r>
              <a:rPr lang="sr-Cyrl-RS" dirty="0"/>
              <a:t>утврђивање различитих правила по којима се обавља пословање на финансијским тржиштима </a:t>
            </a:r>
          </a:p>
          <a:p>
            <a:pPr>
              <a:buFont typeface="Wingdings" panose="05000000000000000000" pitchFamily="2" charset="2"/>
              <a:buChar char="v"/>
            </a:pPr>
            <a:r>
              <a:rPr lang="sr-Cyrl-RS" dirty="0">
                <a:solidFill>
                  <a:schemeClr val="accent1"/>
                </a:solidFill>
              </a:rPr>
              <a:t>Регулисање рада финансијских институција – </a:t>
            </a:r>
            <a:r>
              <a:rPr lang="sr-Cyrl-RS" dirty="0"/>
              <a:t>државно регулисање њиховог пословања</a:t>
            </a:r>
          </a:p>
          <a:p>
            <a:pPr>
              <a:buFont typeface="Wingdings" panose="05000000000000000000" pitchFamily="2" charset="2"/>
              <a:buChar char="v"/>
            </a:pPr>
            <a:endParaRPr lang="sr-Cyrl-RS" dirty="0"/>
          </a:p>
          <a:p>
            <a:endParaRPr lang="sr-Cyrl-RS" dirty="0"/>
          </a:p>
        </p:txBody>
      </p:sp>
    </p:spTree>
    <p:extLst>
      <p:ext uri="{BB962C8B-B14F-4D97-AF65-F5344CB8AC3E}">
        <p14:creationId xmlns:p14="http://schemas.microsoft.com/office/powerpoint/2010/main" val="4142834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153D3-8CC0-A4DB-63D9-5BBB0DD428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EBFD27-3898-C541-031C-4AECE74CA02D}"/>
              </a:ext>
            </a:extLst>
          </p:cNvPr>
          <p:cNvSpPr>
            <a:spLocks noGrp="1"/>
          </p:cNvSpPr>
          <p:nvPr>
            <p:ph type="title"/>
          </p:nvPr>
        </p:nvSpPr>
        <p:spPr>
          <a:xfrm>
            <a:off x="1154954" y="973668"/>
            <a:ext cx="9506950" cy="706964"/>
          </a:xfrm>
        </p:spPr>
        <p:txBody>
          <a:bodyPr/>
          <a:lstStyle/>
          <a:p>
            <a:pPr algn="ctr"/>
            <a:r>
              <a:rPr lang="sr-Cyrl-RS" dirty="0"/>
              <a:t>Основне форме регулисања</a:t>
            </a:r>
            <a:endParaRPr lang="en-US" dirty="0"/>
          </a:p>
        </p:txBody>
      </p:sp>
      <p:sp>
        <p:nvSpPr>
          <p:cNvPr id="3" name="Content Placeholder 2">
            <a:extLst>
              <a:ext uri="{FF2B5EF4-FFF2-40B4-BE49-F238E27FC236}">
                <a16:creationId xmlns:a16="http://schemas.microsoft.com/office/drawing/2014/main" id="{94B7745E-6346-0BC5-4335-68704CAB21A0}"/>
              </a:ext>
            </a:extLst>
          </p:cNvPr>
          <p:cNvSpPr>
            <a:spLocks noGrp="1"/>
          </p:cNvSpPr>
          <p:nvPr>
            <p:ph idx="1"/>
          </p:nvPr>
        </p:nvSpPr>
        <p:spPr>
          <a:xfrm>
            <a:off x="1154954" y="2850388"/>
            <a:ext cx="8825659" cy="3416300"/>
          </a:xfrm>
        </p:spPr>
        <p:txBody>
          <a:bodyPr>
            <a:normAutofit/>
          </a:bodyPr>
          <a:lstStyle/>
          <a:p>
            <a:pPr>
              <a:buFont typeface="Wingdings" panose="05000000000000000000" pitchFamily="2" charset="2"/>
              <a:buChar char="v"/>
            </a:pPr>
            <a:r>
              <a:rPr lang="sr-Cyrl-RS" dirty="0">
                <a:solidFill>
                  <a:schemeClr val="accent1"/>
                </a:solidFill>
              </a:rPr>
              <a:t>Регулисање активности субјеката из иностранства – </a:t>
            </a:r>
            <a:r>
              <a:rPr lang="sr-Cyrl-RS" dirty="0"/>
              <a:t>регулише се њихово понашање, ограничавају улози и дефинише питање власништва над домаћим финансијским институцијама</a:t>
            </a:r>
          </a:p>
          <a:p>
            <a:pPr>
              <a:buFont typeface="Wingdings" panose="05000000000000000000" pitchFamily="2" charset="2"/>
              <a:buChar char="v"/>
            </a:pPr>
            <a:r>
              <a:rPr lang="sr-Cyrl-RS" dirty="0">
                <a:solidFill>
                  <a:schemeClr val="accent1"/>
                </a:solidFill>
              </a:rPr>
              <a:t>Кредитно – монетарна и банкарска регулатива – </a:t>
            </a:r>
            <a:r>
              <a:rPr lang="sr-Cyrl-RS" dirty="0"/>
              <a:t>утиче се на контролу понуде и тражње новца, ниво новчане масе, па самим тим и на ниво привредне активности</a:t>
            </a:r>
          </a:p>
          <a:p>
            <a:pPr>
              <a:buFont typeface="+mj-lt"/>
              <a:buAutoNum type="arabicPeriod"/>
            </a:pPr>
            <a:endParaRPr lang="sr-Cyrl-RS" dirty="0"/>
          </a:p>
          <a:p>
            <a:endParaRPr lang="sr-Cyrl-RS" dirty="0"/>
          </a:p>
        </p:txBody>
      </p:sp>
    </p:spTree>
    <p:extLst>
      <p:ext uri="{BB962C8B-B14F-4D97-AF65-F5344CB8AC3E}">
        <p14:creationId xmlns:p14="http://schemas.microsoft.com/office/powerpoint/2010/main" val="1885232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5591F3-CD6F-56A5-006C-872F3ED7322E}"/>
              </a:ext>
            </a:extLst>
          </p:cNvPr>
          <p:cNvSpPr>
            <a:spLocks noGrp="1"/>
          </p:cNvSpPr>
          <p:nvPr>
            <p:ph type="body" idx="1"/>
          </p:nvPr>
        </p:nvSpPr>
        <p:spPr>
          <a:xfrm>
            <a:off x="1363439" y="1266450"/>
            <a:ext cx="4479577" cy="687348"/>
          </a:xfrm>
        </p:spPr>
        <p:txBody>
          <a:bodyPr>
            <a:normAutofit/>
          </a:bodyPr>
          <a:lstStyle/>
          <a:p>
            <a:r>
              <a:rPr lang="sr-Cyrl-RS" dirty="0">
                <a:solidFill>
                  <a:schemeClr val="bg1"/>
                </a:solidFill>
              </a:rPr>
              <a:t>Заштита власника акција</a:t>
            </a:r>
            <a:endParaRPr lang="en-US" dirty="0">
              <a:solidFill>
                <a:schemeClr val="bg1"/>
              </a:solidFill>
            </a:endParaRPr>
          </a:p>
        </p:txBody>
      </p:sp>
      <p:pic>
        <p:nvPicPr>
          <p:cNvPr id="6" name="Picture 5">
            <a:extLst>
              <a:ext uri="{FF2B5EF4-FFF2-40B4-BE49-F238E27FC236}">
                <a16:creationId xmlns:a16="http://schemas.microsoft.com/office/drawing/2014/main" id="{7B7F840E-38B1-AC44-1835-AFB0414CAE15}"/>
              </a:ext>
            </a:extLst>
          </p:cNvPr>
          <p:cNvPicPr>
            <a:picLocks noChangeAspect="1"/>
          </p:cNvPicPr>
          <p:nvPr/>
        </p:nvPicPr>
        <p:blipFill>
          <a:blip r:embed="rId2"/>
          <a:stretch>
            <a:fillRect/>
          </a:stretch>
        </p:blipFill>
        <p:spPr>
          <a:xfrm>
            <a:off x="7723466" y="1871412"/>
            <a:ext cx="3822523" cy="688908"/>
          </a:xfrm>
          <a:prstGeom prst="rect">
            <a:avLst/>
          </a:prstGeom>
        </p:spPr>
      </p:pic>
      <p:sp>
        <p:nvSpPr>
          <p:cNvPr id="10" name="TextBox 9">
            <a:extLst>
              <a:ext uri="{FF2B5EF4-FFF2-40B4-BE49-F238E27FC236}">
                <a16:creationId xmlns:a16="http://schemas.microsoft.com/office/drawing/2014/main" id="{8698ACFC-64E5-3B1A-4884-20BF44462316}"/>
              </a:ext>
            </a:extLst>
          </p:cNvPr>
          <p:cNvSpPr txBox="1"/>
          <p:nvPr/>
        </p:nvSpPr>
        <p:spPr>
          <a:xfrm>
            <a:off x="1289304" y="1953798"/>
            <a:ext cx="4398264" cy="3139321"/>
          </a:xfrm>
          <a:prstGeom prst="rect">
            <a:avLst/>
          </a:prstGeom>
          <a:noFill/>
        </p:spPr>
        <p:txBody>
          <a:bodyPr wrap="square" rtlCol="0">
            <a:spAutoFit/>
          </a:bodyPr>
          <a:lstStyle/>
          <a:p>
            <a:pPr marL="285750" indent="-285750">
              <a:buFont typeface="Wingdings" panose="05000000000000000000" pitchFamily="2" charset="2"/>
              <a:buChar char="v"/>
            </a:pPr>
            <a:r>
              <a:rPr lang="sr-Cyrl-RS" dirty="0">
                <a:solidFill>
                  <a:schemeClr val="bg1"/>
                </a:solidFill>
              </a:rPr>
              <a:t>Утврђивање међународно прихваћених рачуноводствених стандарда и праксе јавног објављивања финансијских информација</a:t>
            </a:r>
          </a:p>
          <a:p>
            <a:pPr marL="285750" indent="-285750">
              <a:buFont typeface="Wingdings" panose="05000000000000000000" pitchFamily="2" charset="2"/>
              <a:buChar char="v"/>
            </a:pPr>
            <a:r>
              <a:rPr lang="sr-Cyrl-RS" dirty="0">
                <a:solidFill>
                  <a:schemeClr val="bg1"/>
                </a:solidFill>
              </a:rPr>
              <a:t>Заштита од превара</a:t>
            </a:r>
          </a:p>
          <a:p>
            <a:pPr marL="285750" indent="-285750">
              <a:buFont typeface="Wingdings" panose="05000000000000000000" pitchFamily="2" charset="2"/>
              <a:buChar char="v"/>
            </a:pPr>
            <a:r>
              <a:rPr lang="sr-Cyrl-RS" dirty="0">
                <a:solidFill>
                  <a:schemeClr val="bg1"/>
                </a:solidFill>
              </a:rPr>
              <a:t>Смањивање проблема у односима менаџера и власника (менаџери занемарују интересе власника)</a:t>
            </a:r>
          </a:p>
          <a:p>
            <a:pPr marL="285750" indent="-285750">
              <a:buFont typeface="Wingdings" panose="05000000000000000000" pitchFamily="2" charset="2"/>
              <a:buChar char="v"/>
            </a:pPr>
            <a:r>
              <a:rPr lang="sr-Cyrl-RS" dirty="0">
                <a:solidFill>
                  <a:schemeClr val="bg1"/>
                </a:solidFill>
              </a:rPr>
              <a:t>Заштита мањинских акционара</a:t>
            </a:r>
          </a:p>
        </p:txBody>
      </p:sp>
      <p:sp>
        <p:nvSpPr>
          <p:cNvPr id="12" name="TextBox 11">
            <a:extLst>
              <a:ext uri="{FF2B5EF4-FFF2-40B4-BE49-F238E27FC236}">
                <a16:creationId xmlns:a16="http://schemas.microsoft.com/office/drawing/2014/main" id="{6DA189DF-3A9F-DF01-E6EC-3CFCD342A7D3}"/>
              </a:ext>
            </a:extLst>
          </p:cNvPr>
          <p:cNvSpPr txBox="1"/>
          <p:nvPr/>
        </p:nvSpPr>
        <p:spPr>
          <a:xfrm>
            <a:off x="7287768" y="2560320"/>
            <a:ext cx="4398264" cy="2862322"/>
          </a:xfrm>
          <a:prstGeom prst="rect">
            <a:avLst/>
          </a:prstGeom>
          <a:noFill/>
        </p:spPr>
        <p:txBody>
          <a:bodyPr wrap="square" rtlCol="0">
            <a:spAutoFit/>
          </a:bodyPr>
          <a:lstStyle/>
          <a:p>
            <a:pPr marL="285750" indent="-285750">
              <a:buFont typeface="Wingdings" panose="05000000000000000000" pitchFamily="2" charset="2"/>
              <a:buChar char="v"/>
            </a:pPr>
            <a:r>
              <a:rPr lang="sr-Cyrl-RS" dirty="0"/>
              <a:t>Ефикасна наплата доспелих а неизмирених потраживања (кроз брзе и ефикасне механизме наплате у сарадњи са пратећим  службама, судским и полицијским органима)</a:t>
            </a:r>
          </a:p>
          <a:p>
            <a:pPr marL="285750" indent="-285750">
              <a:buFont typeface="Wingdings" panose="05000000000000000000" pitchFamily="2" charset="2"/>
              <a:buChar char="v"/>
            </a:pPr>
            <a:r>
              <a:rPr lang="sr-Cyrl-RS" dirty="0"/>
              <a:t>Механизми банкротирања (ликвидација и реорганизација)</a:t>
            </a:r>
          </a:p>
          <a:p>
            <a:pPr marL="285750" indent="-285750">
              <a:buFont typeface="Arial" panose="020B0604020202020204" pitchFamily="34" charset="0"/>
              <a:buChar char="•"/>
            </a:pPr>
            <a:endParaRPr lang="sr-Cyrl-RS" dirty="0"/>
          </a:p>
          <a:p>
            <a:pPr marL="285750" indent="-285750">
              <a:buFont typeface="Courier New" panose="02070309020205020404" pitchFamily="49" charset="0"/>
              <a:buChar char="o"/>
            </a:pPr>
            <a:endParaRPr lang="en-US" dirty="0"/>
          </a:p>
        </p:txBody>
      </p:sp>
    </p:spTree>
    <p:extLst>
      <p:ext uri="{BB962C8B-B14F-4D97-AF65-F5344CB8AC3E}">
        <p14:creationId xmlns:p14="http://schemas.microsoft.com/office/powerpoint/2010/main" val="2721992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1714</TotalTime>
  <Words>1005</Words>
  <Application>Microsoft Office PowerPoint</Application>
  <PresentationFormat>Widescreen</PresentationFormat>
  <Paragraphs>97</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Century Gothic</vt:lpstr>
      <vt:lpstr>Courier New</vt:lpstr>
      <vt:lpstr>Wingdings</vt:lpstr>
      <vt:lpstr>Wingdings 3</vt:lpstr>
      <vt:lpstr>Ion Boardroom</vt:lpstr>
      <vt:lpstr>Финансијска тржишта</vt:lpstr>
      <vt:lpstr>Сврхе и циљеви законског регулисања финансијских тржишта</vt:lpstr>
      <vt:lpstr>Манипулација – вештина контроле цена ХоВ, финансијских инструмената или одређене робе која има за циљ да се подстиче трговање по ценама које су изнад или испод оних које би се формирале кроз регуларне односе понуде и тражње на тржишту</vt:lpstr>
      <vt:lpstr>Сврхе и циљеви законског регулисања финансијских тржишта</vt:lpstr>
      <vt:lpstr>SHORT SALE</vt:lpstr>
      <vt:lpstr>Сврхе и циљеви законског регулисања финансијских тржишта</vt:lpstr>
      <vt:lpstr>Сврхе и циљеви законског регулисања финансијских тржишта</vt:lpstr>
      <vt:lpstr>Сврхе и циљеви законског регулисања финансијских тржишта</vt:lpstr>
      <vt:lpstr>Сврха законског регулисања</vt:lpstr>
      <vt:lpstr>Основне форме регулисања</vt:lpstr>
      <vt:lpstr>PowerPoint Presentation</vt:lpstr>
      <vt:lpstr>Основне форме регулисања</vt:lpstr>
      <vt:lpstr>Основне форме регулисања</vt:lpstr>
      <vt:lpstr>Основне форме регулисања</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Finansijska tržišta</dc:title>
  <dc:creator>d2025-2 Violeta Džaferović</dc:creator>
  <cp:lastModifiedBy>d2025-2 Violeta Džaferović</cp:lastModifiedBy>
  <cp:revision>91</cp:revision>
  <dcterms:created xsi:type="dcterms:W3CDTF">2026-02-19T10:21:24Z</dcterms:created>
  <dcterms:modified xsi:type="dcterms:W3CDTF">2026-03-16T10:15:32Z</dcterms:modified>
</cp:coreProperties>
</file>