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5" r:id="rId1"/>
  </p:sldMasterIdLst>
  <p:notesMasterIdLst>
    <p:notesMasterId r:id="rId55"/>
  </p:notesMasterIdLst>
  <p:sldIdLst>
    <p:sldId id="257" r:id="rId2"/>
    <p:sldId id="304" r:id="rId3"/>
    <p:sldId id="272" r:id="rId4"/>
    <p:sldId id="287" r:id="rId5"/>
    <p:sldId id="285" r:id="rId6"/>
    <p:sldId id="286" r:id="rId7"/>
    <p:sldId id="284" r:id="rId8"/>
    <p:sldId id="288" r:id="rId9"/>
    <p:sldId id="314" r:id="rId10"/>
    <p:sldId id="293" r:id="rId11"/>
    <p:sldId id="290" r:id="rId12"/>
    <p:sldId id="291" r:id="rId13"/>
    <p:sldId id="308" r:id="rId14"/>
    <p:sldId id="292" r:id="rId15"/>
    <p:sldId id="310" r:id="rId16"/>
    <p:sldId id="311" r:id="rId17"/>
    <p:sldId id="318" r:id="rId18"/>
    <p:sldId id="313" r:id="rId19"/>
    <p:sldId id="315" r:id="rId20"/>
    <p:sldId id="316" r:id="rId21"/>
    <p:sldId id="307" r:id="rId22"/>
    <p:sldId id="295" r:id="rId23"/>
    <p:sldId id="296" r:id="rId24"/>
    <p:sldId id="297" r:id="rId25"/>
    <p:sldId id="299" r:id="rId26"/>
    <p:sldId id="300" r:id="rId27"/>
    <p:sldId id="301" r:id="rId28"/>
    <p:sldId id="303" r:id="rId29"/>
    <p:sldId id="327" r:id="rId30"/>
    <p:sldId id="329" r:id="rId31"/>
    <p:sldId id="332" r:id="rId32"/>
    <p:sldId id="331" r:id="rId33"/>
    <p:sldId id="333" r:id="rId34"/>
    <p:sldId id="334" r:id="rId35"/>
    <p:sldId id="337" r:id="rId36"/>
    <p:sldId id="336" r:id="rId37"/>
    <p:sldId id="338" r:id="rId38"/>
    <p:sldId id="339" r:id="rId39"/>
    <p:sldId id="340" r:id="rId40"/>
    <p:sldId id="341" r:id="rId41"/>
    <p:sldId id="342" r:id="rId42"/>
    <p:sldId id="343" r:id="rId43"/>
    <p:sldId id="344" r:id="rId44"/>
    <p:sldId id="345" r:id="rId45"/>
    <p:sldId id="346" r:id="rId46"/>
    <p:sldId id="319" r:id="rId47"/>
    <p:sldId id="320" r:id="rId48"/>
    <p:sldId id="321" r:id="rId49"/>
    <p:sldId id="322" r:id="rId50"/>
    <p:sldId id="323" r:id="rId51"/>
    <p:sldId id="324" r:id="rId52"/>
    <p:sldId id="325" r:id="rId53"/>
    <p:sldId id="326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6247" autoAdjust="0"/>
  </p:normalViewPr>
  <p:slideViewPr>
    <p:cSldViewPr snapToGrid="0">
      <p:cViewPr varScale="1">
        <p:scale>
          <a:sx n="106" d="100"/>
          <a:sy n="106" d="100"/>
        </p:scale>
        <p:origin x="78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10DF9A-EA23-4A67-9185-4A0B6DAE0506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0D7A614-6B2E-43B7-9694-DAF930D62617}">
      <dgm:prSet phldrT="[Text]" phldr="0"/>
      <dgm:spPr/>
      <dgm:t>
        <a:bodyPr/>
        <a:lstStyle/>
        <a:p>
          <a:r>
            <a:rPr lang="sr-Cyrl-RS" dirty="0"/>
            <a:t>Централна банка</a:t>
          </a:r>
          <a:endParaRPr lang="en-US" dirty="0"/>
        </a:p>
      </dgm:t>
    </dgm:pt>
    <dgm:pt modelId="{935EF105-166C-4922-9E19-84FAFE9F8005}" type="parTrans" cxnId="{A0F271CA-2ACD-4CF6-B694-3E9CFC0CBE65}">
      <dgm:prSet/>
      <dgm:spPr/>
      <dgm:t>
        <a:bodyPr/>
        <a:lstStyle/>
        <a:p>
          <a:endParaRPr lang="en-US"/>
        </a:p>
      </dgm:t>
    </dgm:pt>
    <dgm:pt modelId="{97565272-E411-45D4-B7EB-C6DF6BB20CDA}" type="sibTrans" cxnId="{A0F271CA-2ACD-4CF6-B694-3E9CFC0CBE65}">
      <dgm:prSet/>
      <dgm:spPr/>
      <dgm:t>
        <a:bodyPr/>
        <a:lstStyle/>
        <a:p>
          <a:endParaRPr lang="en-US"/>
        </a:p>
      </dgm:t>
    </dgm:pt>
    <dgm:pt modelId="{99FAA7D1-1508-4D52-821D-29EC9BF8CE7F}">
      <dgm:prSet phldrT="[Text]" phldr="0"/>
      <dgm:spPr/>
      <dgm:t>
        <a:bodyPr/>
        <a:lstStyle/>
        <a:p>
          <a:r>
            <a:rPr lang="sr-Cyrl-RS" dirty="0"/>
            <a:t>Комерцијалне банке</a:t>
          </a:r>
          <a:endParaRPr lang="en-US" dirty="0"/>
        </a:p>
      </dgm:t>
    </dgm:pt>
    <dgm:pt modelId="{B356C2AC-0AAB-4F95-B3D5-007B4C55776A}" type="parTrans" cxnId="{CDE4ED7B-18A7-4D58-8117-062F4EB16C92}">
      <dgm:prSet/>
      <dgm:spPr/>
      <dgm:t>
        <a:bodyPr/>
        <a:lstStyle/>
        <a:p>
          <a:endParaRPr lang="en-US"/>
        </a:p>
      </dgm:t>
    </dgm:pt>
    <dgm:pt modelId="{2DC57376-57BB-4FDF-8BF5-AADF9FCDC80D}" type="sibTrans" cxnId="{CDE4ED7B-18A7-4D58-8117-062F4EB16C92}">
      <dgm:prSet/>
      <dgm:spPr/>
      <dgm:t>
        <a:bodyPr/>
        <a:lstStyle/>
        <a:p>
          <a:endParaRPr lang="en-US"/>
        </a:p>
      </dgm:t>
    </dgm:pt>
    <dgm:pt modelId="{438DCD80-86D1-42F7-AC68-7304FCB5BF8E}">
      <dgm:prSet phldrT="[Text]" phldr="0"/>
      <dgm:spPr/>
      <dgm:t>
        <a:bodyPr/>
        <a:lstStyle/>
        <a:p>
          <a:r>
            <a:rPr lang="sr-Cyrl-RS" dirty="0"/>
            <a:t>Грађани и предузећа</a:t>
          </a:r>
          <a:endParaRPr lang="en-US" dirty="0"/>
        </a:p>
      </dgm:t>
    </dgm:pt>
    <dgm:pt modelId="{EECC050E-AB8E-4D01-97A8-4840CFA72423}" type="parTrans" cxnId="{7682B9C9-8E4C-4FF4-81BB-59EC0F3EEDE2}">
      <dgm:prSet/>
      <dgm:spPr/>
      <dgm:t>
        <a:bodyPr/>
        <a:lstStyle/>
        <a:p>
          <a:endParaRPr lang="en-US"/>
        </a:p>
      </dgm:t>
    </dgm:pt>
    <dgm:pt modelId="{A39E94C6-9749-4EF2-B87F-D0CDB97D7CBD}" type="sibTrans" cxnId="{7682B9C9-8E4C-4FF4-81BB-59EC0F3EEDE2}">
      <dgm:prSet/>
      <dgm:spPr/>
      <dgm:t>
        <a:bodyPr/>
        <a:lstStyle/>
        <a:p>
          <a:endParaRPr lang="en-US"/>
        </a:p>
      </dgm:t>
    </dgm:pt>
    <dgm:pt modelId="{3268DF76-6B3F-4BF4-9010-15DCFD9BEB84}">
      <dgm:prSet/>
      <dgm:spPr/>
      <dgm:t>
        <a:bodyPr/>
        <a:lstStyle/>
        <a:p>
          <a:r>
            <a:rPr lang="sr-Cyrl-RS" dirty="0"/>
            <a:t>Економија (потрошња и ивестиције)</a:t>
          </a:r>
          <a:endParaRPr lang="en-US" dirty="0"/>
        </a:p>
      </dgm:t>
    </dgm:pt>
    <dgm:pt modelId="{37FA159A-117D-444C-9FAF-9A555C38C10A}" type="parTrans" cxnId="{54CCAF28-87BA-4ADA-9E8E-AE2132047689}">
      <dgm:prSet/>
      <dgm:spPr/>
      <dgm:t>
        <a:bodyPr/>
        <a:lstStyle/>
        <a:p>
          <a:endParaRPr lang="en-US"/>
        </a:p>
      </dgm:t>
    </dgm:pt>
    <dgm:pt modelId="{AA21EE9D-47FE-4FE9-93FC-1E8C62040490}" type="sibTrans" cxnId="{54CCAF28-87BA-4ADA-9E8E-AE2132047689}">
      <dgm:prSet/>
      <dgm:spPr/>
      <dgm:t>
        <a:bodyPr/>
        <a:lstStyle/>
        <a:p>
          <a:endParaRPr lang="en-US"/>
        </a:p>
      </dgm:t>
    </dgm:pt>
    <dgm:pt modelId="{8AC80918-E4BE-476F-8978-B1603E4914CE}" type="pres">
      <dgm:prSet presAssocID="{CB10DF9A-EA23-4A67-9185-4A0B6DAE0506}" presName="Name0" presStyleCnt="0">
        <dgm:presLayoutVars>
          <dgm:dir/>
          <dgm:resizeHandles val="exact"/>
        </dgm:presLayoutVars>
      </dgm:prSet>
      <dgm:spPr/>
    </dgm:pt>
    <dgm:pt modelId="{C609B43D-AA00-46FB-A3BD-A82E4CB908D3}" type="pres">
      <dgm:prSet presAssocID="{C0D7A614-6B2E-43B7-9694-DAF930D62617}" presName="node" presStyleLbl="node1" presStyleIdx="0" presStyleCnt="4">
        <dgm:presLayoutVars>
          <dgm:bulletEnabled val="1"/>
        </dgm:presLayoutVars>
      </dgm:prSet>
      <dgm:spPr/>
    </dgm:pt>
    <dgm:pt modelId="{FB4FE2C3-CD68-4497-B168-016DF1AC7793}" type="pres">
      <dgm:prSet presAssocID="{97565272-E411-45D4-B7EB-C6DF6BB20CDA}" presName="sibTrans" presStyleLbl="sibTrans2D1" presStyleIdx="0" presStyleCnt="3"/>
      <dgm:spPr/>
    </dgm:pt>
    <dgm:pt modelId="{58FF186F-AA7A-43E9-8128-61F85D427CB9}" type="pres">
      <dgm:prSet presAssocID="{97565272-E411-45D4-B7EB-C6DF6BB20CDA}" presName="connectorText" presStyleLbl="sibTrans2D1" presStyleIdx="0" presStyleCnt="3"/>
      <dgm:spPr/>
    </dgm:pt>
    <dgm:pt modelId="{A503D7D5-3A6B-483C-BC4E-C4A67502B0A4}" type="pres">
      <dgm:prSet presAssocID="{99FAA7D1-1508-4D52-821D-29EC9BF8CE7F}" presName="node" presStyleLbl="node1" presStyleIdx="1" presStyleCnt="4">
        <dgm:presLayoutVars>
          <dgm:bulletEnabled val="1"/>
        </dgm:presLayoutVars>
      </dgm:prSet>
      <dgm:spPr/>
    </dgm:pt>
    <dgm:pt modelId="{5494E419-42A0-401D-9377-3E67AF65DF5A}" type="pres">
      <dgm:prSet presAssocID="{2DC57376-57BB-4FDF-8BF5-AADF9FCDC80D}" presName="sibTrans" presStyleLbl="sibTrans2D1" presStyleIdx="1" presStyleCnt="3"/>
      <dgm:spPr/>
    </dgm:pt>
    <dgm:pt modelId="{CD8A113D-9942-49D8-8C2E-A58991CF389F}" type="pres">
      <dgm:prSet presAssocID="{2DC57376-57BB-4FDF-8BF5-AADF9FCDC80D}" presName="connectorText" presStyleLbl="sibTrans2D1" presStyleIdx="1" presStyleCnt="3"/>
      <dgm:spPr/>
    </dgm:pt>
    <dgm:pt modelId="{71913A44-C073-41AF-A88E-8A1D111DFFDB}" type="pres">
      <dgm:prSet presAssocID="{438DCD80-86D1-42F7-AC68-7304FCB5BF8E}" presName="node" presStyleLbl="node1" presStyleIdx="2" presStyleCnt="4">
        <dgm:presLayoutVars>
          <dgm:bulletEnabled val="1"/>
        </dgm:presLayoutVars>
      </dgm:prSet>
      <dgm:spPr/>
    </dgm:pt>
    <dgm:pt modelId="{B777CE68-6A90-47C9-9641-8B6183F743E2}" type="pres">
      <dgm:prSet presAssocID="{A39E94C6-9749-4EF2-B87F-D0CDB97D7CBD}" presName="sibTrans" presStyleLbl="sibTrans2D1" presStyleIdx="2" presStyleCnt="3"/>
      <dgm:spPr/>
    </dgm:pt>
    <dgm:pt modelId="{1C607C92-991B-47DB-A6BF-8B0C5A829A5C}" type="pres">
      <dgm:prSet presAssocID="{A39E94C6-9749-4EF2-B87F-D0CDB97D7CBD}" presName="connectorText" presStyleLbl="sibTrans2D1" presStyleIdx="2" presStyleCnt="3"/>
      <dgm:spPr/>
    </dgm:pt>
    <dgm:pt modelId="{8937876C-769C-4164-9B21-DF9D0900AAC2}" type="pres">
      <dgm:prSet presAssocID="{3268DF76-6B3F-4BF4-9010-15DCFD9BEB84}" presName="node" presStyleLbl="node1" presStyleIdx="3" presStyleCnt="4">
        <dgm:presLayoutVars>
          <dgm:bulletEnabled val="1"/>
        </dgm:presLayoutVars>
      </dgm:prSet>
      <dgm:spPr/>
    </dgm:pt>
  </dgm:ptLst>
  <dgm:cxnLst>
    <dgm:cxn modelId="{C0BF520F-DA40-4AE8-994D-3B6795B047F4}" type="presOf" srcId="{2DC57376-57BB-4FDF-8BF5-AADF9FCDC80D}" destId="{5494E419-42A0-401D-9377-3E67AF65DF5A}" srcOrd="0" destOrd="0" presId="urn:microsoft.com/office/officeart/2005/8/layout/process1"/>
    <dgm:cxn modelId="{54CCAF28-87BA-4ADA-9E8E-AE2132047689}" srcId="{CB10DF9A-EA23-4A67-9185-4A0B6DAE0506}" destId="{3268DF76-6B3F-4BF4-9010-15DCFD9BEB84}" srcOrd="3" destOrd="0" parTransId="{37FA159A-117D-444C-9FAF-9A555C38C10A}" sibTransId="{AA21EE9D-47FE-4FE9-93FC-1E8C62040490}"/>
    <dgm:cxn modelId="{81BB8352-FB7F-4558-A864-DDB268FABECD}" type="presOf" srcId="{438DCD80-86D1-42F7-AC68-7304FCB5BF8E}" destId="{71913A44-C073-41AF-A88E-8A1D111DFFDB}" srcOrd="0" destOrd="0" presId="urn:microsoft.com/office/officeart/2005/8/layout/process1"/>
    <dgm:cxn modelId="{540D0B55-E80B-411E-984A-370DC09BE164}" type="presOf" srcId="{CB10DF9A-EA23-4A67-9185-4A0B6DAE0506}" destId="{8AC80918-E4BE-476F-8978-B1603E4914CE}" srcOrd="0" destOrd="0" presId="urn:microsoft.com/office/officeart/2005/8/layout/process1"/>
    <dgm:cxn modelId="{CDE4ED7B-18A7-4D58-8117-062F4EB16C92}" srcId="{CB10DF9A-EA23-4A67-9185-4A0B6DAE0506}" destId="{99FAA7D1-1508-4D52-821D-29EC9BF8CE7F}" srcOrd="1" destOrd="0" parTransId="{B356C2AC-0AAB-4F95-B3D5-007B4C55776A}" sibTransId="{2DC57376-57BB-4FDF-8BF5-AADF9FCDC80D}"/>
    <dgm:cxn modelId="{11A7037E-3F66-4CC8-BD91-ACEC8BC86764}" type="presOf" srcId="{97565272-E411-45D4-B7EB-C6DF6BB20CDA}" destId="{FB4FE2C3-CD68-4497-B168-016DF1AC7793}" srcOrd="0" destOrd="0" presId="urn:microsoft.com/office/officeart/2005/8/layout/process1"/>
    <dgm:cxn modelId="{4302D896-42C5-4563-ABE9-9B710EEF646E}" type="presOf" srcId="{3268DF76-6B3F-4BF4-9010-15DCFD9BEB84}" destId="{8937876C-769C-4164-9B21-DF9D0900AAC2}" srcOrd="0" destOrd="0" presId="urn:microsoft.com/office/officeart/2005/8/layout/process1"/>
    <dgm:cxn modelId="{B1AAC598-8ED6-4D1D-B46A-8E8FE79599D3}" type="presOf" srcId="{A39E94C6-9749-4EF2-B87F-D0CDB97D7CBD}" destId="{1C607C92-991B-47DB-A6BF-8B0C5A829A5C}" srcOrd="1" destOrd="0" presId="urn:microsoft.com/office/officeart/2005/8/layout/process1"/>
    <dgm:cxn modelId="{D687E0A4-40B2-4342-9821-4F269527D585}" type="presOf" srcId="{97565272-E411-45D4-B7EB-C6DF6BB20CDA}" destId="{58FF186F-AA7A-43E9-8128-61F85D427CB9}" srcOrd="1" destOrd="0" presId="urn:microsoft.com/office/officeart/2005/8/layout/process1"/>
    <dgm:cxn modelId="{80E0E8A9-207D-475E-AA87-DC83FAEACF84}" type="presOf" srcId="{C0D7A614-6B2E-43B7-9694-DAF930D62617}" destId="{C609B43D-AA00-46FB-A3BD-A82E4CB908D3}" srcOrd="0" destOrd="0" presId="urn:microsoft.com/office/officeart/2005/8/layout/process1"/>
    <dgm:cxn modelId="{7682B9C9-8E4C-4FF4-81BB-59EC0F3EEDE2}" srcId="{CB10DF9A-EA23-4A67-9185-4A0B6DAE0506}" destId="{438DCD80-86D1-42F7-AC68-7304FCB5BF8E}" srcOrd="2" destOrd="0" parTransId="{EECC050E-AB8E-4D01-97A8-4840CFA72423}" sibTransId="{A39E94C6-9749-4EF2-B87F-D0CDB97D7CBD}"/>
    <dgm:cxn modelId="{A0F271CA-2ACD-4CF6-B694-3E9CFC0CBE65}" srcId="{CB10DF9A-EA23-4A67-9185-4A0B6DAE0506}" destId="{C0D7A614-6B2E-43B7-9694-DAF930D62617}" srcOrd="0" destOrd="0" parTransId="{935EF105-166C-4922-9E19-84FAFE9F8005}" sibTransId="{97565272-E411-45D4-B7EB-C6DF6BB20CDA}"/>
    <dgm:cxn modelId="{3CF443E3-FFCD-480B-9411-9D64F4B3D031}" type="presOf" srcId="{99FAA7D1-1508-4D52-821D-29EC9BF8CE7F}" destId="{A503D7D5-3A6B-483C-BC4E-C4A67502B0A4}" srcOrd="0" destOrd="0" presId="urn:microsoft.com/office/officeart/2005/8/layout/process1"/>
    <dgm:cxn modelId="{4B79AFEE-0E23-418E-A4F4-202524AB115E}" type="presOf" srcId="{A39E94C6-9749-4EF2-B87F-D0CDB97D7CBD}" destId="{B777CE68-6A90-47C9-9641-8B6183F743E2}" srcOrd="0" destOrd="0" presId="urn:microsoft.com/office/officeart/2005/8/layout/process1"/>
    <dgm:cxn modelId="{3FD73CF6-F6A6-43F3-98E0-8D05F7CCE90E}" type="presOf" srcId="{2DC57376-57BB-4FDF-8BF5-AADF9FCDC80D}" destId="{CD8A113D-9942-49D8-8C2E-A58991CF389F}" srcOrd="1" destOrd="0" presId="urn:microsoft.com/office/officeart/2005/8/layout/process1"/>
    <dgm:cxn modelId="{D00DE929-8F03-47C3-9E6D-A6BAB80B6132}" type="presParOf" srcId="{8AC80918-E4BE-476F-8978-B1603E4914CE}" destId="{C609B43D-AA00-46FB-A3BD-A82E4CB908D3}" srcOrd="0" destOrd="0" presId="urn:microsoft.com/office/officeart/2005/8/layout/process1"/>
    <dgm:cxn modelId="{766FE851-1981-43D5-80A2-3304E43C6D65}" type="presParOf" srcId="{8AC80918-E4BE-476F-8978-B1603E4914CE}" destId="{FB4FE2C3-CD68-4497-B168-016DF1AC7793}" srcOrd="1" destOrd="0" presId="urn:microsoft.com/office/officeart/2005/8/layout/process1"/>
    <dgm:cxn modelId="{19A39F50-3E94-40F2-91D0-7A44AEA7634B}" type="presParOf" srcId="{FB4FE2C3-CD68-4497-B168-016DF1AC7793}" destId="{58FF186F-AA7A-43E9-8128-61F85D427CB9}" srcOrd="0" destOrd="0" presId="urn:microsoft.com/office/officeart/2005/8/layout/process1"/>
    <dgm:cxn modelId="{7B82FCF9-CD76-49DC-9903-13273CE3EF2D}" type="presParOf" srcId="{8AC80918-E4BE-476F-8978-B1603E4914CE}" destId="{A503D7D5-3A6B-483C-BC4E-C4A67502B0A4}" srcOrd="2" destOrd="0" presId="urn:microsoft.com/office/officeart/2005/8/layout/process1"/>
    <dgm:cxn modelId="{4F188CF2-3D2D-460E-A19D-B79DF5703EAE}" type="presParOf" srcId="{8AC80918-E4BE-476F-8978-B1603E4914CE}" destId="{5494E419-42A0-401D-9377-3E67AF65DF5A}" srcOrd="3" destOrd="0" presId="urn:microsoft.com/office/officeart/2005/8/layout/process1"/>
    <dgm:cxn modelId="{EAE9DBE2-F7F7-4132-A68A-97AFBE027373}" type="presParOf" srcId="{5494E419-42A0-401D-9377-3E67AF65DF5A}" destId="{CD8A113D-9942-49D8-8C2E-A58991CF389F}" srcOrd="0" destOrd="0" presId="urn:microsoft.com/office/officeart/2005/8/layout/process1"/>
    <dgm:cxn modelId="{A897FDDF-2015-46C1-8C82-C394B1335775}" type="presParOf" srcId="{8AC80918-E4BE-476F-8978-B1603E4914CE}" destId="{71913A44-C073-41AF-A88E-8A1D111DFFDB}" srcOrd="4" destOrd="0" presId="urn:microsoft.com/office/officeart/2005/8/layout/process1"/>
    <dgm:cxn modelId="{6BD5839A-535A-4A04-AE7D-88DA2CD72475}" type="presParOf" srcId="{8AC80918-E4BE-476F-8978-B1603E4914CE}" destId="{B777CE68-6A90-47C9-9641-8B6183F743E2}" srcOrd="5" destOrd="0" presId="urn:microsoft.com/office/officeart/2005/8/layout/process1"/>
    <dgm:cxn modelId="{F9EA4B26-C71D-4319-88E0-3E624D761FB8}" type="presParOf" srcId="{B777CE68-6A90-47C9-9641-8B6183F743E2}" destId="{1C607C92-991B-47DB-A6BF-8B0C5A829A5C}" srcOrd="0" destOrd="0" presId="urn:microsoft.com/office/officeart/2005/8/layout/process1"/>
    <dgm:cxn modelId="{9992AAB6-BAAB-40E2-8950-FBBD2F7843A3}" type="presParOf" srcId="{8AC80918-E4BE-476F-8978-B1603E4914CE}" destId="{8937876C-769C-4164-9B21-DF9D0900AAC2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054C5F-F8CE-4B69-8BAE-29C1E862F8D3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C73A7E1-3912-488D-962A-193139882806}">
      <dgm:prSet phldrT="[Text]" phldr="0"/>
      <dgm:spPr/>
      <dgm:t>
        <a:bodyPr/>
        <a:lstStyle/>
        <a:p>
          <a:r>
            <a:rPr lang="sr-Cyrl-RS" dirty="0"/>
            <a:t>Циљ: повећање количине новца</a:t>
          </a:r>
          <a:endParaRPr lang="en-US" dirty="0"/>
        </a:p>
      </dgm:t>
    </dgm:pt>
    <dgm:pt modelId="{1A1F2D88-4F31-4371-A8AF-0EA976FEBE44}" type="parTrans" cxnId="{D47048BB-3447-416C-9F7A-AEC2B458E8E4}">
      <dgm:prSet/>
      <dgm:spPr/>
      <dgm:t>
        <a:bodyPr/>
        <a:lstStyle/>
        <a:p>
          <a:endParaRPr lang="en-US"/>
        </a:p>
      </dgm:t>
    </dgm:pt>
    <dgm:pt modelId="{005E7589-0082-4F46-AEC2-E1793B00CD51}" type="sibTrans" cxnId="{D47048BB-3447-416C-9F7A-AEC2B458E8E4}">
      <dgm:prSet/>
      <dgm:spPr/>
      <dgm:t>
        <a:bodyPr/>
        <a:lstStyle/>
        <a:p>
          <a:endParaRPr lang="en-US"/>
        </a:p>
      </dgm:t>
    </dgm:pt>
    <dgm:pt modelId="{655E7566-B090-47F5-8B10-E82B47AEEC90}">
      <dgm:prSet phldrT="[Text]" phldr="0"/>
      <dgm:spPr/>
      <dgm:t>
        <a:bodyPr/>
        <a:lstStyle/>
        <a:p>
          <a:r>
            <a:rPr lang="sr-Cyrl-RS" dirty="0"/>
            <a:t>Експанзивна политика</a:t>
          </a:r>
          <a:endParaRPr lang="en-US" dirty="0"/>
        </a:p>
      </dgm:t>
    </dgm:pt>
    <dgm:pt modelId="{54BFC2B8-2288-4B68-A6CE-8823C2673B02}" type="parTrans" cxnId="{C8D9749F-D786-4630-8048-66F721D59D2D}">
      <dgm:prSet/>
      <dgm:spPr/>
      <dgm:t>
        <a:bodyPr/>
        <a:lstStyle/>
        <a:p>
          <a:endParaRPr lang="en-US"/>
        </a:p>
      </dgm:t>
    </dgm:pt>
    <dgm:pt modelId="{5CD93864-2B70-45E5-9279-BCAFBB046A32}" type="sibTrans" cxnId="{C8D9749F-D786-4630-8048-66F721D59D2D}">
      <dgm:prSet/>
      <dgm:spPr/>
      <dgm:t>
        <a:bodyPr/>
        <a:lstStyle/>
        <a:p>
          <a:endParaRPr lang="en-US"/>
        </a:p>
      </dgm:t>
    </dgm:pt>
    <dgm:pt modelId="{0854A53B-DE7B-4816-BE06-B132F456D0B8}">
      <dgm:prSet phldrT="[Text]" phldr="0"/>
      <dgm:spPr/>
      <dgm:t>
        <a:bodyPr/>
        <a:lstStyle/>
        <a:p>
          <a:r>
            <a:rPr lang="sr-Cyrl-RS" dirty="0"/>
            <a:t>Куповна државних ХоВ</a:t>
          </a:r>
          <a:endParaRPr lang="en-US" dirty="0"/>
        </a:p>
      </dgm:t>
    </dgm:pt>
    <dgm:pt modelId="{40D77B94-BD08-42EC-BF22-58B04E22F029}" type="parTrans" cxnId="{D2414252-28E1-40F5-90F9-C107C581A0B7}">
      <dgm:prSet/>
      <dgm:spPr/>
      <dgm:t>
        <a:bodyPr/>
        <a:lstStyle/>
        <a:p>
          <a:endParaRPr lang="en-US"/>
        </a:p>
      </dgm:t>
    </dgm:pt>
    <dgm:pt modelId="{AB937FEF-A9A1-4CD7-BABE-51FC710D2115}" type="sibTrans" cxnId="{D2414252-28E1-40F5-90F9-C107C581A0B7}">
      <dgm:prSet/>
      <dgm:spPr/>
      <dgm:t>
        <a:bodyPr/>
        <a:lstStyle/>
        <a:p>
          <a:endParaRPr lang="en-US"/>
        </a:p>
      </dgm:t>
    </dgm:pt>
    <dgm:pt modelId="{9B42E520-01CC-435F-AEAE-1D9F3F65F708}">
      <dgm:prSet phldrT="[Text]" phldr="0"/>
      <dgm:spPr/>
      <dgm:t>
        <a:bodyPr/>
        <a:lstStyle/>
        <a:p>
          <a:r>
            <a:rPr lang="sr-Cyrl-RS" dirty="0"/>
            <a:t>Циљ: смањење количине новца</a:t>
          </a:r>
          <a:endParaRPr lang="en-US" dirty="0"/>
        </a:p>
      </dgm:t>
    </dgm:pt>
    <dgm:pt modelId="{4CE4629B-524F-4FDA-86EA-9E0BDD6B4C0F}" type="parTrans" cxnId="{710A68BB-DB1C-44A4-B472-EDD651FB40D3}">
      <dgm:prSet/>
      <dgm:spPr/>
      <dgm:t>
        <a:bodyPr/>
        <a:lstStyle/>
        <a:p>
          <a:endParaRPr lang="en-US"/>
        </a:p>
      </dgm:t>
    </dgm:pt>
    <dgm:pt modelId="{2FC9B169-EC9D-4E81-B82C-867D46CEAEC2}" type="sibTrans" cxnId="{710A68BB-DB1C-44A4-B472-EDD651FB40D3}">
      <dgm:prSet/>
      <dgm:spPr/>
      <dgm:t>
        <a:bodyPr/>
        <a:lstStyle/>
        <a:p>
          <a:endParaRPr lang="en-US"/>
        </a:p>
      </dgm:t>
    </dgm:pt>
    <dgm:pt modelId="{C5775A60-12BF-418C-A139-B714EC81640D}">
      <dgm:prSet phldrT="[Text]" phldr="0"/>
      <dgm:spPr/>
      <dgm:t>
        <a:bodyPr/>
        <a:lstStyle/>
        <a:p>
          <a:r>
            <a:rPr lang="sr-Cyrl-RS" dirty="0"/>
            <a:t>Рестриктивна политика</a:t>
          </a:r>
          <a:endParaRPr lang="en-US" dirty="0"/>
        </a:p>
      </dgm:t>
    </dgm:pt>
    <dgm:pt modelId="{39FA78BD-7DC3-4270-B093-18F3C60C53C5}" type="parTrans" cxnId="{F108EB24-7988-43E7-A719-75BD7785F3C7}">
      <dgm:prSet/>
      <dgm:spPr/>
      <dgm:t>
        <a:bodyPr/>
        <a:lstStyle/>
        <a:p>
          <a:endParaRPr lang="en-US"/>
        </a:p>
      </dgm:t>
    </dgm:pt>
    <dgm:pt modelId="{E031EFA8-1E32-43DE-8EBC-3AD4016F6025}" type="sibTrans" cxnId="{F108EB24-7988-43E7-A719-75BD7785F3C7}">
      <dgm:prSet/>
      <dgm:spPr/>
      <dgm:t>
        <a:bodyPr/>
        <a:lstStyle/>
        <a:p>
          <a:endParaRPr lang="en-US"/>
        </a:p>
      </dgm:t>
    </dgm:pt>
    <dgm:pt modelId="{7F91470F-9636-4F60-B46D-4F69243CF1AC}">
      <dgm:prSet phldrT="[Text]" phldr="0"/>
      <dgm:spPr/>
      <dgm:t>
        <a:bodyPr/>
        <a:lstStyle/>
        <a:p>
          <a:r>
            <a:rPr lang="sr-Cyrl-RS" dirty="0"/>
            <a:t>Смањење ликвидности банака</a:t>
          </a:r>
          <a:endParaRPr lang="en-US" dirty="0"/>
        </a:p>
      </dgm:t>
    </dgm:pt>
    <dgm:pt modelId="{CA75E332-C782-4FCB-83EC-5C1BD4F18506}" type="parTrans" cxnId="{4426C2FF-A72C-49A7-AB06-9160966FC667}">
      <dgm:prSet/>
      <dgm:spPr/>
      <dgm:t>
        <a:bodyPr/>
        <a:lstStyle/>
        <a:p>
          <a:endParaRPr lang="en-US"/>
        </a:p>
      </dgm:t>
    </dgm:pt>
    <dgm:pt modelId="{E2AF31EA-EBD8-499D-BF0D-026D2A54530B}" type="sibTrans" cxnId="{4426C2FF-A72C-49A7-AB06-9160966FC667}">
      <dgm:prSet/>
      <dgm:spPr/>
      <dgm:t>
        <a:bodyPr/>
        <a:lstStyle/>
        <a:p>
          <a:endParaRPr lang="en-US"/>
        </a:p>
      </dgm:t>
    </dgm:pt>
    <dgm:pt modelId="{D0947586-A32B-41F8-8708-A562FBE82C14}">
      <dgm:prSet/>
      <dgm:spPr/>
      <dgm:t>
        <a:bodyPr/>
        <a:lstStyle/>
        <a:p>
          <a:r>
            <a:rPr lang="sr-Cyrl-RS" dirty="0"/>
            <a:t>Повећање кредитног потенцијала</a:t>
          </a:r>
          <a:endParaRPr lang="en-US" dirty="0"/>
        </a:p>
      </dgm:t>
    </dgm:pt>
    <dgm:pt modelId="{AB6E1FA8-6C48-4765-AFE1-6D8B63568740}" type="parTrans" cxnId="{490EFE83-2103-4F86-B39B-89E77AD6A507}">
      <dgm:prSet/>
      <dgm:spPr/>
      <dgm:t>
        <a:bodyPr/>
        <a:lstStyle/>
        <a:p>
          <a:endParaRPr lang="en-US"/>
        </a:p>
      </dgm:t>
    </dgm:pt>
    <dgm:pt modelId="{FF99D1C0-6E08-404F-8A81-924FCBFFB5DD}" type="sibTrans" cxnId="{490EFE83-2103-4F86-B39B-89E77AD6A507}">
      <dgm:prSet/>
      <dgm:spPr/>
      <dgm:t>
        <a:bodyPr/>
        <a:lstStyle/>
        <a:p>
          <a:endParaRPr lang="en-US"/>
        </a:p>
      </dgm:t>
    </dgm:pt>
    <dgm:pt modelId="{5CF23AD4-F88E-490A-98CE-23FE3B414C5A}">
      <dgm:prSet/>
      <dgm:spPr/>
      <dgm:t>
        <a:bodyPr/>
        <a:lstStyle/>
        <a:p>
          <a:r>
            <a:rPr lang="sr-Cyrl-RS" dirty="0"/>
            <a:t>Повећање ликвидности банака</a:t>
          </a:r>
          <a:endParaRPr lang="en-US" dirty="0"/>
        </a:p>
      </dgm:t>
    </dgm:pt>
    <dgm:pt modelId="{1852F6C7-0C71-4C8C-81A0-AF0BEB9A34BF}" type="parTrans" cxnId="{F85B0A13-7341-4CC7-AB10-6F8F033E28C1}">
      <dgm:prSet/>
      <dgm:spPr/>
      <dgm:t>
        <a:bodyPr/>
        <a:lstStyle/>
        <a:p>
          <a:endParaRPr lang="en-US"/>
        </a:p>
      </dgm:t>
    </dgm:pt>
    <dgm:pt modelId="{ECAAEB22-D52A-4252-8A5F-5EF113BC3C73}" type="sibTrans" cxnId="{F85B0A13-7341-4CC7-AB10-6F8F033E28C1}">
      <dgm:prSet/>
      <dgm:spPr/>
      <dgm:t>
        <a:bodyPr/>
        <a:lstStyle/>
        <a:p>
          <a:endParaRPr lang="en-US"/>
        </a:p>
      </dgm:t>
    </dgm:pt>
    <dgm:pt modelId="{9BE486BF-02D4-4CCC-8D76-D818F02B1928}">
      <dgm:prSet/>
      <dgm:spPr/>
      <dgm:t>
        <a:bodyPr/>
        <a:lstStyle/>
        <a:p>
          <a:r>
            <a:rPr lang="sr-Cyrl-RS" dirty="0"/>
            <a:t>Смањење кредитног потенцијала</a:t>
          </a:r>
          <a:endParaRPr lang="en-US" dirty="0"/>
        </a:p>
      </dgm:t>
    </dgm:pt>
    <dgm:pt modelId="{FD90C50F-1333-46D1-AC9E-0C01A133661D}" type="parTrans" cxnId="{2750D07D-F5FC-43E9-9AB4-493FA99F0239}">
      <dgm:prSet/>
      <dgm:spPr/>
      <dgm:t>
        <a:bodyPr/>
        <a:lstStyle/>
        <a:p>
          <a:endParaRPr lang="en-US"/>
        </a:p>
      </dgm:t>
    </dgm:pt>
    <dgm:pt modelId="{66C85447-F7FD-4991-BB75-19D525F0065D}" type="sibTrans" cxnId="{2750D07D-F5FC-43E9-9AB4-493FA99F0239}">
      <dgm:prSet/>
      <dgm:spPr/>
      <dgm:t>
        <a:bodyPr/>
        <a:lstStyle/>
        <a:p>
          <a:endParaRPr lang="en-US"/>
        </a:p>
      </dgm:t>
    </dgm:pt>
    <dgm:pt modelId="{1236970D-0BDD-44DB-A9D9-DB28AB1FF5FE}">
      <dgm:prSet/>
      <dgm:spPr/>
      <dgm:t>
        <a:bodyPr/>
        <a:lstStyle/>
        <a:p>
          <a:r>
            <a:rPr lang="sr-Cyrl-RS" dirty="0"/>
            <a:t>Продаја државних ХоВ</a:t>
          </a:r>
          <a:endParaRPr lang="en-US" dirty="0"/>
        </a:p>
      </dgm:t>
    </dgm:pt>
    <dgm:pt modelId="{78DE6671-F278-4A04-BAD6-5B9737586343}" type="parTrans" cxnId="{6D089611-F75A-45D6-ACFF-700D0ABE446C}">
      <dgm:prSet/>
      <dgm:spPr/>
      <dgm:t>
        <a:bodyPr/>
        <a:lstStyle/>
        <a:p>
          <a:endParaRPr lang="en-US"/>
        </a:p>
      </dgm:t>
    </dgm:pt>
    <dgm:pt modelId="{3A275C4B-4BF8-4106-B3A1-398080C81057}" type="sibTrans" cxnId="{6D089611-F75A-45D6-ACFF-700D0ABE446C}">
      <dgm:prSet/>
      <dgm:spPr/>
      <dgm:t>
        <a:bodyPr/>
        <a:lstStyle/>
        <a:p>
          <a:endParaRPr lang="en-US"/>
        </a:p>
      </dgm:t>
    </dgm:pt>
    <dgm:pt modelId="{AD81AB68-BF0D-4EA0-BDA7-CA5A9DCD9215}" type="pres">
      <dgm:prSet presAssocID="{74054C5F-F8CE-4B69-8BAE-29C1E862F8D3}" presName="Name0" presStyleCnt="0">
        <dgm:presLayoutVars>
          <dgm:dir/>
          <dgm:animLvl val="lvl"/>
          <dgm:resizeHandles val="exact"/>
        </dgm:presLayoutVars>
      </dgm:prSet>
      <dgm:spPr/>
    </dgm:pt>
    <dgm:pt modelId="{76B72F65-CD7B-44A6-B0D4-D3842B7471CE}" type="pres">
      <dgm:prSet presAssocID="{7C73A7E1-3912-488D-962A-193139882806}" presName="vertFlow" presStyleCnt="0"/>
      <dgm:spPr/>
    </dgm:pt>
    <dgm:pt modelId="{03904303-ACBF-49C8-9950-6155994FEA05}" type="pres">
      <dgm:prSet presAssocID="{7C73A7E1-3912-488D-962A-193139882806}" presName="header" presStyleLbl="node1" presStyleIdx="0" presStyleCnt="2"/>
      <dgm:spPr/>
    </dgm:pt>
    <dgm:pt modelId="{53BB48B5-06F2-45AB-AC2E-29333F11190E}" type="pres">
      <dgm:prSet presAssocID="{54BFC2B8-2288-4B68-A6CE-8823C2673B02}" presName="parTrans" presStyleLbl="sibTrans2D1" presStyleIdx="0" presStyleCnt="8"/>
      <dgm:spPr/>
    </dgm:pt>
    <dgm:pt modelId="{28966FBD-2248-4FEB-8CB8-EA4729AB2378}" type="pres">
      <dgm:prSet presAssocID="{655E7566-B090-47F5-8B10-E82B47AEEC90}" presName="child" presStyleLbl="alignAccFollowNode1" presStyleIdx="0" presStyleCnt="8">
        <dgm:presLayoutVars>
          <dgm:chMax val="0"/>
          <dgm:bulletEnabled val="1"/>
        </dgm:presLayoutVars>
      </dgm:prSet>
      <dgm:spPr/>
    </dgm:pt>
    <dgm:pt modelId="{25A6AB7D-2CD1-4B1A-8B09-F7915AF307D1}" type="pres">
      <dgm:prSet presAssocID="{5CD93864-2B70-45E5-9279-BCAFBB046A32}" presName="sibTrans" presStyleLbl="sibTrans2D1" presStyleIdx="1" presStyleCnt="8"/>
      <dgm:spPr/>
    </dgm:pt>
    <dgm:pt modelId="{A298AC8E-6BF4-43C2-83F9-5D58BA11E22A}" type="pres">
      <dgm:prSet presAssocID="{0854A53B-DE7B-4816-BE06-B132F456D0B8}" presName="child" presStyleLbl="alignAccFollowNode1" presStyleIdx="1" presStyleCnt="8">
        <dgm:presLayoutVars>
          <dgm:chMax val="0"/>
          <dgm:bulletEnabled val="1"/>
        </dgm:presLayoutVars>
      </dgm:prSet>
      <dgm:spPr/>
    </dgm:pt>
    <dgm:pt modelId="{7F3FA66F-842E-4E50-81BD-DF2A05AC6E2A}" type="pres">
      <dgm:prSet presAssocID="{AB937FEF-A9A1-4CD7-BABE-51FC710D2115}" presName="sibTrans" presStyleLbl="sibTrans2D1" presStyleIdx="2" presStyleCnt="8"/>
      <dgm:spPr/>
    </dgm:pt>
    <dgm:pt modelId="{8713F4B6-412D-45B4-A1D2-F0D8B398A651}" type="pres">
      <dgm:prSet presAssocID="{5CF23AD4-F88E-490A-98CE-23FE3B414C5A}" presName="child" presStyleLbl="alignAccFollowNode1" presStyleIdx="2" presStyleCnt="8">
        <dgm:presLayoutVars>
          <dgm:chMax val="0"/>
          <dgm:bulletEnabled val="1"/>
        </dgm:presLayoutVars>
      </dgm:prSet>
      <dgm:spPr/>
    </dgm:pt>
    <dgm:pt modelId="{0E1E247A-95EE-4F3D-A5BA-C772CE4ADB6C}" type="pres">
      <dgm:prSet presAssocID="{ECAAEB22-D52A-4252-8A5F-5EF113BC3C73}" presName="sibTrans" presStyleLbl="sibTrans2D1" presStyleIdx="3" presStyleCnt="8"/>
      <dgm:spPr/>
    </dgm:pt>
    <dgm:pt modelId="{2C6399ED-4B1F-41C2-9753-341C6DC840DC}" type="pres">
      <dgm:prSet presAssocID="{D0947586-A32B-41F8-8708-A562FBE82C14}" presName="child" presStyleLbl="alignAccFollowNode1" presStyleIdx="3" presStyleCnt="8">
        <dgm:presLayoutVars>
          <dgm:chMax val="0"/>
          <dgm:bulletEnabled val="1"/>
        </dgm:presLayoutVars>
      </dgm:prSet>
      <dgm:spPr/>
    </dgm:pt>
    <dgm:pt modelId="{911F50B1-58EC-4972-83EB-C50930401D52}" type="pres">
      <dgm:prSet presAssocID="{7C73A7E1-3912-488D-962A-193139882806}" presName="hSp" presStyleCnt="0"/>
      <dgm:spPr/>
    </dgm:pt>
    <dgm:pt modelId="{88AD05B9-16EA-4983-B33A-DFF5B650DDA4}" type="pres">
      <dgm:prSet presAssocID="{9B42E520-01CC-435F-AEAE-1D9F3F65F708}" presName="vertFlow" presStyleCnt="0"/>
      <dgm:spPr/>
    </dgm:pt>
    <dgm:pt modelId="{7DD72D1D-8316-4672-AF4D-BC90112BF6D0}" type="pres">
      <dgm:prSet presAssocID="{9B42E520-01CC-435F-AEAE-1D9F3F65F708}" presName="header" presStyleLbl="node1" presStyleIdx="1" presStyleCnt="2"/>
      <dgm:spPr/>
    </dgm:pt>
    <dgm:pt modelId="{A649DF94-625B-4BE7-8D5D-39EC3A15B4FC}" type="pres">
      <dgm:prSet presAssocID="{39FA78BD-7DC3-4270-B093-18F3C60C53C5}" presName="parTrans" presStyleLbl="sibTrans2D1" presStyleIdx="4" presStyleCnt="8"/>
      <dgm:spPr/>
    </dgm:pt>
    <dgm:pt modelId="{8119ED14-A597-4F01-BD9E-28B4A6BF5CD1}" type="pres">
      <dgm:prSet presAssocID="{C5775A60-12BF-418C-A139-B714EC81640D}" presName="child" presStyleLbl="alignAccFollowNode1" presStyleIdx="4" presStyleCnt="8" custLinFactNeighborX="884" custLinFactNeighborY="5216">
        <dgm:presLayoutVars>
          <dgm:chMax val="0"/>
          <dgm:bulletEnabled val="1"/>
        </dgm:presLayoutVars>
      </dgm:prSet>
      <dgm:spPr/>
    </dgm:pt>
    <dgm:pt modelId="{F041D479-29CA-4E11-8B7E-237D5CAE2B77}" type="pres">
      <dgm:prSet presAssocID="{E031EFA8-1E32-43DE-8EBC-3AD4016F6025}" presName="sibTrans" presStyleLbl="sibTrans2D1" presStyleIdx="5" presStyleCnt="8"/>
      <dgm:spPr/>
    </dgm:pt>
    <dgm:pt modelId="{8B92ED34-2109-40FF-AB79-CA5D80ED1664}" type="pres">
      <dgm:prSet presAssocID="{1236970D-0BDD-44DB-A9D9-DB28AB1FF5FE}" presName="child" presStyleLbl="alignAccFollowNode1" presStyleIdx="5" presStyleCnt="8">
        <dgm:presLayoutVars>
          <dgm:chMax val="0"/>
          <dgm:bulletEnabled val="1"/>
        </dgm:presLayoutVars>
      </dgm:prSet>
      <dgm:spPr/>
    </dgm:pt>
    <dgm:pt modelId="{FB1DF399-3CC2-48E8-8B05-59710F9D71B3}" type="pres">
      <dgm:prSet presAssocID="{3A275C4B-4BF8-4106-B3A1-398080C81057}" presName="sibTrans" presStyleLbl="sibTrans2D1" presStyleIdx="6" presStyleCnt="8"/>
      <dgm:spPr/>
    </dgm:pt>
    <dgm:pt modelId="{CEA6AB62-8D99-4AFB-9C4A-28EAA1E59241}" type="pres">
      <dgm:prSet presAssocID="{7F91470F-9636-4F60-B46D-4F69243CF1AC}" presName="child" presStyleLbl="alignAccFollowNode1" presStyleIdx="6" presStyleCnt="8">
        <dgm:presLayoutVars>
          <dgm:chMax val="0"/>
          <dgm:bulletEnabled val="1"/>
        </dgm:presLayoutVars>
      </dgm:prSet>
      <dgm:spPr/>
    </dgm:pt>
    <dgm:pt modelId="{24F82A6B-BBA1-4826-A9C7-803FF979AB99}" type="pres">
      <dgm:prSet presAssocID="{E2AF31EA-EBD8-499D-BF0D-026D2A54530B}" presName="sibTrans" presStyleLbl="sibTrans2D1" presStyleIdx="7" presStyleCnt="8"/>
      <dgm:spPr/>
    </dgm:pt>
    <dgm:pt modelId="{81FB2AF4-1D83-44C3-9B6A-437A016EA7E0}" type="pres">
      <dgm:prSet presAssocID="{9BE486BF-02D4-4CCC-8D76-D818F02B1928}" presName="child" presStyleLbl="alignAccFollowNode1" presStyleIdx="7" presStyleCnt="8">
        <dgm:presLayoutVars>
          <dgm:chMax val="0"/>
          <dgm:bulletEnabled val="1"/>
        </dgm:presLayoutVars>
      </dgm:prSet>
      <dgm:spPr/>
    </dgm:pt>
  </dgm:ptLst>
  <dgm:cxnLst>
    <dgm:cxn modelId="{365D3E03-85EC-41D4-9DCA-5F510C62D1D7}" type="presOf" srcId="{AB937FEF-A9A1-4CD7-BABE-51FC710D2115}" destId="{7F3FA66F-842E-4E50-81BD-DF2A05AC6E2A}" srcOrd="0" destOrd="0" presId="urn:microsoft.com/office/officeart/2005/8/layout/lProcess1"/>
    <dgm:cxn modelId="{8DD6DF05-0E5A-4EBD-9C9C-D793B89E7CB5}" type="presOf" srcId="{39FA78BD-7DC3-4270-B093-18F3C60C53C5}" destId="{A649DF94-625B-4BE7-8D5D-39EC3A15B4FC}" srcOrd="0" destOrd="0" presId="urn:microsoft.com/office/officeart/2005/8/layout/lProcess1"/>
    <dgm:cxn modelId="{4E6FE90F-6B00-4A2B-9A40-6BD7A83626B0}" type="presOf" srcId="{3A275C4B-4BF8-4106-B3A1-398080C81057}" destId="{FB1DF399-3CC2-48E8-8B05-59710F9D71B3}" srcOrd="0" destOrd="0" presId="urn:microsoft.com/office/officeart/2005/8/layout/lProcess1"/>
    <dgm:cxn modelId="{D9000111-023E-41F5-B0CE-6431F582F986}" type="presOf" srcId="{E031EFA8-1E32-43DE-8EBC-3AD4016F6025}" destId="{F041D479-29CA-4E11-8B7E-237D5CAE2B77}" srcOrd="0" destOrd="0" presId="urn:microsoft.com/office/officeart/2005/8/layout/lProcess1"/>
    <dgm:cxn modelId="{6D089611-F75A-45D6-ACFF-700D0ABE446C}" srcId="{9B42E520-01CC-435F-AEAE-1D9F3F65F708}" destId="{1236970D-0BDD-44DB-A9D9-DB28AB1FF5FE}" srcOrd="1" destOrd="0" parTransId="{78DE6671-F278-4A04-BAD6-5B9737586343}" sibTransId="{3A275C4B-4BF8-4106-B3A1-398080C81057}"/>
    <dgm:cxn modelId="{F85B0A13-7341-4CC7-AB10-6F8F033E28C1}" srcId="{7C73A7E1-3912-488D-962A-193139882806}" destId="{5CF23AD4-F88E-490A-98CE-23FE3B414C5A}" srcOrd="2" destOrd="0" parTransId="{1852F6C7-0C71-4C8C-81A0-AF0BEB9A34BF}" sibTransId="{ECAAEB22-D52A-4252-8A5F-5EF113BC3C73}"/>
    <dgm:cxn modelId="{7D836A14-1DC3-48EA-9B4F-27FBF2906E41}" type="presOf" srcId="{D0947586-A32B-41F8-8708-A562FBE82C14}" destId="{2C6399ED-4B1F-41C2-9753-341C6DC840DC}" srcOrd="0" destOrd="0" presId="urn:microsoft.com/office/officeart/2005/8/layout/lProcess1"/>
    <dgm:cxn modelId="{14889114-60A2-48EB-BFEE-1D43D4D8CCD9}" type="presOf" srcId="{ECAAEB22-D52A-4252-8A5F-5EF113BC3C73}" destId="{0E1E247A-95EE-4F3D-A5BA-C772CE4ADB6C}" srcOrd="0" destOrd="0" presId="urn:microsoft.com/office/officeart/2005/8/layout/lProcess1"/>
    <dgm:cxn modelId="{F108EB24-7988-43E7-A719-75BD7785F3C7}" srcId="{9B42E520-01CC-435F-AEAE-1D9F3F65F708}" destId="{C5775A60-12BF-418C-A139-B714EC81640D}" srcOrd="0" destOrd="0" parTransId="{39FA78BD-7DC3-4270-B093-18F3C60C53C5}" sibTransId="{E031EFA8-1E32-43DE-8EBC-3AD4016F6025}"/>
    <dgm:cxn modelId="{B15B9644-6DA5-4038-BD56-0D5CB23CB4FD}" type="presOf" srcId="{7F91470F-9636-4F60-B46D-4F69243CF1AC}" destId="{CEA6AB62-8D99-4AFB-9C4A-28EAA1E59241}" srcOrd="0" destOrd="0" presId="urn:microsoft.com/office/officeart/2005/8/layout/lProcess1"/>
    <dgm:cxn modelId="{44F81645-B053-4D3D-A670-63272CAF516D}" type="presOf" srcId="{5CF23AD4-F88E-490A-98CE-23FE3B414C5A}" destId="{8713F4B6-412D-45B4-A1D2-F0D8B398A651}" srcOrd="0" destOrd="0" presId="urn:microsoft.com/office/officeart/2005/8/layout/lProcess1"/>
    <dgm:cxn modelId="{4FFF1945-5D8B-4192-BF49-A4D3A89AF402}" type="presOf" srcId="{9BE486BF-02D4-4CCC-8D76-D818F02B1928}" destId="{81FB2AF4-1D83-44C3-9B6A-437A016EA7E0}" srcOrd="0" destOrd="0" presId="urn:microsoft.com/office/officeart/2005/8/layout/lProcess1"/>
    <dgm:cxn modelId="{D2414252-28E1-40F5-90F9-C107C581A0B7}" srcId="{7C73A7E1-3912-488D-962A-193139882806}" destId="{0854A53B-DE7B-4816-BE06-B132F456D0B8}" srcOrd="1" destOrd="0" parTransId="{40D77B94-BD08-42EC-BF22-58B04E22F029}" sibTransId="{AB937FEF-A9A1-4CD7-BABE-51FC710D2115}"/>
    <dgm:cxn modelId="{2750D07D-F5FC-43E9-9AB4-493FA99F0239}" srcId="{9B42E520-01CC-435F-AEAE-1D9F3F65F708}" destId="{9BE486BF-02D4-4CCC-8D76-D818F02B1928}" srcOrd="3" destOrd="0" parTransId="{FD90C50F-1333-46D1-AC9E-0C01A133661D}" sibTransId="{66C85447-F7FD-4991-BB75-19D525F0065D}"/>
    <dgm:cxn modelId="{490EFE83-2103-4F86-B39B-89E77AD6A507}" srcId="{7C73A7E1-3912-488D-962A-193139882806}" destId="{D0947586-A32B-41F8-8708-A562FBE82C14}" srcOrd="3" destOrd="0" parTransId="{AB6E1FA8-6C48-4765-AFE1-6D8B63568740}" sibTransId="{FF99D1C0-6E08-404F-8A81-924FCBFFB5DD}"/>
    <dgm:cxn modelId="{FD01978D-9C18-44C9-9168-64139C88769E}" type="presOf" srcId="{74054C5F-F8CE-4B69-8BAE-29C1E862F8D3}" destId="{AD81AB68-BF0D-4EA0-BDA7-CA5A9DCD9215}" srcOrd="0" destOrd="0" presId="urn:microsoft.com/office/officeart/2005/8/layout/lProcess1"/>
    <dgm:cxn modelId="{C6993792-4B58-4830-BE6A-97F04B1D8262}" type="presOf" srcId="{5CD93864-2B70-45E5-9279-BCAFBB046A32}" destId="{25A6AB7D-2CD1-4B1A-8B09-F7915AF307D1}" srcOrd="0" destOrd="0" presId="urn:microsoft.com/office/officeart/2005/8/layout/lProcess1"/>
    <dgm:cxn modelId="{82824B96-9CC5-4A09-B3E1-D56F50A9D5CB}" type="presOf" srcId="{1236970D-0BDD-44DB-A9D9-DB28AB1FF5FE}" destId="{8B92ED34-2109-40FF-AB79-CA5D80ED1664}" srcOrd="0" destOrd="0" presId="urn:microsoft.com/office/officeart/2005/8/layout/lProcess1"/>
    <dgm:cxn modelId="{C8D9749F-D786-4630-8048-66F721D59D2D}" srcId="{7C73A7E1-3912-488D-962A-193139882806}" destId="{655E7566-B090-47F5-8B10-E82B47AEEC90}" srcOrd="0" destOrd="0" parTransId="{54BFC2B8-2288-4B68-A6CE-8823C2673B02}" sibTransId="{5CD93864-2B70-45E5-9279-BCAFBB046A32}"/>
    <dgm:cxn modelId="{710A68BB-DB1C-44A4-B472-EDD651FB40D3}" srcId="{74054C5F-F8CE-4B69-8BAE-29C1E862F8D3}" destId="{9B42E520-01CC-435F-AEAE-1D9F3F65F708}" srcOrd="1" destOrd="0" parTransId="{4CE4629B-524F-4FDA-86EA-9E0BDD6B4C0F}" sibTransId="{2FC9B169-EC9D-4E81-B82C-867D46CEAEC2}"/>
    <dgm:cxn modelId="{D47048BB-3447-416C-9F7A-AEC2B458E8E4}" srcId="{74054C5F-F8CE-4B69-8BAE-29C1E862F8D3}" destId="{7C73A7E1-3912-488D-962A-193139882806}" srcOrd="0" destOrd="0" parTransId="{1A1F2D88-4F31-4371-A8AF-0EA976FEBE44}" sibTransId="{005E7589-0082-4F46-AEC2-E1793B00CD51}"/>
    <dgm:cxn modelId="{3EE664C2-5B8A-44E8-92CF-DC12D3D5139F}" type="presOf" srcId="{7C73A7E1-3912-488D-962A-193139882806}" destId="{03904303-ACBF-49C8-9950-6155994FEA05}" srcOrd="0" destOrd="0" presId="urn:microsoft.com/office/officeart/2005/8/layout/lProcess1"/>
    <dgm:cxn modelId="{F38040CB-F2F9-496B-9595-0F69C91C9392}" type="presOf" srcId="{E2AF31EA-EBD8-499D-BF0D-026D2A54530B}" destId="{24F82A6B-BBA1-4826-A9C7-803FF979AB99}" srcOrd="0" destOrd="0" presId="urn:microsoft.com/office/officeart/2005/8/layout/lProcess1"/>
    <dgm:cxn modelId="{6624F7D4-E51A-46B4-94A8-BF9AE3773423}" type="presOf" srcId="{655E7566-B090-47F5-8B10-E82B47AEEC90}" destId="{28966FBD-2248-4FEB-8CB8-EA4729AB2378}" srcOrd="0" destOrd="0" presId="urn:microsoft.com/office/officeart/2005/8/layout/lProcess1"/>
    <dgm:cxn modelId="{E14A3CDF-C1E8-4E7E-9321-4177AD4757AF}" type="presOf" srcId="{9B42E520-01CC-435F-AEAE-1D9F3F65F708}" destId="{7DD72D1D-8316-4672-AF4D-BC90112BF6D0}" srcOrd="0" destOrd="0" presId="urn:microsoft.com/office/officeart/2005/8/layout/lProcess1"/>
    <dgm:cxn modelId="{54FAEBED-DED9-4462-B00A-22C554D0E396}" type="presOf" srcId="{0854A53B-DE7B-4816-BE06-B132F456D0B8}" destId="{A298AC8E-6BF4-43C2-83F9-5D58BA11E22A}" srcOrd="0" destOrd="0" presId="urn:microsoft.com/office/officeart/2005/8/layout/lProcess1"/>
    <dgm:cxn modelId="{D20B00F2-6538-4458-82E1-C733B0CABFA9}" type="presOf" srcId="{C5775A60-12BF-418C-A139-B714EC81640D}" destId="{8119ED14-A597-4F01-BD9E-28B4A6BF5CD1}" srcOrd="0" destOrd="0" presId="urn:microsoft.com/office/officeart/2005/8/layout/lProcess1"/>
    <dgm:cxn modelId="{7D60C1F6-7ADA-4D49-86B7-4516016DDC08}" type="presOf" srcId="{54BFC2B8-2288-4B68-A6CE-8823C2673B02}" destId="{53BB48B5-06F2-45AB-AC2E-29333F11190E}" srcOrd="0" destOrd="0" presId="urn:microsoft.com/office/officeart/2005/8/layout/lProcess1"/>
    <dgm:cxn modelId="{4426C2FF-A72C-49A7-AB06-9160966FC667}" srcId="{9B42E520-01CC-435F-AEAE-1D9F3F65F708}" destId="{7F91470F-9636-4F60-B46D-4F69243CF1AC}" srcOrd="2" destOrd="0" parTransId="{CA75E332-C782-4FCB-83EC-5C1BD4F18506}" sibTransId="{E2AF31EA-EBD8-499D-BF0D-026D2A54530B}"/>
    <dgm:cxn modelId="{FF52243A-1031-4C6F-912A-BB1686D9C680}" type="presParOf" srcId="{AD81AB68-BF0D-4EA0-BDA7-CA5A9DCD9215}" destId="{76B72F65-CD7B-44A6-B0D4-D3842B7471CE}" srcOrd="0" destOrd="0" presId="urn:microsoft.com/office/officeart/2005/8/layout/lProcess1"/>
    <dgm:cxn modelId="{941BB413-7F82-4227-9632-2521AD3F092D}" type="presParOf" srcId="{76B72F65-CD7B-44A6-B0D4-D3842B7471CE}" destId="{03904303-ACBF-49C8-9950-6155994FEA05}" srcOrd="0" destOrd="0" presId="urn:microsoft.com/office/officeart/2005/8/layout/lProcess1"/>
    <dgm:cxn modelId="{A3F9F756-5099-4F69-BBA9-805BD710D747}" type="presParOf" srcId="{76B72F65-CD7B-44A6-B0D4-D3842B7471CE}" destId="{53BB48B5-06F2-45AB-AC2E-29333F11190E}" srcOrd="1" destOrd="0" presId="urn:microsoft.com/office/officeart/2005/8/layout/lProcess1"/>
    <dgm:cxn modelId="{E94D268B-A6C5-49A7-83D8-6CB6B5DECCD9}" type="presParOf" srcId="{76B72F65-CD7B-44A6-B0D4-D3842B7471CE}" destId="{28966FBD-2248-4FEB-8CB8-EA4729AB2378}" srcOrd="2" destOrd="0" presId="urn:microsoft.com/office/officeart/2005/8/layout/lProcess1"/>
    <dgm:cxn modelId="{8BFD882A-5BA1-4D15-9D26-72B5F2A9CA00}" type="presParOf" srcId="{76B72F65-CD7B-44A6-B0D4-D3842B7471CE}" destId="{25A6AB7D-2CD1-4B1A-8B09-F7915AF307D1}" srcOrd="3" destOrd="0" presId="urn:microsoft.com/office/officeart/2005/8/layout/lProcess1"/>
    <dgm:cxn modelId="{69E12122-348F-450A-AD67-CCBED0E32976}" type="presParOf" srcId="{76B72F65-CD7B-44A6-B0D4-D3842B7471CE}" destId="{A298AC8E-6BF4-43C2-83F9-5D58BA11E22A}" srcOrd="4" destOrd="0" presId="urn:microsoft.com/office/officeart/2005/8/layout/lProcess1"/>
    <dgm:cxn modelId="{0327FB24-2E67-49E0-AF67-4507BACED0A5}" type="presParOf" srcId="{76B72F65-CD7B-44A6-B0D4-D3842B7471CE}" destId="{7F3FA66F-842E-4E50-81BD-DF2A05AC6E2A}" srcOrd="5" destOrd="0" presId="urn:microsoft.com/office/officeart/2005/8/layout/lProcess1"/>
    <dgm:cxn modelId="{B5022D1C-7E37-4F9B-B9A0-260C2D035FC8}" type="presParOf" srcId="{76B72F65-CD7B-44A6-B0D4-D3842B7471CE}" destId="{8713F4B6-412D-45B4-A1D2-F0D8B398A651}" srcOrd="6" destOrd="0" presId="urn:microsoft.com/office/officeart/2005/8/layout/lProcess1"/>
    <dgm:cxn modelId="{CACAB501-FDC9-4A2A-85F5-47D127EAEB64}" type="presParOf" srcId="{76B72F65-CD7B-44A6-B0D4-D3842B7471CE}" destId="{0E1E247A-95EE-4F3D-A5BA-C772CE4ADB6C}" srcOrd="7" destOrd="0" presId="urn:microsoft.com/office/officeart/2005/8/layout/lProcess1"/>
    <dgm:cxn modelId="{6082B4F5-798B-4895-A001-0309A2A3A707}" type="presParOf" srcId="{76B72F65-CD7B-44A6-B0D4-D3842B7471CE}" destId="{2C6399ED-4B1F-41C2-9753-341C6DC840DC}" srcOrd="8" destOrd="0" presId="urn:microsoft.com/office/officeart/2005/8/layout/lProcess1"/>
    <dgm:cxn modelId="{B2958319-7031-43CB-B31C-462F43FD24CB}" type="presParOf" srcId="{AD81AB68-BF0D-4EA0-BDA7-CA5A9DCD9215}" destId="{911F50B1-58EC-4972-83EB-C50930401D52}" srcOrd="1" destOrd="0" presId="urn:microsoft.com/office/officeart/2005/8/layout/lProcess1"/>
    <dgm:cxn modelId="{C7F4BBE9-CFE1-45FB-A50E-4C3AF856950B}" type="presParOf" srcId="{AD81AB68-BF0D-4EA0-BDA7-CA5A9DCD9215}" destId="{88AD05B9-16EA-4983-B33A-DFF5B650DDA4}" srcOrd="2" destOrd="0" presId="urn:microsoft.com/office/officeart/2005/8/layout/lProcess1"/>
    <dgm:cxn modelId="{F88461F3-E3AD-4D99-8046-3F818870F155}" type="presParOf" srcId="{88AD05B9-16EA-4983-B33A-DFF5B650DDA4}" destId="{7DD72D1D-8316-4672-AF4D-BC90112BF6D0}" srcOrd="0" destOrd="0" presId="urn:microsoft.com/office/officeart/2005/8/layout/lProcess1"/>
    <dgm:cxn modelId="{3F9D7945-7BCF-402E-98BD-5472166B07F9}" type="presParOf" srcId="{88AD05B9-16EA-4983-B33A-DFF5B650DDA4}" destId="{A649DF94-625B-4BE7-8D5D-39EC3A15B4FC}" srcOrd="1" destOrd="0" presId="urn:microsoft.com/office/officeart/2005/8/layout/lProcess1"/>
    <dgm:cxn modelId="{F41462EE-9A9F-467D-8902-0C951EF7E117}" type="presParOf" srcId="{88AD05B9-16EA-4983-B33A-DFF5B650DDA4}" destId="{8119ED14-A597-4F01-BD9E-28B4A6BF5CD1}" srcOrd="2" destOrd="0" presId="urn:microsoft.com/office/officeart/2005/8/layout/lProcess1"/>
    <dgm:cxn modelId="{6FCAA16F-3058-4454-ABBC-09055BBAD75D}" type="presParOf" srcId="{88AD05B9-16EA-4983-B33A-DFF5B650DDA4}" destId="{F041D479-29CA-4E11-8B7E-237D5CAE2B77}" srcOrd="3" destOrd="0" presId="urn:microsoft.com/office/officeart/2005/8/layout/lProcess1"/>
    <dgm:cxn modelId="{762B0E86-1C8A-4C42-A242-7C5C73CA7A56}" type="presParOf" srcId="{88AD05B9-16EA-4983-B33A-DFF5B650DDA4}" destId="{8B92ED34-2109-40FF-AB79-CA5D80ED1664}" srcOrd="4" destOrd="0" presId="urn:microsoft.com/office/officeart/2005/8/layout/lProcess1"/>
    <dgm:cxn modelId="{43FF1E1C-43FA-4B19-8C28-7ABBC748A333}" type="presParOf" srcId="{88AD05B9-16EA-4983-B33A-DFF5B650DDA4}" destId="{FB1DF399-3CC2-48E8-8B05-59710F9D71B3}" srcOrd="5" destOrd="0" presId="urn:microsoft.com/office/officeart/2005/8/layout/lProcess1"/>
    <dgm:cxn modelId="{47F6F327-3B08-4280-B330-577CB3474FC0}" type="presParOf" srcId="{88AD05B9-16EA-4983-B33A-DFF5B650DDA4}" destId="{CEA6AB62-8D99-4AFB-9C4A-28EAA1E59241}" srcOrd="6" destOrd="0" presId="urn:microsoft.com/office/officeart/2005/8/layout/lProcess1"/>
    <dgm:cxn modelId="{87F4C885-CC82-4E86-9B4B-9C9FA28B6084}" type="presParOf" srcId="{88AD05B9-16EA-4983-B33A-DFF5B650DDA4}" destId="{24F82A6B-BBA1-4826-A9C7-803FF979AB99}" srcOrd="7" destOrd="0" presId="urn:microsoft.com/office/officeart/2005/8/layout/lProcess1"/>
    <dgm:cxn modelId="{14076C25-93FE-4152-9BD8-E53DEE62BE73}" type="presParOf" srcId="{88AD05B9-16EA-4983-B33A-DFF5B650DDA4}" destId="{81FB2AF4-1D83-44C3-9B6A-437A016EA7E0}" srcOrd="8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F33A8E-3215-4AF3-B84B-0763FE5330C8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123E7B-031D-49E0-85E0-56F382D613E6}">
      <dgm:prSet phldrT="[Text]" phldr="0" custT="1"/>
      <dgm:spPr/>
      <dgm:t>
        <a:bodyPr/>
        <a:lstStyle/>
        <a:p>
          <a:pPr algn="ctr"/>
          <a:r>
            <a:rPr lang="sr-Cyrl-RS" sz="1600" dirty="0"/>
            <a:t>САВРЕМЕНА БАНКА</a:t>
          </a:r>
          <a:endParaRPr lang="en-US" sz="1600" dirty="0"/>
        </a:p>
      </dgm:t>
    </dgm:pt>
    <dgm:pt modelId="{2EC993BF-B2D1-4848-8B04-5A0958A0AFFE}" type="parTrans" cxnId="{49FEBE3B-BDB3-4831-94F3-3187C23B2808}">
      <dgm:prSet/>
      <dgm:spPr/>
      <dgm:t>
        <a:bodyPr/>
        <a:lstStyle/>
        <a:p>
          <a:endParaRPr lang="en-US" sz="800"/>
        </a:p>
      </dgm:t>
    </dgm:pt>
    <dgm:pt modelId="{04FD9E8F-7178-4E7B-8D6F-B28DEED2377A}" type="sibTrans" cxnId="{49FEBE3B-BDB3-4831-94F3-3187C23B2808}">
      <dgm:prSet/>
      <dgm:spPr/>
      <dgm:t>
        <a:bodyPr/>
        <a:lstStyle/>
        <a:p>
          <a:endParaRPr lang="en-US" sz="800"/>
        </a:p>
      </dgm:t>
    </dgm:pt>
    <dgm:pt modelId="{D0259319-65D0-4574-B78D-F336BE122E05}">
      <dgm:prSet phldrT="[Text]" phldr="0" custT="1"/>
      <dgm:spPr/>
      <dgm:t>
        <a:bodyPr/>
        <a:lstStyle/>
        <a:p>
          <a:r>
            <a:rPr lang="sr-Cyrl-RS" sz="800" dirty="0"/>
            <a:t>ФУНКЦИЈА ПОВЕРЕНИКА</a:t>
          </a:r>
          <a:endParaRPr lang="en-US" sz="800" dirty="0"/>
        </a:p>
      </dgm:t>
    </dgm:pt>
    <dgm:pt modelId="{3F01E1D4-3E93-4D83-BCA1-DB61B5F54D73}" type="parTrans" cxnId="{F192C6BD-3440-48B8-A233-5F77614D42B4}">
      <dgm:prSet custT="1"/>
      <dgm:spPr/>
      <dgm:t>
        <a:bodyPr/>
        <a:lstStyle/>
        <a:p>
          <a:endParaRPr lang="en-US" sz="800"/>
        </a:p>
      </dgm:t>
    </dgm:pt>
    <dgm:pt modelId="{80F55830-1DF9-4290-979D-4ADE0DD2E8F8}" type="sibTrans" cxnId="{F192C6BD-3440-48B8-A233-5F77614D42B4}">
      <dgm:prSet/>
      <dgm:spPr/>
      <dgm:t>
        <a:bodyPr/>
        <a:lstStyle/>
        <a:p>
          <a:endParaRPr lang="en-US" sz="800"/>
        </a:p>
      </dgm:t>
    </dgm:pt>
    <dgm:pt modelId="{EDE12A6D-8D01-4391-8E57-97C311F0D6BA}">
      <dgm:prSet phldrT="[Text]" phldr="0" custT="1"/>
      <dgm:spPr/>
      <dgm:t>
        <a:bodyPr/>
        <a:lstStyle/>
        <a:p>
          <a:r>
            <a:rPr lang="sr-Cyrl-RS" sz="800" dirty="0"/>
            <a:t>ИНВЕСТИЦИОНО БАНКАРСТВО</a:t>
          </a:r>
          <a:endParaRPr lang="en-US" sz="800" dirty="0"/>
        </a:p>
      </dgm:t>
    </dgm:pt>
    <dgm:pt modelId="{CA6C308A-E855-4BA8-A69E-7B8DBDC711A5}" type="parTrans" cxnId="{C07DA872-D746-4F5D-B57A-8BBB2A6D746A}">
      <dgm:prSet custT="1"/>
      <dgm:spPr/>
      <dgm:t>
        <a:bodyPr/>
        <a:lstStyle/>
        <a:p>
          <a:endParaRPr lang="en-US" sz="800"/>
        </a:p>
      </dgm:t>
    </dgm:pt>
    <dgm:pt modelId="{5B161F82-31F7-4F66-A0EC-C76C8B899D2E}" type="sibTrans" cxnId="{C07DA872-D746-4F5D-B57A-8BBB2A6D746A}">
      <dgm:prSet/>
      <dgm:spPr/>
      <dgm:t>
        <a:bodyPr/>
        <a:lstStyle/>
        <a:p>
          <a:endParaRPr lang="en-US" sz="800"/>
        </a:p>
      </dgm:t>
    </dgm:pt>
    <dgm:pt modelId="{7617A31F-72F3-44FA-8835-7FBC8E487EBA}">
      <dgm:prSet phldrT="[Text]" phldr="0" custT="1"/>
      <dgm:spPr/>
      <dgm:t>
        <a:bodyPr/>
        <a:lstStyle/>
        <a:p>
          <a:r>
            <a:rPr lang="sr-Cyrl-RS" sz="800" dirty="0"/>
            <a:t>БРОКЕРСКА ФУНКЦИЈА</a:t>
          </a:r>
          <a:endParaRPr lang="en-US" sz="800" dirty="0"/>
        </a:p>
      </dgm:t>
    </dgm:pt>
    <dgm:pt modelId="{0A2692A9-1C88-4BBC-AE03-819CA2724737}" type="parTrans" cxnId="{6D13465C-2312-4B50-A53A-DF6C52C6850E}">
      <dgm:prSet custT="1"/>
      <dgm:spPr/>
      <dgm:t>
        <a:bodyPr/>
        <a:lstStyle/>
        <a:p>
          <a:endParaRPr lang="en-US" sz="800"/>
        </a:p>
      </dgm:t>
    </dgm:pt>
    <dgm:pt modelId="{BDECCCA5-9AC5-4F70-96B5-36FB2B6BF725}" type="sibTrans" cxnId="{6D13465C-2312-4B50-A53A-DF6C52C6850E}">
      <dgm:prSet/>
      <dgm:spPr/>
      <dgm:t>
        <a:bodyPr/>
        <a:lstStyle/>
        <a:p>
          <a:endParaRPr lang="en-US" sz="800"/>
        </a:p>
      </dgm:t>
    </dgm:pt>
    <dgm:pt modelId="{FB6A5023-B260-4B72-A049-DC0DA861027A}">
      <dgm:prSet phldrT="[Text]" phldr="0" custT="1"/>
      <dgm:spPr/>
      <dgm:t>
        <a:bodyPr/>
        <a:lstStyle/>
        <a:p>
          <a:r>
            <a:rPr lang="sr-Cyrl-RS" sz="800" dirty="0"/>
            <a:t>ФУНКЦИЈА ОСИГУРАЊА</a:t>
          </a:r>
          <a:endParaRPr lang="en-US" sz="800" dirty="0"/>
        </a:p>
      </dgm:t>
    </dgm:pt>
    <dgm:pt modelId="{CCDD4B9B-72EF-4ABF-B1EB-15704090F66C}" type="parTrans" cxnId="{CA99AFD7-CEB4-436B-9388-782D2D4256B2}">
      <dgm:prSet custT="1"/>
      <dgm:spPr/>
      <dgm:t>
        <a:bodyPr/>
        <a:lstStyle/>
        <a:p>
          <a:endParaRPr lang="en-US" sz="800"/>
        </a:p>
      </dgm:t>
    </dgm:pt>
    <dgm:pt modelId="{47DD6F3B-8996-4334-91D0-A8154D83BC87}" type="sibTrans" cxnId="{CA99AFD7-CEB4-436B-9388-782D2D4256B2}">
      <dgm:prSet/>
      <dgm:spPr/>
      <dgm:t>
        <a:bodyPr/>
        <a:lstStyle/>
        <a:p>
          <a:endParaRPr lang="en-US" sz="800"/>
        </a:p>
      </dgm:t>
    </dgm:pt>
    <dgm:pt modelId="{F13CBF96-FFFA-4F12-BA87-329D400A0403}">
      <dgm:prSet custT="1"/>
      <dgm:spPr/>
      <dgm:t>
        <a:bodyPr/>
        <a:lstStyle/>
        <a:p>
          <a:r>
            <a:rPr lang="sr-Cyrl-RS" sz="800" dirty="0"/>
            <a:t>ФУНКЦИЈА УПРАВЉАЊА ГОТОВИНОМ</a:t>
          </a:r>
          <a:endParaRPr lang="en-US" sz="800" dirty="0"/>
        </a:p>
      </dgm:t>
    </dgm:pt>
    <dgm:pt modelId="{8738AF75-EAFB-46A5-B272-513E04A92B01}" type="parTrans" cxnId="{4AD05604-BEFF-44AD-8096-4A67B755C11D}">
      <dgm:prSet custT="1"/>
      <dgm:spPr/>
      <dgm:t>
        <a:bodyPr/>
        <a:lstStyle/>
        <a:p>
          <a:endParaRPr lang="en-US" sz="800"/>
        </a:p>
      </dgm:t>
    </dgm:pt>
    <dgm:pt modelId="{90CB87E4-3CE6-4DC1-B295-5F8673A24FF2}" type="sibTrans" cxnId="{4AD05604-BEFF-44AD-8096-4A67B755C11D}">
      <dgm:prSet/>
      <dgm:spPr/>
      <dgm:t>
        <a:bodyPr/>
        <a:lstStyle/>
        <a:p>
          <a:endParaRPr lang="en-US" sz="800"/>
        </a:p>
      </dgm:t>
    </dgm:pt>
    <dgm:pt modelId="{3B38D4FA-1B38-48A2-87D6-9A8A700BD457}">
      <dgm:prSet custT="1"/>
      <dgm:spPr/>
      <dgm:t>
        <a:bodyPr/>
        <a:lstStyle/>
        <a:p>
          <a:r>
            <a:rPr lang="sr-Cyrl-RS" sz="800" dirty="0"/>
            <a:t>КРЕДИТНА ФУНКЦИЈА</a:t>
          </a:r>
          <a:endParaRPr lang="en-US" sz="800" dirty="0"/>
        </a:p>
      </dgm:t>
    </dgm:pt>
    <dgm:pt modelId="{E685CE88-E722-4CA2-AC31-5AED10441286}" type="parTrans" cxnId="{3DBA027B-0AE2-4C6A-B25B-80DE5A8A9CCB}">
      <dgm:prSet custT="1"/>
      <dgm:spPr/>
      <dgm:t>
        <a:bodyPr/>
        <a:lstStyle/>
        <a:p>
          <a:endParaRPr lang="en-US" sz="800"/>
        </a:p>
      </dgm:t>
    </dgm:pt>
    <dgm:pt modelId="{C3D91597-0EA9-49E6-8E08-0BD187903DB6}" type="sibTrans" cxnId="{3DBA027B-0AE2-4C6A-B25B-80DE5A8A9CCB}">
      <dgm:prSet/>
      <dgm:spPr/>
      <dgm:t>
        <a:bodyPr/>
        <a:lstStyle/>
        <a:p>
          <a:endParaRPr lang="en-US" sz="800"/>
        </a:p>
      </dgm:t>
    </dgm:pt>
    <dgm:pt modelId="{A108428C-E41B-46B3-8698-FB173344C0BB}">
      <dgm:prSet custT="1"/>
      <dgm:spPr/>
      <dgm:t>
        <a:bodyPr/>
        <a:lstStyle/>
        <a:p>
          <a:r>
            <a:rPr lang="sr-Cyrl-RS" sz="800" dirty="0"/>
            <a:t>ФУНКЦИЈА ШТЕДЊЕ</a:t>
          </a:r>
          <a:endParaRPr lang="en-US" sz="800" dirty="0"/>
        </a:p>
      </dgm:t>
    </dgm:pt>
    <dgm:pt modelId="{B1A5C2CF-12DC-4ABD-8697-E9F5E5C8A6E0}" type="parTrans" cxnId="{E1B6669C-24B8-4F13-8001-6A70D23E99EE}">
      <dgm:prSet custT="1"/>
      <dgm:spPr/>
      <dgm:t>
        <a:bodyPr/>
        <a:lstStyle/>
        <a:p>
          <a:endParaRPr lang="en-US" sz="800"/>
        </a:p>
      </dgm:t>
    </dgm:pt>
    <dgm:pt modelId="{0EDDDE43-CFCD-44D0-B85E-A89AD4D9825B}" type="sibTrans" cxnId="{E1B6669C-24B8-4F13-8001-6A70D23E99EE}">
      <dgm:prSet/>
      <dgm:spPr/>
      <dgm:t>
        <a:bodyPr/>
        <a:lstStyle/>
        <a:p>
          <a:endParaRPr lang="en-US" sz="800"/>
        </a:p>
      </dgm:t>
    </dgm:pt>
    <dgm:pt modelId="{D8FAE66C-2B8F-4E92-9F55-77947BEBE8C6}">
      <dgm:prSet custT="1"/>
      <dgm:spPr/>
      <dgm:t>
        <a:bodyPr/>
        <a:lstStyle/>
        <a:p>
          <a:r>
            <a:rPr lang="sr-Cyrl-RS" sz="800" dirty="0"/>
            <a:t>ФУНКЦИЈА ПЛАЋАЊА</a:t>
          </a:r>
          <a:endParaRPr lang="en-US" sz="800" dirty="0"/>
        </a:p>
      </dgm:t>
    </dgm:pt>
    <dgm:pt modelId="{DFA34D1F-D24D-479C-A2CD-922A41DA2D9F}" type="parTrans" cxnId="{158DF8E3-6EB7-4F28-9832-D8F5CE82E1BF}">
      <dgm:prSet custT="1"/>
      <dgm:spPr/>
      <dgm:t>
        <a:bodyPr/>
        <a:lstStyle/>
        <a:p>
          <a:endParaRPr lang="en-US" sz="800"/>
        </a:p>
      </dgm:t>
    </dgm:pt>
    <dgm:pt modelId="{B4DE9B76-2F32-49FA-8E9E-DC39FCA1DF52}" type="sibTrans" cxnId="{158DF8E3-6EB7-4F28-9832-D8F5CE82E1BF}">
      <dgm:prSet/>
      <dgm:spPr/>
      <dgm:t>
        <a:bodyPr/>
        <a:lstStyle/>
        <a:p>
          <a:endParaRPr lang="en-US" sz="800"/>
        </a:p>
      </dgm:t>
    </dgm:pt>
    <dgm:pt modelId="{DFBAF1B1-37E1-4C66-A251-F693B310DE84}">
      <dgm:prSet custT="1"/>
      <dgm:spPr/>
      <dgm:t>
        <a:bodyPr/>
        <a:lstStyle/>
        <a:p>
          <a:r>
            <a:rPr lang="sr-Cyrl-RS" sz="800" dirty="0"/>
            <a:t>ФУНКЦИЈА ИНВЕСТИЦИОНОГ ПЛАНИРАЊА</a:t>
          </a:r>
          <a:endParaRPr lang="en-US" sz="800" dirty="0"/>
        </a:p>
      </dgm:t>
    </dgm:pt>
    <dgm:pt modelId="{85778027-6A48-4598-8712-B5747976E981}" type="parTrans" cxnId="{783F36DD-3C5F-49FF-A4A0-3C2468915E29}">
      <dgm:prSet custT="1"/>
      <dgm:spPr/>
      <dgm:t>
        <a:bodyPr/>
        <a:lstStyle/>
        <a:p>
          <a:endParaRPr lang="en-US" sz="800"/>
        </a:p>
      </dgm:t>
    </dgm:pt>
    <dgm:pt modelId="{535BA458-46A0-4D02-87C2-0BF80C97D05E}" type="sibTrans" cxnId="{783F36DD-3C5F-49FF-A4A0-3C2468915E29}">
      <dgm:prSet/>
      <dgm:spPr/>
      <dgm:t>
        <a:bodyPr/>
        <a:lstStyle/>
        <a:p>
          <a:endParaRPr lang="en-US" sz="800"/>
        </a:p>
      </dgm:t>
    </dgm:pt>
    <dgm:pt modelId="{98A5341B-ECC6-4F83-8679-DFD21B014FEF}" type="pres">
      <dgm:prSet presAssocID="{37F33A8E-3215-4AF3-B84B-0763FE5330C8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767F949-CF99-42E7-B087-82B3BA3CC964}" type="pres">
      <dgm:prSet presAssocID="{5E123E7B-031D-49E0-85E0-56F382D613E6}" presName="centerShape" presStyleLbl="node0" presStyleIdx="0" presStyleCnt="1" custScaleX="155413" custScaleY="141252"/>
      <dgm:spPr/>
    </dgm:pt>
    <dgm:pt modelId="{18528BC2-D009-454A-952C-BE927EE0EE19}" type="pres">
      <dgm:prSet presAssocID="{3F01E1D4-3E93-4D83-BCA1-DB61B5F54D73}" presName="Name9" presStyleLbl="parChTrans1D2" presStyleIdx="0" presStyleCnt="9"/>
      <dgm:spPr/>
    </dgm:pt>
    <dgm:pt modelId="{F7F8AA73-2FDA-434C-BDD5-F9FFAD070327}" type="pres">
      <dgm:prSet presAssocID="{3F01E1D4-3E93-4D83-BCA1-DB61B5F54D73}" presName="connTx" presStyleLbl="parChTrans1D2" presStyleIdx="0" presStyleCnt="9"/>
      <dgm:spPr/>
    </dgm:pt>
    <dgm:pt modelId="{48CED6EE-0C65-420E-B8A7-12F2C2F82940}" type="pres">
      <dgm:prSet presAssocID="{D0259319-65D0-4574-B78D-F336BE122E05}" presName="node" presStyleLbl="node1" presStyleIdx="0" presStyleCnt="9">
        <dgm:presLayoutVars>
          <dgm:bulletEnabled val="1"/>
        </dgm:presLayoutVars>
      </dgm:prSet>
      <dgm:spPr/>
    </dgm:pt>
    <dgm:pt modelId="{D7DA56F0-D56B-452B-8676-8AA1977F56E0}" type="pres">
      <dgm:prSet presAssocID="{E685CE88-E722-4CA2-AC31-5AED10441286}" presName="Name9" presStyleLbl="parChTrans1D2" presStyleIdx="1" presStyleCnt="9"/>
      <dgm:spPr/>
    </dgm:pt>
    <dgm:pt modelId="{72D51244-88C8-4B15-B484-E3A317AF43E1}" type="pres">
      <dgm:prSet presAssocID="{E685CE88-E722-4CA2-AC31-5AED10441286}" presName="connTx" presStyleLbl="parChTrans1D2" presStyleIdx="1" presStyleCnt="9"/>
      <dgm:spPr/>
    </dgm:pt>
    <dgm:pt modelId="{600CCC3A-58E4-43D1-84BE-2951BB507E24}" type="pres">
      <dgm:prSet presAssocID="{3B38D4FA-1B38-48A2-87D6-9A8A700BD457}" presName="node" presStyleLbl="node1" presStyleIdx="1" presStyleCnt="9">
        <dgm:presLayoutVars>
          <dgm:bulletEnabled val="1"/>
        </dgm:presLayoutVars>
      </dgm:prSet>
      <dgm:spPr/>
    </dgm:pt>
    <dgm:pt modelId="{3597CB60-5FA3-439C-BE8F-4478A0FD3F3B}" type="pres">
      <dgm:prSet presAssocID="{85778027-6A48-4598-8712-B5747976E981}" presName="Name9" presStyleLbl="parChTrans1D2" presStyleIdx="2" presStyleCnt="9"/>
      <dgm:spPr/>
    </dgm:pt>
    <dgm:pt modelId="{D749EE64-B613-478B-9473-F5A0858919D0}" type="pres">
      <dgm:prSet presAssocID="{85778027-6A48-4598-8712-B5747976E981}" presName="connTx" presStyleLbl="parChTrans1D2" presStyleIdx="2" presStyleCnt="9"/>
      <dgm:spPr/>
    </dgm:pt>
    <dgm:pt modelId="{82FBD61B-BBA0-46FC-B4F5-6EDA2E29B38E}" type="pres">
      <dgm:prSet presAssocID="{DFBAF1B1-37E1-4C66-A251-F693B310DE84}" presName="node" presStyleLbl="node1" presStyleIdx="2" presStyleCnt="9">
        <dgm:presLayoutVars>
          <dgm:bulletEnabled val="1"/>
        </dgm:presLayoutVars>
      </dgm:prSet>
      <dgm:spPr/>
    </dgm:pt>
    <dgm:pt modelId="{233E1232-58E3-4AEF-9425-5051342B4FC6}" type="pres">
      <dgm:prSet presAssocID="{DFA34D1F-D24D-479C-A2CD-922A41DA2D9F}" presName="Name9" presStyleLbl="parChTrans1D2" presStyleIdx="3" presStyleCnt="9"/>
      <dgm:spPr/>
    </dgm:pt>
    <dgm:pt modelId="{1DCEE8A7-6984-4A80-AF42-FF9C1542CE7B}" type="pres">
      <dgm:prSet presAssocID="{DFA34D1F-D24D-479C-A2CD-922A41DA2D9F}" presName="connTx" presStyleLbl="parChTrans1D2" presStyleIdx="3" presStyleCnt="9"/>
      <dgm:spPr/>
    </dgm:pt>
    <dgm:pt modelId="{4700F05F-89AA-4159-B623-18F6F6AB1603}" type="pres">
      <dgm:prSet presAssocID="{D8FAE66C-2B8F-4E92-9F55-77947BEBE8C6}" presName="node" presStyleLbl="node1" presStyleIdx="3" presStyleCnt="9">
        <dgm:presLayoutVars>
          <dgm:bulletEnabled val="1"/>
        </dgm:presLayoutVars>
      </dgm:prSet>
      <dgm:spPr/>
    </dgm:pt>
    <dgm:pt modelId="{0D7D683F-8DE5-4A4C-A855-C4845E2B36F9}" type="pres">
      <dgm:prSet presAssocID="{B1A5C2CF-12DC-4ABD-8697-E9F5E5C8A6E0}" presName="Name9" presStyleLbl="parChTrans1D2" presStyleIdx="4" presStyleCnt="9"/>
      <dgm:spPr/>
    </dgm:pt>
    <dgm:pt modelId="{16BBB296-3748-4B00-AE46-3E39E20B533A}" type="pres">
      <dgm:prSet presAssocID="{B1A5C2CF-12DC-4ABD-8697-E9F5E5C8A6E0}" presName="connTx" presStyleLbl="parChTrans1D2" presStyleIdx="4" presStyleCnt="9"/>
      <dgm:spPr/>
    </dgm:pt>
    <dgm:pt modelId="{2E4D063B-ADE5-4708-9F4A-734065D40CF5}" type="pres">
      <dgm:prSet presAssocID="{A108428C-E41B-46B3-8698-FB173344C0BB}" presName="node" presStyleLbl="node1" presStyleIdx="4" presStyleCnt="9">
        <dgm:presLayoutVars>
          <dgm:bulletEnabled val="1"/>
        </dgm:presLayoutVars>
      </dgm:prSet>
      <dgm:spPr/>
    </dgm:pt>
    <dgm:pt modelId="{1038C81C-0FB2-4D78-8E5B-EAC8D2F00884}" type="pres">
      <dgm:prSet presAssocID="{8738AF75-EAFB-46A5-B272-513E04A92B01}" presName="Name9" presStyleLbl="parChTrans1D2" presStyleIdx="5" presStyleCnt="9"/>
      <dgm:spPr/>
    </dgm:pt>
    <dgm:pt modelId="{68138F3E-CC5F-4B29-A1FB-7E34C731A47B}" type="pres">
      <dgm:prSet presAssocID="{8738AF75-EAFB-46A5-B272-513E04A92B01}" presName="connTx" presStyleLbl="parChTrans1D2" presStyleIdx="5" presStyleCnt="9"/>
      <dgm:spPr/>
    </dgm:pt>
    <dgm:pt modelId="{1FBE28D5-9AB5-4679-95CF-07219E07CC1C}" type="pres">
      <dgm:prSet presAssocID="{F13CBF96-FFFA-4F12-BA87-329D400A0403}" presName="node" presStyleLbl="node1" presStyleIdx="5" presStyleCnt="9">
        <dgm:presLayoutVars>
          <dgm:bulletEnabled val="1"/>
        </dgm:presLayoutVars>
      </dgm:prSet>
      <dgm:spPr/>
    </dgm:pt>
    <dgm:pt modelId="{6406674F-0EF5-42EB-A132-9851B4F4E114}" type="pres">
      <dgm:prSet presAssocID="{CA6C308A-E855-4BA8-A69E-7B8DBDC711A5}" presName="Name9" presStyleLbl="parChTrans1D2" presStyleIdx="6" presStyleCnt="9"/>
      <dgm:spPr/>
    </dgm:pt>
    <dgm:pt modelId="{AE9492F2-2E02-421E-89BA-4B32EB95AAEF}" type="pres">
      <dgm:prSet presAssocID="{CA6C308A-E855-4BA8-A69E-7B8DBDC711A5}" presName="connTx" presStyleLbl="parChTrans1D2" presStyleIdx="6" presStyleCnt="9"/>
      <dgm:spPr/>
    </dgm:pt>
    <dgm:pt modelId="{57E95990-7EA9-4817-8776-7AFCB039D6A2}" type="pres">
      <dgm:prSet presAssocID="{EDE12A6D-8D01-4391-8E57-97C311F0D6BA}" presName="node" presStyleLbl="node1" presStyleIdx="6" presStyleCnt="9">
        <dgm:presLayoutVars>
          <dgm:bulletEnabled val="1"/>
        </dgm:presLayoutVars>
      </dgm:prSet>
      <dgm:spPr/>
    </dgm:pt>
    <dgm:pt modelId="{AC8A9E8F-B35E-439D-B89B-07B647C8FD92}" type="pres">
      <dgm:prSet presAssocID="{0A2692A9-1C88-4BBC-AE03-819CA2724737}" presName="Name9" presStyleLbl="parChTrans1D2" presStyleIdx="7" presStyleCnt="9"/>
      <dgm:spPr/>
    </dgm:pt>
    <dgm:pt modelId="{F5E83BC6-F82F-45D4-B6EB-BCE21A2EC8DF}" type="pres">
      <dgm:prSet presAssocID="{0A2692A9-1C88-4BBC-AE03-819CA2724737}" presName="connTx" presStyleLbl="parChTrans1D2" presStyleIdx="7" presStyleCnt="9"/>
      <dgm:spPr/>
    </dgm:pt>
    <dgm:pt modelId="{14A7BA9D-3C06-4950-96E3-56EAFAF5F403}" type="pres">
      <dgm:prSet presAssocID="{7617A31F-72F3-44FA-8835-7FBC8E487EBA}" presName="node" presStyleLbl="node1" presStyleIdx="7" presStyleCnt="9">
        <dgm:presLayoutVars>
          <dgm:bulletEnabled val="1"/>
        </dgm:presLayoutVars>
      </dgm:prSet>
      <dgm:spPr/>
    </dgm:pt>
    <dgm:pt modelId="{6F41A66F-4019-4AFF-9D0B-3564905A17E3}" type="pres">
      <dgm:prSet presAssocID="{CCDD4B9B-72EF-4ABF-B1EB-15704090F66C}" presName="Name9" presStyleLbl="parChTrans1D2" presStyleIdx="8" presStyleCnt="9"/>
      <dgm:spPr/>
    </dgm:pt>
    <dgm:pt modelId="{CD1060FF-5B0B-4D56-AFFC-5BD0BF0D8A35}" type="pres">
      <dgm:prSet presAssocID="{CCDD4B9B-72EF-4ABF-B1EB-15704090F66C}" presName="connTx" presStyleLbl="parChTrans1D2" presStyleIdx="8" presStyleCnt="9"/>
      <dgm:spPr/>
    </dgm:pt>
    <dgm:pt modelId="{E6A55D29-0230-4451-B2EE-577813E4271A}" type="pres">
      <dgm:prSet presAssocID="{FB6A5023-B260-4B72-A049-DC0DA861027A}" presName="node" presStyleLbl="node1" presStyleIdx="8" presStyleCnt="9">
        <dgm:presLayoutVars>
          <dgm:bulletEnabled val="1"/>
        </dgm:presLayoutVars>
      </dgm:prSet>
      <dgm:spPr/>
    </dgm:pt>
  </dgm:ptLst>
  <dgm:cxnLst>
    <dgm:cxn modelId="{4AD05604-BEFF-44AD-8096-4A67B755C11D}" srcId="{5E123E7B-031D-49E0-85E0-56F382D613E6}" destId="{F13CBF96-FFFA-4F12-BA87-329D400A0403}" srcOrd="5" destOrd="0" parTransId="{8738AF75-EAFB-46A5-B272-513E04A92B01}" sibTransId="{90CB87E4-3CE6-4DC1-B295-5F8673A24FF2}"/>
    <dgm:cxn modelId="{03119906-E6F5-4BDE-BAEC-E5F5EA6F5F33}" type="presOf" srcId="{CCDD4B9B-72EF-4ABF-B1EB-15704090F66C}" destId="{6F41A66F-4019-4AFF-9D0B-3564905A17E3}" srcOrd="0" destOrd="0" presId="urn:microsoft.com/office/officeart/2005/8/layout/radial1"/>
    <dgm:cxn modelId="{7A982511-FC36-497F-AB15-2BFECAACD137}" type="presOf" srcId="{A108428C-E41B-46B3-8698-FB173344C0BB}" destId="{2E4D063B-ADE5-4708-9F4A-734065D40CF5}" srcOrd="0" destOrd="0" presId="urn:microsoft.com/office/officeart/2005/8/layout/radial1"/>
    <dgm:cxn modelId="{03C09E17-80B6-4B4D-ADDC-C3C66821F8AA}" type="presOf" srcId="{EDE12A6D-8D01-4391-8E57-97C311F0D6BA}" destId="{57E95990-7EA9-4817-8776-7AFCB039D6A2}" srcOrd="0" destOrd="0" presId="urn:microsoft.com/office/officeart/2005/8/layout/radial1"/>
    <dgm:cxn modelId="{BE45C717-4B85-4EE9-BBEB-C39C5F6D73CA}" type="presOf" srcId="{CCDD4B9B-72EF-4ABF-B1EB-15704090F66C}" destId="{CD1060FF-5B0B-4D56-AFFC-5BD0BF0D8A35}" srcOrd="1" destOrd="0" presId="urn:microsoft.com/office/officeart/2005/8/layout/radial1"/>
    <dgm:cxn modelId="{D5ECFC1C-151E-463F-929F-5DE4D9DE9197}" type="presOf" srcId="{E685CE88-E722-4CA2-AC31-5AED10441286}" destId="{D7DA56F0-D56B-452B-8676-8AA1977F56E0}" srcOrd="0" destOrd="0" presId="urn:microsoft.com/office/officeart/2005/8/layout/radial1"/>
    <dgm:cxn modelId="{7B12BC28-3783-4F54-B461-2C0E5DA15960}" type="presOf" srcId="{CA6C308A-E855-4BA8-A69E-7B8DBDC711A5}" destId="{6406674F-0EF5-42EB-A132-9851B4F4E114}" srcOrd="0" destOrd="0" presId="urn:microsoft.com/office/officeart/2005/8/layout/radial1"/>
    <dgm:cxn modelId="{49FEBE3B-BDB3-4831-94F3-3187C23B2808}" srcId="{37F33A8E-3215-4AF3-B84B-0763FE5330C8}" destId="{5E123E7B-031D-49E0-85E0-56F382D613E6}" srcOrd="0" destOrd="0" parTransId="{2EC993BF-B2D1-4848-8B04-5A0958A0AFFE}" sibTransId="{04FD9E8F-7178-4E7B-8D6F-B28DEED2377A}"/>
    <dgm:cxn modelId="{EB1AED3C-C27D-43D8-B7EB-8A6CBBEAABBA}" type="presOf" srcId="{8738AF75-EAFB-46A5-B272-513E04A92B01}" destId="{68138F3E-CC5F-4B29-A1FB-7E34C731A47B}" srcOrd="1" destOrd="0" presId="urn:microsoft.com/office/officeart/2005/8/layout/radial1"/>
    <dgm:cxn modelId="{5521363D-3066-4620-ACC4-4F2EFD4837AA}" type="presOf" srcId="{CA6C308A-E855-4BA8-A69E-7B8DBDC711A5}" destId="{AE9492F2-2E02-421E-89BA-4B32EB95AAEF}" srcOrd="1" destOrd="0" presId="urn:microsoft.com/office/officeart/2005/8/layout/radial1"/>
    <dgm:cxn modelId="{6D13465C-2312-4B50-A53A-DF6C52C6850E}" srcId="{5E123E7B-031D-49E0-85E0-56F382D613E6}" destId="{7617A31F-72F3-44FA-8835-7FBC8E487EBA}" srcOrd="7" destOrd="0" parTransId="{0A2692A9-1C88-4BBC-AE03-819CA2724737}" sibTransId="{BDECCCA5-9AC5-4F70-96B5-36FB2B6BF725}"/>
    <dgm:cxn modelId="{E475E346-90E7-4991-B3B9-1CCD23F081A7}" type="presOf" srcId="{B1A5C2CF-12DC-4ABD-8697-E9F5E5C8A6E0}" destId="{0D7D683F-8DE5-4A4C-A855-C4845E2B36F9}" srcOrd="0" destOrd="0" presId="urn:microsoft.com/office/officeart/2005/8/layout/radial1"/>
    <dgm:cxn modelId="{C276316D-15A4-4146-B5C6-BD85106BE368}" type="presOf" srcId="{FB6A5023-B260-4B72-A049-DC0DA861027A}" destId="{E6A55D29-0230-4451-B2EE-577813E4271A}" srcOrd="0" destOrd="0" presId="urn:microsoft.com/office/officeart/2005/8/layout/radial1"/>
    <dgm:cxn modelId="{E09FD26D-672A-4696-A0DD-4DECF92AECB6}" type="presOf" srcId="{E685CE88-E722-4CA2-AC31-5AED10441286}" destId="{72D51244-88C8-4B15-B484-E3A317AF43E1}" srcOrd="1" destOrd="0" presId="urn:microsoft.com/office/officeart/2005/8/layout/radial1"/>
    <dgm:cxn modelId="{57E67B4F-BBE5-4189-AB1E-45D78959B4B7}" type="presOf" srcId="{3B38D4FA-1B38-48A2-87D6-9A8A700BD457}" destId="{600CCC3A-58E4-43D1-84BE-2951BB507E24}" srcOrd="0" destOrd="0" presId="urn:microsoft.com/office/officeart/2005/8/layout/radial1"/>
    <dgm:cxn modelId="{F0DB8250-4C78-44FC-BA8B-3B4A814E86D2}" type="presOf" srcId="{8738AF75-EAFB-46A5-B272-513E04A92B01}" destId="{1038C81C-0FB2-4D78-8E5B-EAC8D2F00884}" srcOrd="0" destOrd="0" presId="urn:microsoft.com/office/officeart/2005/8/layout/radial1"/>
    <dgm:cxn modelId="{02C82272-8E4C-495C-876A-AF6847E21524}" type="presOf" srcId="{3F01E1D4-3E93-4D83-BCA1-DB61B5F54D73}" destId="{18528BC2-D009-454A-952C-BE927EE0EE19}" srcOrd="0" destOrd="0" presId="urn:microsoft.com/office/officeart/2005/8/layout/radial1"/>
    <dgm:cxn modelId="{C07DA872-D746-4F5D-B57A-8BBB2A6D746A}" srcId="{5E123E7B-031D-49E0-85E0-56F382D613E6}" destId="{EDE12A6D-8D01-4391-8E57-97C311F0D6BA}" srcOrd="6" destOrd="0" parTransId="{CA6C308A-E855-4BA8-A69E-7B8DBDC711A5}" sibTransId="{5B161F82-31F7-4F66-A0EC-C76C8B899D2E}"/>
    <dgm:cxn modelId="{23840478-3116-4573-AD3D-EFB94E0F7C9B}" type="presOf" srcId="{DFA34D1F-D24D-479C-A2CD-922A41DA2D9F}" destId="{233E1232-58E3-4AEF-9425-5051342B4FC6}" srcOrd="0" destOrd="0" presId="urn:microsoft.com/office/officeart/2005/8/layout/radial1"/>
    <dgm:cxn modelId="{001E0C78-45B5-4CFE-82BD-B6605498B5F3}" type="presOf" srcId="{0A2692A9-1C88-4BBC-AE03-819CA2724737}" destId="{AC8A9E8F-B35E-439D-B89B-07B647C8FD92}" srcOrd="0" destOrd="0" presId="urn:microsoft.com/office/officeart/2005/8/layout/radial1"/>
    <dgm:cxn modelId="{3DBA027B-0AE2-4C6A-B25B-80DE5A8A9CCB}" srcId="{5E123E7B-031D-49E0-85E0-56F382D613E6}" destId="{3B38D4FA-1B38-48A2-87D6-9A8A700BD457}" srcOrd="1" destOrd="0" parTransId="{E685CE88-E722-4CA2-AC31-5AED10441286}" sibTransId="{C3D91597-0EA9-49E6-8E08-0BD187903DB6}"/>
    <dgm:cxn modelId="{16A2B784-F0A4-4F53-B2D2-772DA417BDC3}" type="presOf" srcId="{B1A5C2CF-12DC-4ABD-8697-E9F5E5C8A6E0}" destId="{16BBB296-3748-4B00-AE46-3E39E20B533A}" srcOrd="1" destOrd="0" presId="urn:microsoft.com/office/officeart/2005/8/layout/radial1"/>
    <dgm:cxn modelId="{E1B6669C-24B8-4F13-8001-6A70D23E99EE}" srcId="{5E123E7B-031D-49E0-85E0-56F382D613E6}" destId="{A108428C-E41B-46B3-8698-FB173344C0BB}" srcOrd="4" destOrd="0" parTransId="{B1A5C2CF-12DC-4ABD-8697-E9F5E5C8A6E0}" sibTransId="{0EDDDE43-CFCD-44D0-B85E-A89AD4D9825B}"/>
    <dgm:cxn modelId="{E718D39E-6512-49E8-9BF8-E5F5892D9FE7}" type="presOf" srcId="{7617A31F-72F3-44FA-8835-7FBC8E487EBA}" destId="{14A7BA9D-3C06-4950-96E3-56EAFAF5F403}" srcOrd="0" destOrd="0" presId="urn:microsoft.com/office/officeart/2005/8/layout/radial1"/>
    <dgm:cxn modelId="{E8FCB0A6-200A-46DE-AEC4-F9068FCB5F10}" type="presOf" srcId="{3F01E1D4-3E93-4D83-BCA1-DB61B5F54D73}" destId="{F7F8AA73-2FDA-434C-BDD5-F9FFAD070327}" srcOrd="1" destOrd="0" presId="urn:microsoft.com/office/officeart/2005/8/layout/radial1"/>
    <dgm:cxn modelId="{CEBF84AD-0045-437D-B4BF-DD19B608E118}" type="presOf" srcId="{85778027-6A48-4598-8712-B5747976E981}" destId="{3597CB60-5FA3-439C-BE8F-4478A0FD3F3B}" srcOrd="0" destOrd="0" presId="urn:microsoft.com/office/officeart/2005/8/layout/radial1"/>
    <dgm:cxn modelId="{1C348BAD-90B1-4C57-BF4B-C32C9178A031}" type="presOf" srcId="{D0259319-65D0-4574-B78D-F336BE122E05}" destId="{48CED6EE-0C65-420E-B8A7-12F2C2F82940}" srcOrd="0" destOrd="0" presId="urn:microsoft.com/office/officeart/2005/8/layout/radial1"/>
    <dgm:cxn modelId="{D85418B0-43E9-45AF-AC3B-75CCDF035C70}" type="presOf" srcId="{85778027-6A48-4598-8712-B5747976E981}" destId="{D749EE64-B613-478B-9473-F5A0858919D0}" srcOrd="1" destOrd="0" presId="urn:microsoft.com/office/officeart/2005/8/layout/radial1"/>
    <dgm:cxn modelId="{44F43DB5-12D7-455E-A70C-F237B55B497A}" type="presOf" srcId="{DFA34D1F-D24D-479C-A2CD-922A41DA2D9F}" destId="{1DCEE8A7-6984-4A80-AF42-FF9C1542CE7B}" srcOrd="1" destOrd="0" presId="urn:microsoft.com/office/officeart/2005/8/layout/radial1"/>
    <dgm:cxn modelId="{9709ECBB-3417-4557-8ABC-FFE498C0E97B}" type="presOf" srcId="{0A2692A9-1C88-4BBC-AE03-819CA2724737}" destId="{F5E83BC6-F82F-45D4-B6EB-BCE21A2EC8DF}" srcOrd="1" destOrd="0" presId="urn:microsoft.com/office/officeart/2005/8/layout/radial1"/>
    <dgm:cxn modelId="{F192C6BD-3440-48B8-A233-5F77614D42B4}" srcId="{5E123E7B-031D-49E0-85E0-56F382D613E6}" destId="{D0259319-65D0-4574-B78D-F336BE122E05}" srcOrd="0" destOrd="0" parTransId="{3F01E1D4-3E93-4D83-BCA1-DB61B5F54D73}" sibTransId="{80F55830-1DF9-4290-979D-4ADE0DD2E8F8}"/>
    <dgm:cxn modelId="{C6301CD1-C37E-4BCE-BB74-BB1D568761CB}" type="presOf" srcId="{D8FAE66C-2B8F-4E92-9F55-77947BEBE8C6}" destId="{4700F05F-89AA-4159-B623-18F6F6AB1603}" srcOrd="0" destOrd="0" presId="urn:microsoft.com/office/officeart/2005/8/layout/radial1"/>
    <dgm:cxn modelId="{997646D5-A923-4A66-9C26-98438ADDA5D4}" type="presOf" srcId="{F13CBF96-FFFA-4F12-BA87-329D400A0403}" destId="{1FBE28D5-9AB5-4679-95CF-07219E07CC1C}" srcOrd="0" destOrd="0" presId="urn:microsoft.com/office/officeart/2005/8/layout/radial1"/>
    <dgm:cxn modelId="{3313DED5-3133-483B-A9B9-8F6BCAB1284A}" type="presOf" srcId="{37F33A8E-3215-4AF3-B84B-0763FE5330C8}" destId="{98A5341B-ECC6-4F83-8679-DFD21B014FEF}" srcOrd="0" destOrd="0" presId="urn:microsoft.com/office/officeart/2005/8/layout/radial1"/>
    <dgm:cxn modelId="{CA99AFD7-CEB4-436B-9388-782D2D4256B2}" srcId="{5E123E7B-031D-49E0-85E0-56F382D613E6}" destId="{FB6A5023-B260-4B72-A049-DC0DA861027A}" srcOrd="8" destOrd="0" parTransId="{CCDD4B9B-72EF-4ABF-B1EB-15704090F66C}" sibTransId="{47DD6F3B-8996-4334-91D0-A8154D83BC87}"/>
    <dgm:cxn modelId="{783F36DD-3C5F-49FF-A4A0-3C2468915E29}" srcId="{5E123E7B-031D-49E0-85E0-56F382D613E6}" destId="{DFBAF1B1-37E1-4C66-A251-F693B310DE84}" srcOrd="2" destOrd="0" parTransId="{85778027-6A48-4598-8712-B5747976E981}" sibTransId="{535BA458-46A0-4D02-87C2-0BF80C97D05E}"/>
    <dgm:cxn modelId="{76395EDD-AE7C-4370-886D-753240C1D4CB}" type="presOf" srcId="{DFBAF1B1-37E1-4C66-A251-F693B310DE84}" destId="{82FBD61B-BBA0-46FC-B4F5-6EDA2E29B38E}" srcOrd="0" destOrd="0" presId="urn:microsoft.com/office/officeart/2005/8/layout/radial1"/>
    <dgm:cxn modelId="{158DF8E3-6EB7-4F28-9832-D8F5CE82E1BF}" srcId="{5E123E7B-031D-49E0-85E0-56F382D613E6}" destId="{D8FAE66C-2B8F-4E92-9F55-77947BEBE8C6}" srcOrd="3" destOrd="0" parTransId="{DFA34D1F-D24D-479C-A2CD-922A41DA2D9F}" sibTransId="{B4DE9B76-2F32-49FA-8E9E-DC39FCA1DF52}"/>
    <dgm:cxn modelId="{13C591F0-E223-4ADA-92E6-F57EAC85A78A}" type="presOf" srcId="{5E123E7B-031D-49E0-85E0-56F382D613E6}" destId="{3767F949-CF99-42E7-B087-82B3BA3CC964}" srcOrd="0" destOrd="0" presId="urn:microsoft.com/office/officeart/2005/8/layout/radial1"/>
    <dgm:cxn modelId="{1081EE3B-A80D-4BCF-A64F-21201DB07849}" type="presParOf" srcId="{98A5341B-ECC6-4F83-8679-DFD21B014FEF}" destId="{3767F949-CF99-42E7-B087-82B3BA3CC964}" srcOrd="0" destOrd="0" presId="urn:microsoft.com/office/officeart/2005/8/layout/radial1"/>
    <dgm:cxn modelId="{2643CBB1-8479-4945-AF0A-F693CD0627CD}" type="presParOf" srcId="{98A5341B-ECC6-4F83-8679-DFD21B014FEF}" destId="{18528BC2-D009-454A-952C-BE927EE0EE19}" srcOrd="1" destOrd="0" presId="urn:microsoft.com/office/officeart/2005/8/layout/radial1"/>
    <dgm:cxn modelId="{F8419598-032D-4DF7-9B82-48E2A131E31D}" type="presParOf" srcId="{18528BC2-D009-454A-952C-BE927EE0EE19}" destId="{F7F8AA73-2FDA-434C-BDD5-F9FFAD070327}" srcOrd="0" destOrd="0" presId="urn:microsoft.com/office/officeart/2005/8/layout/radial1"/>
    <dgm:cxn modelId="{8D8B377F-DED1-4ED4-A725-7D93DE7D7744}" type="presParOf" srcId="{98A5341B-ECC6-4F83-8679-DFD21B014FEF}" destId="{48CED6EE-0C65-420E-B8A7-12F2C2F82940}" srcOrd="2" destOrd="0" presId="urn:microsoft.com/office/officeart/2005/8/layout/radial1"/>
    <dgm:cxn modelId="{E5ECD198-B0AE-424B-9997-E41804502338}" type="presParOf" srcId="{98A5341B-ECC6-4F83-8679-DFD21B014FEF}" destId="{D7DA56F0-D56B-452B-8676-8AA1977F56E0}" srcOrd="3" destOrd="0" presId="urn:microsoft.com/office/officeart/2005/8/layout/radial1"/>
    <dgm:cxn modelId="{17C045B3-243F-459B-9A63-88B503F23615}" type="presParOf" srcId="{D7DA56F0-D56B-452B-8676-8AA1977F56E0}" destId="{72D51244-88C8-4B15-B484-E3A317AF43E1}" srcOrd="0" destOrd="0" presId="urn:microsoft.com/office/officeart/2005/8/layout/radial1"/>
    <dgm:cxn modelId="{9502C544-130E-445A-AACD-5299FF12DF5D}" type="presParOf" srcId="{98A5341B-ECC6-4F83-8679-DFD21B014FEF}" destId="{600CCC3A-58E4-43D1-84BE-2951BB507E24}" srcOrd="4" destOrd="0" presId="urn:microsoft.com/office/officeart/2005/8/layout/radial1"/>
    <dgm:cxn modelId="{2A9BA3D3-9AF7-451F-BE20-133E00CF00F5}" type="presParOf" srcId="{98A5341B-ECC6-4F83-8679-DFD21B014FEF}" destId="{3597CB60-5FA3-439C-BE8F-4478A0FD3F3B}" srcOrd="5" destOrd="0" presId="urn:microsoft.com/office/officeart/2005/8/layout/radial1"/>
    <dgm:cxn modelId="{E7C384A4-2B12-4284-BC99-216CFE1468AB}" type="presParOf" srcId="{3597CB60-5FA3-439C-BE8F-4478A0FD3F3B}" destId="{D749EE64-B613-478B-9473-F5A0858919D0}" srcOrd="0" destOrd="0" presId="urn:microsoft.com/office/officeart/2005/8/layout/radial1"/>
    <dgm:cxn modelId="{C76F51DA-A0ED-49B8-8AFD-85EADE98DDA5}" type="presParOf" srcId="{98A5341B-ECC6-4F83-8679-DFD21B014FEF}" destId="{82FBD61B-BBA0-46FC-B4F5-6EDA2E29B38E}" srcOrd="6" destOrd="0" presId="urn:microsoft.com/office/officeart/2005/8/layout/radial1"/>
    <dgm:cxn modelId="{721A9DE8-E2FF-46A7-9180-9FC8C7C430A7}" type="presParOf" srcId="{98A5341B-ECC6-4F83-8679-DFD21B014FEF}" destId="{233E1232-58E3-4AEF-9425-5051342B4FC6}" srcOrd="7" destOrd="0" presId="urn:microsoft.com/office/officeart/2005/8/layout/radial1"/>
    <dgm:cxn modelId="{54808C92-D0EF-4557-B91A-1595C29E3D70}" type="presParOf" srcId="{233E1232-58E3-4AEF-9425-5051342B4FC6}" destId="{1DCEE8A7-6984-4A80-AF42-FF9C1542CE7B}" srcOrd="0" destOrd="0" presId="urn:microsoft.com/office/officeart/2005/8/layout/radial1"/>
    <dgm:cxn modelId="{2A05A89C-06B0-476A-AA68-6A3B72BF30AE}" type="presParOf" srcId="{98A5341B-ECC6-4F83-8679-DFD21B014FEF}" destId="{4700F05F-89AA-4159-B623-18F6F6AB1603}" srcOrd="8" destOrd="0" presId="urn:microsoft.com/office/officeart/2005/8/layout/radial1"/>
    <dgm:cxn modelId="{47766C01-74A2-43BC-93A1-0E5BFA5365A4}" type="presParOf" srcId="{98A5341B-ECC6-4F83-8679-DFD21B014FEF}" destId="{0D7D683F-8DE5-4A4C-A855-C4845E2B36F9}" srcOrd="9" destOrd="0" presId="urn:microsoft.com/office/officeart/2005/8/layout/radial1"/>
    <dgm:cxn modelId="{AE725C3B-27ED-470D-9CD0-6EAFB783A019}" type="presParOf" srcId="{0D7D683F-8DE5-4A4C-A855-C4845E2B36F9}" destId="{16BBB296-3748-4B00-AE46-3E39E20B533A}" srcOrd="0" destOrd="0" presId="urn:microsoft.com/office/officeart/2005/8/layout/radial1"/>
    <dgm:cxn modelId="{5529C21E-CC62-44DC-BFAA-E982C6ECC36B}" type="presParOf" srcId="{98A5341B-ECC6-4F83-8679-DFD21B014FEF}" destId="{2E4D063B-ADE5-4708-9F4A-734065D40CF5}" srcOrd="10" destOrd="0" presId="urn:microsoft.com/office/officeart/2005/8/layout/radial1"/>
    <dgm:cxn modelId="{F799795C-9ABD-4ED3-AAAB-F0DDFF4421D2}" type="presParOf" srcId="{98A5341B-ECC6-4F83-8679-DFD21B014FEF}" destId="{1038C81C-0FB2-4D78-8E5B-EAC8D2F00884}" srcOrd="11" destOrd="0" presId="urn:microsoft.com/office/officeart/2005/8/layout/radial1"/>
    <dgm:cxn modelId="{A87260B0-E9B5-4B6B-93E7-B9325C7EEDF4}" type="presParOf" srcId="{1038C81C-0FB2-4D78-8E5B-EAC8D2F00884}" destId="{68138F3E-CC5F-4B29-A1FB-7E34C731A47B}" srcOrd="0" destOrd="0" presId="urn:microsoft.com/office/officeart/2005/8/layout/radial1"/>
    <dgm:cxn modelId="{5839963E-7B0A-4387-B504-9EEECCF06EFD}" type="presParOf" srcId="{98A5341B-ECC6-4F83-8679-DFD21B014FEF}" destId="{1FBE28D5-9AB5-4679-95CF-07219E07CC1C}" srcOrd="12" destOrd="0" presId="urn:microsoft.com/office/officeart/2005/8/layout/radial1"/>
    <dgm:cxn modelId="{6126ABCD-50BE-4535-BE44-BDB4BB401C77}" type="presParOf" srcId="{98A5341B-ECC6-4F83-8679-DFD21B014FEF}" destId="{6406674F-0EF5-42EB-A132-9851B4F4E114}" srcOrd="13" destOrd="0" presId="urn:microsoft.com/office/officeart/2005/8/layout/radial1"/>
    <dgm:cxn modelId="{1D93472D-D391-4E2D-BCD6-C6C2C9A432FE}" type="presParOf" srcId="{6406674F-0EF5-42EB-A132-9851B4F4E114}" destId="{AE9492F2-2E02-421E-89BA-4B32EB95AAEF}" srcOrd="0" destOrd="0" presId="urn:microsoft.com/office/officeart/2005/8/layout/radial1"/>
    <dgm:cxn modelId="{3F4F6424-366E-4AAA-ABF3-D45E1A18DB0F}" type="presParOf" srcId="{98A5341B-ECC6-4F83-8679-DFD21B014FEF}" destId="{57E95990-7EA9-4817-8776-7AFCB039D6A2}" srcOrd="14" destOrd="0" presId="urn:microsoft.com/office/officeart/2005/8/layout/radial1"/>
    <dgm:cxn modelId="{691197AD-640C-42E7-B675-E3A2CC18B7B8}" type="presParOf" srcId="{98A5341B-ECC6-4F83-8679-DFD21B014FEF}" destId="{AC8A9E8F-B35E-439D-B89B-07B647C8FD92}" srcOrd="15" destOrd="0" presId="urn:microsoft.com/office/officeart/2005/8/layout/radial1"/>
    <dgm:cxn modelId="{A1345A49-A828-4A12-B338-8B4C52AF87D9}" type="presParOf" srcId="{AC8A9E8F-B35E-439D-B89B-07B647C8FD92}" destId="{F5E83BC6-F82F-45D4-B6EB-BCE21A2EC8DF}" srcOrd="0" destOrd="0" presId="urn:microsoft.com/office/officeart/2005/8/layout/radial1"/>
    <dgm:cxn modelId="{0FD02956-C7DD-4DF5-AC01-1A5C18847367}" type="presParOf" srcId="{98A5341B-ECC6-4F83-8679-DFD21B014FEF}" destId="{14A7BA9D-3C06-4950-96E3-56EAFAF5F403}" srcOrd="16" destOrd="0" presId="urn:microsoft.com/office/officeart/2005/8/layout/radial1"/>
    <dgm:cxn modelId="{A758AF92-CC2A-4E1D-B9A1-6B71687CE144}" type="presParOf" srcId="{98A5341B-ECC6-4F83-8679-DFD21B014FEF}" destId="{6F41A66F-4019-4AFF-9D0B-3564905A17E3}" srcOrd="17" destOrd="0" presId="urn:microsoft.com/office/officeart/2005/8/layout/radial1"/>
    <dgm:cxn modelId="{5014A470-3123-4D3C-94F7-AF0464CBF4A6}" type="presParOf" srcId="{6F41A66F-4019-4AFF-9D0B-3564905A17E3}" destId="{CD1060FF-5B0B-4D56-AFFC-5BD0BF0D8A35}" srcOrd="0" destOrd="0" presId="urn:microsoft.com/office/officeart/2005/8/layout/radial1"/>
    <dgm:cxn modelId="{2BA69AD2-C934-4876-8762-EB389E1CF064}" type="presParOf" srcId="{98A5341B-ECC6-4F83-8679-DFD21B014FEF}" destId="{E6A55D29-0230-4451-B2EE-577813E4271A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09B43D-AA00-46FB-A3BD-A82E4CB908D3}">
      <dsp:nvSpPr>
        <dsp:cNvPr id="0" name=""/>
        <dsp:cNvSpPr/>
      </dsp:nvSpPr>
      <dsp:spPr>
        <a:xfrm>
          <a:off x="3571" y="2240822"/>
          <a:ext cx="1561703" cy="9370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Централна банка</a:t>
          </a:r>
          <a:endParaRPr lang="en-US" sz="1400" kern="1200" dirty="0"/>
        </a:p>
      </dsp:txBody>
      <dsp:txXfrm>
        <a:off x="31015" y="2268266"/>
        <a:ext cx="1506815" cy="882133"/>
      </dsp:txXfrm>
    </dsp:sp>
    <dsp:sp modelId="{FB4FE2C3-CD68-4497-B168-016DF1AC7793}">
      <dsp:nvSpPr>
        <dsp:cNvPr id="0" name=""/>
        <dsp:cNvSpPr/>
      </dsp:nvSpPr>
      <dsp:spPr>
        <a:xfrm>
          <a:off x="1721445" y="2515682"/>
          <a:ext cx="331081" cy="3873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1721445" y="2593142"/>
        <a:ext cx="231757" cy="232382"/>
      </dsp:txXfrm>
    </dsp:sp>
    <dsp:sp modelId="{A503D7D5-3A6B-483C-BC4E-C4A67502B0A4}">
      <dsp:nvSpPr>
        <dsp:cNvPr id="0" name=""/>
        <dsp:cNvSpPr/>
      </dsp:nvSpPr>
      <dsp:spPr>
        <a:xfrm>
          <a:off x="2189956" y="2240822"/>
          <a:ext cx="1561703" cy="9370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Комерцијалне банке</a:t>
          </a:r>
          <a:endParaRPr lang="en-US" sz="1400" kern="1200" dirty="0"/>
        </a:p>
      </dsp:txBody>
      <dsp:txXfrm>
        <a:off x="2217400" y="2268266"/>
        <a:ext cx="1506815" cy="882133"/>
      </dsp:txXfrm>
    </dsp:sp>
    <dsp:sp modelId="{5494E419-42A0-401D-9377-3E67AF65DF5A}">
      <dsp:nvSpPr>
        <dsp:cNvPr id="0" name=""/>
        <dsp:cNvSpPr/>
      </dsp:nvSpPr>
      <dsp:spPr>
        <a:xfrm>
          <a:off x="3907829" y="2515682"/>
          <a:ext cx="331081" cy="3873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907829" y="2593142"/>
        <a:ext cx="231757" cy="232382"/>
      </dsp:txXfrm>
    </dsp:sp>
    <dsp:sp modelId="{71913A44-C073-41AF-A88E-8A1D111DFFDB}">
      <dsp:nvSpPr>
        <dsp:cNvPr id="0" name=""/>
        <dsp:cNvSpPr/>
      </dsp:nvSpPr>
      <dsp:spPr>
        <a:xfrm>
          <a:off x="4376340" y="2240822"/>
          <a:ext cx="1561703" cy="9370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Грађани и предузећа</a:t>
          </a:r>
          <a:endParaRPr lang="en-US" sz="1400" kern="1200" dirty="0"/>
        </a:p>
      </dsp:txBody>
      <dsp:txXfrm>
        <a:off x="4403784" y="2268266"/>
        <a:ext cx="1506815" cy="882133"/>
      </dsp:txXfrm>
    </dsp:sp>
    <dsp:sp modelId="{B777CE68-6A90-47C9-9641-8B6183F743E2}">
      <dsp:nvSpPr>
        <dsp:cNvPr id="0" name=""/>
        <dsp:cNvSpPr/>
      </dsp:nvSpPr>
      <dsp:spPr>
        <a:xfrm>
          <a:off x="6094214" y="2515682"/>
          <a:ext cx="331081" cy="3873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6094214" y="2593142"/>
        <a:ext cx="231757" cy="232382"/>
      </dsp:txXfrm>
    </dsp:sp>
    <dsp:sp modelId="{8937876C-769C-4164-9B21-DF9D0900AAC2}">
      <dsp:nvSpPr>
        <dsp:cNvPr id="0" name=""/>
        <dsp:cNvSpPr/>
      </dsp:nvSpPr>
      <dsp:spPr>
        <a:xfrm>
          <a:off x="6562724" y="2240822"/>
          <a:ext cx="1561703" cy="9370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Економија (потрошња и ивестиције)</a:t>
          </a:r>
          <a:endParaRPr lang="en-US" sz="1400" kern="1200" dirty="0"/>
        </a:p>
      </dsp:txBody>
      <dsp:txXfrm>
        <a:off x="6590168" y="2268266"/>
        <a:ext cx="1506815" cy="8821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904303-ACBF-49C8-9950-6155994FEA05}">
      <dsp:nvSpPr>
        <dsp:cNvPr id="0" name=""/>
        <dsp:cNvSpPr/>
      </dsp:nvSpPr>
      <dsp:spPr>
        <a:xfrm>
          <a:off x="1005755" y="0"/>
          <a:ext cx="2379133" cy="5947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800" kern="1200" dirty="0"/>
            <a:t>Циљ: повећање количине новца</a:t>
          </a:r>
          <a:endParaRPr lang="en-US" sz="1800" kern="1200" dirty="0"/>
        </a:p>
      </dsp:txBody>
      <dsp:txXfrm>
        <a:off x="1023176" y="17421"/>
        <a:ext cx="2344291" cy="559941"/>
      </dsp:txXfrm>
    </dsp:sp>
    <dsp:sp modelId="{53BB48B5-06F2-45AB-AC2E-29333F11190E}">
      <dsp:nvSpPr>
        <dsp:cNvPr id="0" name=""/>
        <dsp:cNvSpPr/>
      </dsp:nvSpPr>
      <dsp:spPr>
        <a:xfrm rot="5400000">
          <a:off x="2143278" y="646826"/>
          <a:ext cx="104087" cy="104087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966FBD-2248-4FEB-8CB8-EA4729AB2378}">
      <dsp:nvSpPr>
        <dsp:cNvPr id="0" name=""/>
        <dsp:cNvSpPr/>
      </dsp:nvSpPr>
      <dsp:spPr>
        <a:xfrm>
          <a:off x="1005755" y="802957"/>
          <a:ext cx="2379133" cy="59478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Експанзивна политика</a:t>
          </a:r>
          <a:endParaRPr lang="en-US" sz="1600" kern="1200" dirty="0"/>
        </a:p>
      </dsp:txBody>
      <dsp:txXfrm>
        <a:off x="1023176" y="820378"/>
        <a:ext cx="2344291" cy="559941"/>
      </dsp:txXfrm>
    </dsp:sp>
    <dsp:sp modelId="{25A6AB7D-2CD1-4B1A-8B09-F7915AF307D1}">
      <dsp:nvSpPr>
        <dsp:cNvPr id="0" name=""/>
        <dsp:cNvSpPr/>
      </dsp:nvSpPr>
      <dsp:spPr>
        <a:xfrm rot="5400000">
          <a:off x="2143278" y="1449784"/>
          <a:ext cx="104087" cy="104087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98AC8E-6BF4-43C2-83F9-5D58BA11E22A}">
      <dsp:nvSpPr>
        <dsp:cNvPr id="0" name=""/>
        <dsp:cNvSpPr/>
      </dsp:nvSpPr>
      <dsp:spPr>
        <a:xfrm>
          <a:off x="1005755" y="1605914"/>
          <a:ext cx="2379133" cy="59478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Куповна државних ХоВ</a:t>
          </a:r>
          <a:endParaRPr lang="en-US" sz="1600" kern="1200" dirty="0"/>
        </a:p>
      </dsp:txBody>
      <dsp:txXfrm>
        <a:off x="1023176" y="1623335"/>
        <a:ext cx="2344291" cy="559941"/>
      </dsp:txXfrm>
    </dsp:sp>
    <dsp:sp modelId="{7F3FA66F-842E-4E50-81BD-DF2A05AC6E2A}">
      <dsp:nvSpPr>
        <dsp:cNvPr id="0" name=""/>
        <dsp:cNvSpPr/>
      </dsp:nvSpPr>
      <dsp:spPr>
        <a:xfrm rot="5400000">
          <a:off x="2143278" y="2252741"/>
          <a:ext cx="104087" cy="104087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13F4B6-412D-45B4-A1D2-F0D8B398A651}">
      <dsp:nvSpPr>
        <dsp:cNvPr id="0" name=""/>
        <dsp:cNvSpPr/>
      </dsp:nvSpPr>
      <dsp:spPr>
        <a:xfrm>
          <a:off x="1005755" y="2408872"/>
          <a:ext cx="2379133" cy="59478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Повећање ликвидности банака</a:t>
          </a:r>
          <a:endParaRPr lang="en-US" sz="1600" kern="1200" dirty="0"/>
        </a:p>
      </dsp:txBody>
      <dsp:txXfrm>
        <a:off x="1023176" y="2426293"/>
        <a:ext cx="2344291" cy="559941"/>
      </dsp:txXfrm>
    </dsp:sp>
    <dsp:sp modelId="{0E1E247A-95EE-4F3D-A5BA-C772CE4ADB6C}">
      <dsp:nvSpPr>
        <dsp:cNvPr id="0" name=""/>
        <dsp:cNvSpPr/>
      </dsp:nvSpPr>
      <dsp:spPr>
        <a:xfrm rot="5400000">
          <a:off x="2143278" y="3055699"/>
          <a:ext cx="104087" cy="104087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6399ED-4B1F-41C2-9753-341C6DC840DC}">
      <dsp:nvSpPr>
        <dsp:cNvPr id="0" name=""/>
        <dsp:cNvSpPr/>
      </dsp:nvSpPr>
      <dsp:spPr>
        <a:xfrm>
          <a:off x="1005755" y="3211829"/>
          <a:ext cx="2379133" cy="59478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Повећање кредитног потенцијала</a:t>
          </a:r>
          <a:endParaRPr lang="en-US" sz="1600" kern="1200" dirty="0"/>
        </a:p>
      </dsp:txBody>
      <dsp:txXfrm>
        <a:off x="1023176" y="3229250"/>
        <a:ext cx="2344291" cy="559941"/>
      </dsp:txXfrm>
    </dsp:sp>
    <dsp:sp modelId="{7DD72D1D-8316-4672-AF4D-BC90112BF6D0}">
      <dsp:nvSpPr>
        <dsp:cNvPr id="0" name=""/>
        <dsp:cNvSpPr/>
      </dsp:nvSpPr>
      <dsp:spPr>
        <a:xfrm>
          <a:off x="3717967" y="0"/>
          <a:ext cx="2379133" cy="5947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800" kern="1200" dirty="0"/>
            <a:t>Циљ: смањење количине новца</a:t>
          </a:r>
          <a:endParaRPr lang="en-US" sz="1800" kern="1200" dirty="0"/>
        </a:p>
      </dsp:txBody>
      <dsp:txXfrm>
        <a:off x="3735388" y="17421"/>
        <a:ext cx="2344291" cy="559941"/>
      </dsp:txXfrm>
    </dsp:sp>
    <dsp:sp modelId="{A649DF94-625B-4BE7-8D5D-39EC3A15B4FC}">
      <dsp:nvSpPr>
        <dsp:cNvPr id="0" name=""/>
        <dsp:cNvSpPr/>
      </dsp:nvSpPr>
      <dsp:spPr>
        <a:xfrm rot="5311178">
          <a:off x="4863273" y="652256"/>
          <a:ext cx="109552" cy="104087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19ED14-A597-4F01-BD9E-28B4A6BF5CD1}">
      <dsp:nvSpPr>
        <dsp:cNvPr id="0" name=""/>
        <dsp:cNvSpPr/>
      </dsp:nvSpPr>
      <dsp:spPr>
        <a:xfrm>
          <a:off x="3738998" y="813815"/>
          <a:ext cx="2379133" cy="59478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Рестриктивна политика</a:t>
          </a:r>
          <a:endParaRPr lang="en-US" sz="1600" kern="1200" dirty="0"/>
        </a:p>
      </dsp:txBody>
      <dsp:txXfrm>
        <a:off x="3756419" y="831236"/>
        <a:ext cx="2344291" cy="559941"/>
      </dsp:txXfrm>
    </dsp:sp>
    <dsp:sp modelId="{F041D479-29CA-4E11-8B7E-237D5CAE2B77}">
      <dsp:nvSpPr>
        <dsp:cNvPr id="0" name=""/>
        <dsp:cNvSpPr/>
      </dsp:nvSpPr>
      <dsp:spPr>
        <a:xfrm rot="5491256">
          <a:off x="4871400" y="1455213"/>
          <a:ext cx="93298" cy="104087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92ED34-2109-40FF-AB79-CA5D80ED1664}">
      <dsp:nvSpPr>
        <dsp:cNvPr id="0" name=""/>
        <dsp:cNvSpPr/>
      </dsp:nvSpPr>
      <dsp:spPr>
        <a:xfrm>
          <a:off x="3717967" y="1605914"/>
          <a:ext cx="2379133" cy="59478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Продаја државних ХоВ</a:t>
          </a:r>
          <a:endParaRPr lang="en-US" sz="1600" kern="1200" dirty="0"/>
        </a:p>
      </dsp:txBody>
      <dsp:txXfrm>
        <a:off x="3735388" y="1623335"/>
        <a:ext cx="2344291" cy="559941"/>
      </dsp:txXfrm>
    </dsp:sp>
    <dsp:sp modelId="{FB1DF399-3CC2-48E8-8B05-59710F9D71B3}">
      <dsp:nvSpPr>
        <dsp:cNvPr id="0" name=""/>
        <dsp:cNvSpPr/>
      </dsp:nvSpPr>
      <dsp:spPr>
        <a:xfrm rot="5400000">
          <a:off x="4855490" y="2252741"/>
          <a:ext cx="104087" cy="104087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A6AB62-8D99-4AFB-9C4A-28EAA1E59241}">
      <dsp:nvSpPr>
        <dsp:cNvPr id="0" name=""/>
        <dsp:cNvSpPr/>
      </dsp:nvSpPr>
      <dsp:spPr>
        <a:xfrm>
          <a:off x="3717967" y="2408872"/>
          <a:ext cx="2379133" cy="59478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Смањење ликвидности банака</a:t>
          </a:r>
          <a:endParaRPr lang="en-US" sz="1600" kern="1200" dirty="0"/>
        </a:p>
      </dsp:txBody>
      <dsp:txXfrm>
        <a:off x="3735388" y="2426293"/>
        <a:ext cx="2344291" cy="559941"/>
      </dsp:txXfrm>
    </dsp:sp>
    <dsp:sp modelId="{24F82A6B-BBA1-4826-A9C7-803FF979AB99}">
      <dsp:nvSpPr>
        <dsp:cNvPr id="0" name=""/>
        <dsp:cNvSpPr/>
      </dsp:nvSpPr>
      <dsp:spPr>
        <a:xfrm rot="5400000">
          <a:off x="4855490" y="3055699"/>
          <a:ext cx="104087" cy="104087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FB2AF4-1D83-44C3-9B6A-437A016EA7E0}">
      <dsp:nvSpPr>
        <dsp:cNvPr id="0" name=""/>
        <dsp:cNvSpPr/>
      </dsp:nvSpPr>
      <dsp:spPr>
        <a:xfrm>
          <a:off x="3717967" y="3211829"/>
          <a:ext cx="2379133" cy="59478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Смањење кредитног потенцијала</a:t>
          </a:r>
          <a:endParaRPr lang="en-US" sz="1600" kern="1200" dirty="0"/>
        </a:p>
      </dsp:txBody>
      <dsp:txXfrm>
        <a:off x="3735388" y="3229250"/>
        <a:ext cx="2344291" cy="5599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67F949-CF99-42E7-B087-82B3BA3CC964}">
      <dsp:nvSpPr>
        <dsp:cNvPr id="0" name=""/>
        <dsp:cNvSpPr/>
      </dsp:nvSpPr>
      <dsp:spPr>
        <a:xfrm>
          <a:off x="3539905" y="2000815"/>
          <a:ext cx="1810692" cy="16457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САВРЕМЕНА БАНКА</a:t>
          </a:r>
          <a:endParaRPr lang="en-US" sz="1600" kern="1200" dirty="0"/>
        </a:p>
      </dsp:txBody>
      <dsp:txXfrm>
        <a:off x="3805075" y="2241823"/>
        <a:ext cx="1280352" cy="1163689"/>
      </dsp:txXfrm>
    </dsp:sp>
    <dsp:sp modelId="{18528BC2-D009-454A-952C-BE927EE0EE19}">
      <dsp:nvSpPr>
        <dsp:cNvPr id="0" name=""/>
        <dsp:cNvSpPr/>
      </dsp:nvSpPr>
      <dsp:spPr>
        <a:xfrm rot="16200000">
          <a:off x="4039527" y="1583297"/>
          <a:ext cx="811447" cy="23588"/>
        </a:xfrm>
        <a:custGeom>
          <a:avLst/>
          <a:gdLst/>
          <a:ahLst/>
          <a:cxnLst/>
          <a:rect l="0" t="0" r="0" b="0"/>
          <a:pathLst>
            <a:path>
              <a:moveTo>
                <a:pt x="0" y="11794"/>
              </a:moveTo>
              <a:lnTo>
                <a:pt x="811447" y="1179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4424965" y="1574806"/>
        <a:ext cx="40572" cy="40572"/>
      </dsp:txXfrm>
    </dsp:sp>
    <dsp:sp modelId="{48CED6EE-0C65-420E-B8A7-12F2C2F82940}">
      <dsp:nvSpPr>
        <dsp:cNvPr id="0" name=""/>
        <dsp:cNvSpPr/>
      </dsp:nvSpPr>
      <dsp:spPr>
        <a:xfrm>
          <a:off x="3862709" y="24284"/>
          <a:ext cx="1165084" cy="11650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/>
            <a:t>ФУНКЦИЈА ПОВЕРЕНИКА</a:t>
          </a:r>
          <a:endParaRPr lang="en-US" sz="800" kern="1200" dirty="0"/>
        </a:p>
      </dsp:txBody>
      <dsp:txXfrm>
        <a:off x="4033332" y="194907"/>
        <a:ext cx="823838" cy="823838"/>
      </dsp:txXfrm>
    </dsp:sp>
    <dsp:sp modelId="{D7DA56F0-D56B-452B-8676-8AA1977F56E0}">
      <dsp:nvSpPr>
        <dsp:cNvPr id="0" name=""/>
        <dsp:cNvSpPr/>
      </dsp:nvSpPr>
      <dsp:spPr>
        <a:xfrm rot="18600000">
          <a:off x="4854920" y="1858755"/>
          <a:ext cx="780184" cy="23588"/>
        </a:xfrm>
        <a:custGeom>
          <a:avLst/>
          <a:gdLst/>
          <a:ahLst/>
          <a:cxnLst/>
          <a:rect l="0" t="0" r="0" b="0"/>
          <a:pathLst>
            <a:path>
              <a:moveTo>
                <a:pt x="0" y="11794"/>
              </a:moveTo>
              <a:lnTo>
                <a:pt x="780184" y="1179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5225508" y="1851045"/>
        <a:ext cx="39009" cy="39009"/>
      </dsp:txXfrm>
    </dsp:sp>
    <dsp:sp modelId="{600CCC3A-58E4-43D1-84BE-2951BB507E24}">
      <dsp:nvSpPr>
        <dsp:cNvPr id="0" name=""/>
        <dsp:cNvSpPr/>
      </dsp:nvSpPr>
      <dsp:spPr>
        <a:xfrm>
          <a:off x="5287667" y="542926"/>
          <a:ext cx="1165084" cy="11650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/>
            <a:t>КРЕДИТНА ФУНКЦИЈА</a:t>
          </a:r>
          <a:endParaRPr lang="en-US" sz="800" kern="1200" dirty="0"/>
        </a:p>
      </dsp:txBody>
      <dsp:txXfrm>
        <a:off x="5458290" y="713549"/>
        <a:ext cx="823838" cy="823838"/>
      </dsp:txXfrm>
    </dsp:sp>
    <dsp:sp modelId="{3597CB60-5FA3-439C-BE8F-4478A0FD3F3B}">
      <dsp:nvSpPr>
        <dsp:cNvPr id="0" name=""/>
        <dsp:cNvSpPr/>
      </dsp:nvSpPr>
      <dsp:spPr>
        <a:xfrm rot="21000000">
          <a:off x="5328467" y="2591620"/>
          <a:ext cx="731813" cy="23588"/>
        </a:xfrm>
        <a:custGeom>
          <a:avLst/>
          <a:gdLst/>
          <a:ahLst/>
          <a:cxnLst/>
          <a:rect l="0" t="0" r="0" b="0"/>
          <a:pathLst>
            <a:path>
              <a:moveTo>
                <a:pt x="0" y="11794"/>
              </a:moveTo>
              <a:lnTo>
                <a:pt x="731813" y="1179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5676079" y="2585119"/>
        <a:ext cx="36590" cy="36590"/>
      </dsp:txXfrm>
    </dsp:sp>
    <dsp:sp modelId="{82FBD61B-BBA0-46FC-B4F5-6EDA2E29B38E}">
      <dsp:nvSpPr>
        <dsp:cNvPr id="0" name=""/>
        <dsp:cNvSpPr/>
      </dsp:nvSpPr>
      <dsp:spPr>
        <a:xfrm>
          <a:off x="6045872" y="1856175"/>
          <a:ext cx="1165084" cy="11650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/>
            <a:t>ФУНКЦИЈА ИНВЕСТИЦИОНОГ ПЛАНИРАЊА</a:t>
          </a:r>
          <a:endParaRPr lang="en-US" sz="800" kern="1200" dirty="0"/>
        </a:p>
      </dsp:txBody>
      <dsp:txXfrm>
        <a:off x="6216495" y="2026798"/>
        <a:ext cx="823838" cy="823838"/>
      </dsp:txXfrm>
    </dsp:sp>
    <dsp:sp modelId="{233E1232-58E3-4AEF-9425-5051342B4FC6}">
      <dsp:nvSpPr>
        <dsp:cNvPr id="0" name=""/>
        <dsp:cNvSpPr/>
      </dsp:nvSpPr>
      <dsp:spPr>
        <a:xfrm rot="1800000">
          <a:off x="5159082" y="3441053"/>
          <a:ext cx="751880" cy="23588"/>
        </a:xfrm>
        <a:custGeom>
          <a:avLst/>
          <a:gdLst/>
          <a:ahLst/>
          <a:cxnLst/>
          <a:rect l="0" t="0" r="0" b="0"/>
          <a:pathLst>
            <a:path>
              <a:moveTo>
                <a:pt x="0" y="11794"/>
              </a:moveTo>
              <a:lnTo>
                <a:pt x="751880" y="1179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5516225" y="3434051"/>
        <a:ext cx="37594" cy="37594"/>
      </dsp:txXfrm>
    </dsp:sp>
    <dsp:sp modelId="{4700F05F-89AA-4159-B623-18F6F6AB1603}">
      <dsp:nvSpPr>
        <dsp:cNvPr id="0" name=""/>
        <dsp:cNvSpPr/>
      </dsp:nvSpPr>
      <dsp:spPr>
        <a:xfrm>
          <a:off x="5782550" y="3349547"/>
          <a:ext cx="1165084" cy="11650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/>
            <a:t>ФУНКЦИЈА ПЛАЋАЊА</a:t>
          </a:r>
          <a:endParaRPr lang="en-US" sz="800" kern="1200" dirty="0"/>
        </a:p>
      </dsp:txBody>
      <dsp:txXfrm>
        <a:off x="5953173" y="3520170"/>
        <a:ext cx="823838" cy="823838"/>
      </dsp:txXfrm>
    </dsp:sp>
    <dsp:sp modelId="{0D7D683F-8DE5-4A4C-A855-C4845E2B36F9}">
      <dsp:nvSpPr>
        <dsp:cNvPr id="0" name=""/>
        <dsp:cNvSpPr/>
      </dsp:nvSpPr>
      <dsp:spPr>
        <a:xfrm rot="4200000">
          <a:off x="4465429" y="3970352"/>
          <a:ext cx="802946" cy="23588"/>
        </a:xfrm>
        <a:custGeom>
          <a:avLst/>
          <a:gdLst/>
          <a:ahLst/>
          <a:cxnLst/>
          <a:rect l="0" t="0" r="0" b="0"/>
          <a:pathLst>
            <a:path>
              <a:moveTo>
                <a:pt x="0" y="11794"/>
              </a:moveTo>
              <a:lnTo>
                <a:pt x="802946" y="1179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4846829" y="3962072"/>
        <a:ext cx="40147" cy="40147"/>
      </dsp:txXfrm>
    </dsp:sp>
    <dsp:sp modelId="{2E4D063B-ADE5-4708-9F4A-734065D40CF5}">
      <dsp:nvSpPr>
        <dsp:cNvPr id="0" name=""/>
        <dsp:cNvSpPr/>
      </dsp:nvSpPr>
      <dsp:spPr>
        <a:xfrm>
          <a:off x="4620913" y="4324276"/>
          <a:ext cx="1165084" cy="11650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/>
            <a:t>ФУНКЦИЈА ШТЕДЊЕ</a:t>
          </a:r>
          <a:endParaRPr lang="en-US" sz="800" kern="1200" dirty="0"/>
        </a:p>
      </dsp:txBody>
      <dsp:txXfrm>
        <a:off x="4791536" y="4494899"/>
        <a:ext cx="823838" cy="823838"/>
      </dsp:txXfrm>
    </dsp:sp>
    <dsp:sp modelId="{1038C81C-0FB2-4D78-8E5B-EAC8D2F00884}">
      <dsp:nvSpPr>
        <dsp:cNvPr id="0" name=""/>
        <dsp:cNvSpPr/>
      </dsp:nvSpPr>
      <dsp:spPr>
        <a:xfrm rot="6600000">
          <a:off x="3622126" y="3970352"/>
          <a:ext cx="802946" cy="23588"/>
        </a:xfrm>
        <a:custGeom>
          <a:avLst/>
          <a:gdLst/>
          <a:ahLst/>
          <a:cxnLst/>
          <a:rect l="0" t="0" r="0" b="0"/>
          <a:pathLst>
            <a:path>
              <a:moveTo>
                <a:pt x="0" y="11794"/>
              </a:moveTo>
              <a:lnTo>
                <a:pt x="802946" y="1179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4003526" y="3962072"/>
        <a:ext cx="40147" cy="40147"/>
      </dsp:txXfrm>
    </dsp:sp>
    <dsp:sp modelId="{1FBE28D5-9AB5-4679-95CF-07219E07CC1C}">
      <dsp:nvSpPr>
        <dsp:cNvPr id="0" name=""/>
        <dsp:cNvSpPr/>
      </dsp:nvSpPr>
      <dsp:spPr>
        <a:xfrm>
          <a:off x="3104504" y="4324276"/>
          <a:ext cx="1165084" cy="11650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/>
            <a:t>ФУНКЦИЈА УПРАВЉАЊА ГОТОВИНОМ</a:t>
          </a:r>
          <a:endParaRPr lang="en-US" sz="800" kern="1200" dirty="0"/>
        </a:p>
      </dsp:txBody>
      <dsp:txXfrm>
        <a:off x="3275127" y="4494899"/>
        <a:ext cx="823838" cy="823838"/>
      </dsp:txXfrm>
    </dsp:sp>
    <dsp:sp modelId="{6406674F-0EF5-42EB-A132-9851B4F4E114}">
      <dsp:nvSpPr>
        <dsp:cNvPr id="0" name=""/>
        <dsp:cNvSpPr/>
      </dsp:nvSpPr>
      <dsp:spPr>
        <a:xfrm rot="9000000">
          <a:off x="2979539" y="3441053"/>
          <a:ext cx="751880" cy="23588"/>
        </a:xfrm>
        <a:custGeom>
          <a:avLst/>
          <a:gdLst/>
          <a:ahLst/>
          <a:cxnLst/>
          <a:rect l="0" t="0" r="0" b="0"/>
          <a:pathLst>
            <a:path>
              <a:moveTo>
                <a:pt x="0" y="11794"/>
              </a:moveTo>
              <a:lnTo>
                <a:pt x="751880" y="1179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3336683" y="3434051"/>
        <a:ext cx="37594" cy="37594"/>
      </dsp:txXfrm>
    </dsp:sp>
    <dsp:sp modelId="{57E95990-7EA9-4817-8776-7AFCB039D6A2}">
      <dsp:nvSpPr>
        <dsp:cNvPr id="0" name=""/>
        <dsp:cNvSpPr/>
      </dsp:nvSpPr>
      <dsp:spPr>
        <a:xfrm>
          <a:off x="1942867" y="3349547"/>
          <a:ext cx="1165084" cy="11650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/>
            <a:t>ИНВЕСТИЦИОНО БАНКАРСТВО</a:t>
          </a:r>
          <a:endParaRPr lang="en-US" sz="800" kern="1200" dirty="0"/>
        </a:p>
      </dsp:txBody>
      <dsp:txXfrm>
        <a:off x="2113490" y="3520170"/>
        <a:ext cx="823838" cy="823838"/>
      </dsp:txXfrm>
    </dsp:sp>
    <dsp:sp modelId="{AC8A9E8F-B35E-439D-B89B-07B647C8FD92}">
      <dsp:nvSpPr>
        <dsp:cNvPr id="0" name=""/>
        <dsp:cNvSpPr/>
      </dsp:nvSpPr>
      <dsp:spPr>
        <a:xfrm rot="11400000">
          <a:off x="2830221" y="2591620"/>
          <a:ext cx="731813" cy="23588"/>
        </a:xfrm>
        <a:custGeom>
          <a:avLst/>
          <a:gdLst/>
          <a:ahLst/>
          <a:cxnLst/>
          <a:rect l="0" t="0" r="0" b="0"/>
          <a:pathLst>
            <a:path>
              <a:moveTo>
                <a:pt x="0" y="11794"/>
              </a:moveTo>
              <a:lnTo>
                <a:pt x="731813" y="1179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3177833" y="2585119"/>
        <a:ext cx="36590" cy="36590"/>
      </dsp:txXfrm>
    </dsp:sp>
    <dsp:sp modelId="{14A7BA9D-3C06-4950-96E3-56EAFAF5F403}">
      <dsp:nvSpPr>
        <dsp:cNvPr id="0" name=""/>
        <dsp:cNvSpPr/>
      </dsp:nvSpPr>
      <dsp:spPr>
        <a:xfrm>
          <a:off x="1679546" y="1856175"/>
          <a:ext cx="1165084" cy="11650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/>
            <a:t>БРОКЕРСКА ФУНКЦИЈА</a:t>
          </a:r>
          <a:endParaRPr lang="en-US" sz="800" kern="1200" dirty="0"/>
        </a:p>
      </dsp:txBody>
      <dsp:txXfrm>
        <a:off x="1850169" y="2026798"/>
        <a:ext cx="823838" cy="823838"/>
      </dsp:txXfrm>
    </dsp:sp>
    <dsp:sp modelId="{6F41A66F-4019-4AFF-9D0B-3564905A17E3}">
      <dsp:nvSpPr>
        <dsp:cNvPr id="0" name=""/>
        <dsp:cNvSpPr/>
      </dsp:nvSpPr>
      <dsp:spPr>
        <a:xfrm rot="13800000">
          <a:off x="3255398" y="1858755"/>
          <a:ext cx="780184" cy="23588"/>
        </a:xfrm>
        <a:custGeom>
          <a:avLst/>
          <a:gdLst/>
          <a:ahLst/>
          <a:cxnLst/>
          <a:rect l="0" t="0" r="0" b="0"/>
          <a:pathLst>
            <a:path>
              <a:moveTo>
                <a:pt x="0" y="11794"/>
              </a:moveTo>
              <a:lnTo>
                <a:pt x="780184" y="1179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3625985" y="1851045"/>
        <a:ext cx="39009" cy="39009"/>
      </dsp:txXfrm>
    </dsp:sp>
    <dsp:sp modelId="{E6A55D29-0230-4451-B2EE-577813E4271A}">
      <dsp:nvSpPr>
        <dsp:cNvPr id="0" name=""/>
        <dsp:cNvSpPr/>
      </dsp:nvSpPr>
      <dsp:spPr>
        <a:xfrm>
          <a:off x="2437750" y="542926"/>
          <a:ext cx="1165084" cy="11650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/>
            <a:t>ФУНКЦИЈА ОСИГУРАЊА</a:t>
          </a:r>
          <a:endParaRPr lang="en-US" sz="800" kern="1200" dirty="0"/>
        </a:p>
      </dsp:txBody>
      <dsp:txXfrm>
        <a:off x="2608373" y="713549"/>
        <a:ext cx="823838" cy="8238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984C4F-77F6-468E-8FE4-B659C0B0EEB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79DA66-ABD2-464E-B669-492235E69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04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33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935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028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82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523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335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545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576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251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211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000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183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385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834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279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5469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369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828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  <p:sldLayoutId id="2147483911" r:id="rId16"/>
    <p:sldLayoutId id="214748391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2E26A-2D79-7F7E-E0AF-52141A45F0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/>
              <a:t>Финансијска тржишта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3CC88E-ADB2-63CF-9A57-20B6B3EFFA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10156048" cy="861420"/>
          </a:xfrm>
        </p:spPr>
        <p:txBody>
          <a:bodyPr/>
          <a:lstStyle/>
          <a:p>
            <a:r>
              <a:rPr lang="ru-RU" dirty="0"/>
              <a:t>ВЕЖБЕ БР. </a:t>
            </a:r>
            <a:r>
              <a:rPr lang="sr-Cyrl-RS" dirty="0"/>
              <a:t>5</a:t>
            </a:r>
            <a:endParaRPr lang="ru-RU" dirty="0"/>
          </a:p>
          <a:p>
            <a:r>
              <a:rPr lang="ru-RU" dirty="0"/>
              <a:t>Виолета Џаферовић МА</a:t>
            </a:r>
            <a:r>
              <a:rPr lang="en-US" dirty="0"/>
              <a:t>												</a:t>
            </a:r>
            <a:r>
              <a:rPr lang="sr-Cyrl-RS" dirty="0"/>
              <a:t>	</a:t>
            </a:r>
            <a:r>
              <a:rPr lang="sr-Cyrl-RS" sz="1200" dirty="0"/>
              <a:t>12</a:t>
            </a:r>
            <a:r>
              <a:rPr lang="en-US" sz="1200" dirty="0"/>
              <a:t>.0</a:t>
            </a:r>
            <a:r>
              <a:rPr lang="sr-Cyrl-RS" sz="1200" dirty="0"/>
              <a:t>3</a:t>
            </a:r>
            <a:r>
              <a:rPr lang="en-US" sz="1200" dirty="0"/>
              <a:t>.2026.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54955" y="896034"/>
            <a:ext cx="4609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АКАДЕМИЈА СТРУКОВНИХ СТУДИЈА ЗАПАДН</a:t>
            </a:r>
            <a:r>
              <a:rPr lang="sr-Cyrl-RS" sz="1200" dirty="0">
                <a:solidFill>
                  <a:schemeClr val="bg1"/>
                </a:solidFill>
              </a:rPr>
              <a:t>А СРБИЈА</a:t>
            </a:r>
            <a:r>
              <a:rPr lang="ru-RU" sz="1200" dirty="0">
                <a:solidFill>
                  <a:schemeClr val="bg1"/>
                </a:solidFill>
              </a:rPr>
              <a:t>
ОДСЕК ВАЉЕВО
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892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3513" y="2329471"/>
            <a:ext cx="5699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4000" dirty="0">
                <a:latin typeface="+mj-lt"/>
              </a:rPr>
              <a:t>Централна банка</a:t>
            </a:r>
            <a:endParaRPr lang="en-US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9215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29B4A-9D8B-2D8C-79C1-263F5BC47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Централна банка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50E5A-8076-3F22-8AD6-C09E2AB89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41244"/>
            <a:ext cx="8825659" cy="3416300"/>
          </a:xfrm>
        </p:spPr>
        <p:txBody>
          <a:bodyPr/>
          <a:lstStyle/>
          <a:p>
            <a:pPr marL="0" indent="0">
              <a:buNone/>
            </a:pPr>
            <a:r>
              <a:rPr lang="sr-Latn-RS" dirty="0"/>
              <a:t>     		</a:t>
            </a:r>
            <a:r>
              <a:rPr lang="sr-Cyrl-RS" dirty="0"/>
              <a:t>Ко штампа новац у држави?</a:t>
            </a:r>
            <a:endParaRPr lang="sr-Latn-RS" dirty="0"/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r>
              <a:rPr lang="sr-Latn-RS" dirty="0"/>
              <a:t>		</a:t>
            </a:r>
            <a:r>
              <a:rPr lang="sr-Cyrl-RS" dirty="0"/>
              <a:t>Ко одлучује о каматним стопама?</a:t>
            </a:r>
            <a:endParaRPr lang="sr-Latn-RS" dirty="0"/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r>
              <a:rPr lang="sr-Latn-RS" dirty="0"/>
              <a:t>		</a:t>
            </a:r>
            <a:r>
              <a:rPr lang="sr-Cyrl-RS" dirty="0"/>
              <a:t>Ко контролише банке?</a:t>
            </a:r>
            <a:endParaRPr lang="en-US" dirty="0"/>
          </a:p>
        </p:txBody>
      </p:sp>
      <p:pic>
        <p:nvPicPr>
          <p:cNvPr id="11" name="Graphic 10" descr="Bank with solid fill">
            <a:extLst>
              <a:ext uri="{FF2B5EF4-FFF2-40B4-BE49-F238E27FC236}">
                <a16:creationId xmlns:a16="http://schemas.microsoft.com/office/drawing/2014/main" id="{9C115467-109B-EF81-6140-387797519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4351" y="4429448"/>
            <a:ext cx="420623" cy="420623"/>
          </a:xfrm>
          <a:prstGeom prst="rect">
            <a:avLst/>
          </a:prstGeom>
        </p:spPr>
      </p:pic>
      <p:pic>
        <p:nvPicPr>
          <p:cNvPr id="13" name="Graphic 12" descr="Money with solid fill">
            <a:extLst>
              <a:ext uri="{FF2B5EF4-FFF2-40B4-BE49-F238E27FC236}">
                <a16:creationId xmlns:a16="http://schemas.microsoft.com/office/drawing/2014/main" id="{87956F67-82EF-9FF0-8F77-084A726449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00668" y="2799822"/>
            <a:ext cx="444306" cy="444306"/>
          </a:xfrm>
          <a:prstGeom prst="rect">
            <a:avLst/>
          </a:prstGeom>
        </p:spPr>
      </p:pic>
      <p:pic>
        <p:nvPicPr>
          <p:cNvPr id="15" name="Graphic 14" descr="Coins with solid fill">
            <a:extLst>
              <a:ext uri="{FF2B5EF4-FFF2-40B4-BE49-F238E27FC236}">
                <a16:creationId xmlns:a16="http://schemas.microsoft.com/office/drawing/2014/main" id="{CB241B8F-4D56-3363-AD08-6A50B254E1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12510" y="3595468"/>
            <a:ext cx="444306" cy="44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33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30E70-0FF1-AE3A-78C3-0A83C4E14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Развој централне банке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FAE44-80C5-BEB3-99EA-52ED0F814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8856" y="1143000"/>
            <a:ext cx="5190066" cy="4572000"/>
          </a:xfrm>
        </p:spPr>
        <p:txBody>
          <a:bodyPr/>
          <a:lstStyle/>
          <a:p>
            <a:r>
              <a:rPr lang="ru-RU" dirty="0"/>
              <a:t>Главни разлози: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потреба државе за финансирањем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стабилизација новчаног система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спречавање банкарских криза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контрола инфлације и економије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23DBF-2CC0-2607-E09A-146C25FA886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Централне банке су настале из потребе државе да контролише новац и обезбеди стабилност финансијског система.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87613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29F53-C11F-8E36-0BBD-F1BD0125F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A0AD4-E170-FB1E-ADC4-A0034DF81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Централна банка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BD70A-D920-BBA0-14D7-179C877A2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/>
          <a:lstStyle/>
          <a:p>
            <a:r>
              <a:rPr lang="sr-Cyrl-RS" dirty="0"/>
              <a:t>Једна од најважнијих финансијских институција </a:t>
            </a:r>
          </a:p>
          <a:p>
            <a:r>
              <a:rPr lang="sr-Cyrl-RS" dirty="0"/>
              <a:t>Остваривање макро и микро економских циљева</a:t>
            </a:r>
          </a:p>
          <a:p>
            <a:r>
              <a:rPr lang="sr-Cyrl-RS" dirty="0"/>
              <a:t>Макро ниво </a:t>
            </a:r>
            <a:r>
              <a:rPr lang="sr-Latn-RS" dirty="0"/>
              <a:t>-</a:t>
            </a:r>
            <a:r>
              <a:rPr lang="sr-Cyrl-RS" dirty="0"/>
              <a:t> спровођење монетарне политике, кредитне и девизне политике </a:t>
            </a:r>
          </a:p>
          <a:p>
            <a:r>
              <a:rPr lang="sr-Cyrl-RS" dirty="0"/>
              <a:t>Микро ниво </a:t>
            </a:r>
            <a:r>
              <a:rPr lang="sr-Latn-RS" dirty="0"/>
              <a:t>-</a:t>
            </a:r>
            <a:r>
              <a:rPr lang="sr-Cyrl-RS" dirty="0"/>
              <a:t> контрола и подршка функционисању већег броја финансијских институција које чине финансијски систем</a:t>
            </a:r>
          </a:p>
          <a:p>
            <a:r>
              <a:rPr lang="sr-Cyrl-RS" dirty="0"/>
              <a:t>Централна банка мора бити самостална и потпуно независна у свом раду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463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8E233-4113-D027-CEC8-6D8C9D0E7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4D810-C214-F449-24D6-F26F591B9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Централна банка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C2DD3-C129-A4F3-8C34-816F1D7FC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/>
          </a:bodyPr>
          <a:lstStyle/>
          <a:p>
            <a:r>
              <a:rPr lang="sr-Cyrl-RS" dirty="0"/>
              <a:t>Прве централне банке настале у </a:t>
            </a:r>
            <a:r>
              <a:rPr lang="sr-Latn-RS" dirty="0"/>
              <a:t>XVIII </a:t>
            </a:r>
            <a:r>
              <a:rPr lang="sr-Cyrl-RS" dirty="0"/>
              <a:t>и другој половини </a:t>
            </a:r>
            <a:r>
              <a:rPr lang="sr-Latn-RS" dirty="0"/>
              <a:t>XIX</a:t>
            </a:r>
            <a:r>
              <a:rPr lang="sr-Cyrl-RS" dirty="0"/>
              <a:t> века</a:t>
            </a:r>
          </a:p>
          <a:p>
            <a:r>
              <a:rPr lang="sr-Cyrl-RS" dirty="0"/>
              <a:t>У почетку приватно власништво а касније државне институције</a:t>
            </a:r>
          </a:p>
          <a:p>
            <a:r>
              <a:rPr lang="ru-RU" dirty="0"/>
              <a:t>Најстарија активна централна банка је </a:t>
            </a:r>
            <a:r>
              <a:rPr lang="ru-RU" i="1" dirty="0">
                <a:solidFill>
                  <a:schemeClr val="accent1"/>
                </a:solidFill>
              </a:rPr>
              <a:t>Riksbank</a:t>
            </a:r>
            <a:r>
              <a:rPr lang="ru-RU" i="1" dirty="0"/>
              <a:t> </a:t>
            </a:r>
            <a:r>
              <a:rPr lang="ru-RU" dirty="0"/>
              <a:t>из Шведске, основана 1668. године</a:t>
            </a:r>
          </a:p>
          <a:p>
            <a:r>
              <a:rPr lang="ru-RU" i="1" dirty="0">
                <a:solidFill>
                  <a:schemeClr val="accent1"/>
                </a:solidFill>
              </a:rPr>
              <a:t>Народна банка Србије </a:t>
            </a:r>
            <a:r>
              <a:rPr lang="ru-RU" dirty="0"/>
              <a:t>основана је 1884. године као </a:t>
            </a:r>
            <a:r>
              <a:rPr lang="ru-RU" i="1" dirty="0">
                <a:solidFill>
                  <a:schemeClr val="accent1"/>
                </a:solidFill>
              </a:rPr>
              <a:t>Привилегована народна банка Краљевине Србије</a:t>
            </a:r>
          </a:p>
          <a:p>
            <a:r>
              <a:rPr lang="ru-RU" dirty="0"/>
              <a:t>Једна од најмоћнијих централних банака на свету – </a:t>
            </a:r>
            <a:r>
              <a:rPr lang="sr-Latn-RS" i="1" dirty="0">
                <a:solidFill>
                  <a:schemeClr val="accent1"/>
                </a:solidFill>
              </a:rPr>
              <a:t>Federal Reserve System</a:t>
            </a:r>
            <a:r>
              <a:rPr lang="sr-Latn-RS" i="1" dirty="0"/>
              <a:t> </a:t>
            </a:r>
            <a:r>
              <a:rPr lang="sr-Cyrl-RS" dirty="0"/>
              <a:t>основана 1913. године</a:t>
            </a:r>
          </a:p>
          <a:p>
            <a:r>
              <a:rPr lang="sr-Cyrl-RS" i="1" dirty="0">
                <a:solidFill>
                  <a:schemeClr val="accent1"/>
                </a:solidFill>
              </a:rPr>
              <a:t>Европска централна банка </a:t>
            </a:r>
            <a:r>
              <a:rPr lang="sr-Cyrl-RS" dirty="0"/>
              <a:t>основана је 1999. године</a:t>
            </a:r>
            <a:r>
              <a:rPr lang="ru-RU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904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F4AB9-9F53-4D74-8C45-F662A827D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803" y="2628900"/>
            <a:ext cx="2793158" cy="1600200"/>
          </a:xfrm>
        </p:spPr>
        <p:txBody>
          <a:bodyPr/>
          <a:lstStyle/>
          <a:p>
            <a:pPr algn="ctr"/>
            <a:r>
              <a:rPr lang="sr-Cyrl-RS" sz="3200" dirty="0"/>
              <a:t>Основне функције централне банке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88134-B09C-A8EA-B062-8BCEF96BD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9227" y="844296"/>
            <a:ext cx="5155628" cy="5169408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sr-Cyrl-RS" dirty="0"/>
              <a:t>Емисија новчаница, новца и кредита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Спровођење мера кредитно – монетарне политике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Регулисање и супервизија рада банака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Одржавање спољне ликвидности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Обављање одређених послова за рачун државе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Остале функције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959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6F2F4-C85E-7EB9-4918-609DF793C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24564-F0D1-1B08-67C5-A352C92B0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Емисија новчаница, новца и кредита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B862A-D328-3D5B-416D-6C24F43EA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 lnSpcReduction="10000"/>
          </a:bodyPr>
          <a:lstStyle/>
          <a:p>
            <a:r>
              <a:rPr lang="sr-Cyrl-RS" dirty="0"/>
              <a:t>Емисиона функција – с</a:t>
            </a:r>
            <a:r>
              <a:rPr lang="ru-RU" dirty="0"/>
              <a:t>амо централна банка има право да издаје новчанице и ковани новац који су законско средство плаћања у држави</a:t>
            </a:r>
          </a:p>
          <a:p>
            <a:r>
              <a:rPr lang="ru-RU" dirty="0"/>
              <a:t>У Србији ту функцију обавља Народна банка Србије</a:t>
            </a:r>
          </a:p>
          <a:p>
            <a:r>
              <a:rPr lang="sr-Cyrl-RS" dirty="0"/>
              <a:t>Завод за израду новчаница и кованог новца – поред производње новчаница и кованог новца које издаје НБС, Завод израђује и: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Cyrl-RS" dirty="0"/>
              <a:t>новчанице и страни новац за стране државе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Cyrl-RS" dirty="0"/>
              <a:t>јавне исправе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Cyrl-RS" dirty="0"/>
              <a:t>вредносне и заштићене папире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Cyrl-RS" dirty="0"/>
              <a:t>банкарске и друге картице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833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129F0-15E9-025C-BBBF-9C19AAE76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47A7E-4CC0-1DCB-F97E-DDDBBB252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Емисија новчаница, новца и кредита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42E2A9-A66F-05E9-D619-CC91B6614D3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Емисија готовог новца – преко специјализованих институција или органа (Завод  за израду новчаница и кованог новца)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Емисија примарног новца – кроз одобравање кредита пословним банкама или куповину недоспелих потраживања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Одржавање потребне количине новца у оптицају и регулисање висине каматних стопа на тржишту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392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FE65E-C48E-7793-55E6-7691F0064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sz="2800" dirty="0"/>
              <a:t>Емисиона банка је као банка свих банака, од изузетног значаја за спровођење монетарне и кредитне политике, стабилности националног новца и кретања девизног курса, па самим тим и деловање целоклупног финансијског система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889447-BAA4-2858-126F-AB1888C5B1E6}"/>
              </a:ext>
            </a:extLst>
          </p:cNvPr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sr-Cyrl-RS" dirty="0"/>
              <a:t>В.Дугалић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340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6B5A6-7B11-1214-8771-583BB8111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6DB9A-CCD8-4176-BBE6-4B23131EF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Емисија новчаница, новца и кредита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E0F1D-356B-D810-5D57-522130AA2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/>
          </a:bodyPr>
          <a:lstStyle/>
          <a:p>
            <a:r>
              <a:rPr lang="sr-Cyrl-RS" dirty="0"/>
              <a:t>Пример: улазак новца у економију</a:t>
            </a:r>
            <a:r>
              <a:rPr lang="ru-RU" b="1" dirty="0"/>
              <a:t> </a:t>
            </a:r>
          </a:p>
          <a:p>
            <a:pPr>
              <a:buFont typeface="+mj-lt"/>
              <a:buAutoNum type="arabicPeriod"/>
            </a:pPr>
            <a:r>
              <a:rPr lang="ru-RU" dirty="0"/>
              <a:t>Централна банка ствара новац (Народна банка Србије емитује новац, нпр. 100 милиона динара)</a:t>
            </a:r>
          </a:p>
          <a:p>
            <a:pPr>
              <a:buFont typeface="+mj-lt"/>
              <a:buAutoNum type="arabicPeriod"/>
            </a:pPr>
            <a:r>
              <a:rPr lang="ru-RU" dirty="0"/>
              <a:t>Новац се пласира комерцијалним банкама (кроз кредите банкама, куповину државних обвезница)</a:t>
            </a:r>
          </a:p>
          <a:p>
            <a:pPr>
              <a:buFont typeface="+mj-lt"/>
              <a:buAutoNum type="arabicPeriod"/>
            </a:pPr>
            <a:r>
              <a:rPr lang="ru-RU" dirty="0"/>
              <a:t>Комерцијалне банке дају кредите грађанима и фирмама (стамбени кредити, кредити предузећима, потрошачки кредити)</a:t>
            </a:r>
          </a:p>
          <a:p>
            <a:pPr>
              <a:buFont typeface="+mj-lt"/>
              <a:buAutoNum type="arabicPeriod"/>
            </a:pPr>
            <a:r>
              <a:rPr lang="ru-RU" dirty="0"/>
              <a:t>Новац улази у привреду (грађани и фирме троше новац на робу, услуге, инвестиције)</a:t>
            </a:r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59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943C0-95EA-972F-9262-99A746632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8DD9A-2892-EC4A-A053-3697578F5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Емисија новчаница, новца и кредита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9ECC2-7C6C-BA3A-8F66-98193BC41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FCE3553-9DF9-B3BE-E42A-1D38539A7A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5379916"/>
              </p:ext>
            </p:extLst>
          </p:nvPr>
        </p:nvGraphicFramePr>
        <p:xfrm>
          <a:off x="1844429" y="132715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2867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E9BF4-45AD-03F5-BCC2-1882E9B92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CEF8E-3800-CD21-7F84-BE827361E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525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Спровођење мера</a:t>
            </a:r>
            <a:br>
              <a:rPr lang="sr-Cyrl-RS" dirty="0"/>
            </a:br>
            <a:r>
              <a:rPr lang="sr-Cyrl-RS" dirty="0"/>
              <a:t> кредитно – монетарне политике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99C58-6DE8-3B53-2D6E-C21C7EC24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/>
          </a:bodyPr>
          <a:lstStyle/>
          <a:p>
            <a:r>
              <a:rPr lang="ru-RU" dirty="0"/>
              <a:t>Врло значајна функција од чијег обављања зависи монетарна, а често и укупна привредна стабилност</a:t>
            </a:r>
          </a:p>
          <a:p>
            <a:r>
              <a:rPr lang="ru-RU" dirty="0"/>
              <a:t>У спровођењу мера кредитно монетарне политике централна банка има више инструмената:</a:t>
            </a:r>
          </a:p>
          <a:p>
            <a:pPr>
              <a:buFont typeface="+mj-lt"/>
              <a:buAutoNum type="arabicPeriod"/>
            </a:pPr>
            <a:r>
              <a:rPr lang="ru-RU" dirty="0"/>
              <a:t>Операције на отвореном тржишту</a:t>
            </a:r>
          </a:p>
          <a:p>
            <a:pPr>
              <a:buFont typeface="+mj-lt"/>
              <a:buAutoNum type="arabicPeriod"/>
            </a:pPr>
            <a:r>
              <a:rPr lang="ru-RU" dirty="0"/>
              <a:t>Политика обавезних резерви</a:t>
            </a:r>
          </a:p>
          <a:p>
            <a:pPr>
              <a:buFont typeface="+mj-lt"/>
              <a:buAutoNum type="arabicPeriod"/>
            </a:pPr>
            <a:r>
              <a:rPr lang="ru-RU" dirty="0"/>
              <a:t>Есконтна политика</a:t>
            </a:r>
          </a:p>
          <a:p>
            <a:pPr>
              <a:buFont typeface="+mj-lt"/>
              <a:buAutoNum type="arabicPeriod"/>
            </a:pPr>
            <a:endParaRPr lang="ru-RU" dirty="0"/>
          </a:p>
          <a:p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636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B5625-E186-599E-AD59-EAF43DC2C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0092" y="1063417"/>
            <a:ext cx="8831816" cy="1372986"/>
          </a:xfrm>
        </p:spPr>
        <p:txBody>
          <a:bodyPr/>
          <a:lstStyle/>
          <a:p>
            <a:pPr algn="ctr"/>
            <a:r>
              <a:rPr lang="sr-Cyrl-RS" dirty="0"/>
              <a:t>Спровођење мера</a:t>
            </a:r>
            <a:br>
              <a:rPr lang="sr-Cyrl-RS" dirty="0"/>
            </a:br>
            <a:r>
              <a:rPr lang="sr-Cyrl-RS" dirty="0"/>
              <a:t> кредитно – монетарне политике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835FFD-E932-3C56-72E8-8E4D838109D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Операције на отвореном тржишту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</a:rPr>
              <a:t>Ово је најчешћи и најфлексибилнији инструмент монетарне политике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</a:rPr>
              <a:t>Централна банка се појављује на финансијским тржиштима као купац или продавац одређених државних ХоВ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</a:rPr>
              <a:t>Активности куповине или продаје ХоВ зависе директно од циљева кредитно – монетарне политике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634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1C3EF-771D-8BEE-2BAD-2297398FE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071A2-9598-3538-BF0F-893A3F41C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525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Спровођење мера</a:t>
            </a:r>
            <a:br>
              <a:rPr lang="sr-Cyrl-RS" dirty="0"/>
            </a:br>
            <a:r>
              <a:rPr lang="sr-Cyrl-RS" dirty="0"/>
              <a:t> кредитно – монетарне политике</a:t>
            </a: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2B94A36-5084-588C-0A45-3E4105C549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9814890"/>
              </p:ext>
            </p:extLst>
          </p:nvPr>
        </p:nvGraphicFramePr>
        <p:xfrm>
          <a:off x="2357001" y="2615184"/>
          <a:ext cx="7102856" cy="3806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09192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7316C-C3B6-1B9D-D714-44D9154D5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5AE5C-EBCE-D86B-4019-4AB00B98E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525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Спровођење мера</a:t>
            </a:r>
            <a:br>
              <a:rPr lang="sr-Cyrl-RS" dirty="0"/>
            </a:br>
            <a:r>
              <a:rPr lang="sr-Cyrl-RS" dirty="0"/>
              <a:t> кредитно – монетарне политике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8A49C-666C-41D9-5420-944B81900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4008" y="2587838"/>
            <a:ext cx="8825659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1"/>
                </a:solidFill>
              </a:rPr>
              <a:t>Политика обавезних резерви</a:t>
            </a:r>
          </a:p>
          <a:p>
            <a:r>
              <a:rPr lang="ru-RU" dirty="0">
                <a:solidFill>
                  <a:schemeClr val="tx1"/>
                </a:solidFill>
              </a:rPr>
              <a:t>Значај у реализацији циљева кредитно – монетарне политике али и за контролу банкарског система и одржавање ликвидности банака</a:t>
            </a:r>
          </a:p>
          <a:p>
            <a:r>
              <a:rPr lang="ru-RU" dirty="0">
                <a:solidFill>
                  <a:schemeClr val="tx1"/>
                </a:solidFill>
              </a:rPr>
              <a:t>Инструмент кредитно-монетарне политике којим централна банка прописује колики део депозита банке морају да држе као резерву</a:t>
            </a:r>
          </a:p>
          <a:p>
            <a:r>
              <a:rPr lang="ru-RU" dirty="0">
                <a:solidFill>
                  <a:schemeClr val="tx1"/>
                </a:solidFill>
              </a:rPr>
              <a:t>То значи да банке не могу сав новац који приме као депозит пласирати у кредите</a:t>
            </a:r>
          </a:p>
          <a:p>
            <a:r>
              <a:rPr lang="ru-RU" dirty="0">
                <a:solidFill>
                  <a:schemeClr val="tx1"/>
                </a:solidFill>
              </a:rPr>
              <a:t>Обавезне резерве су средства која комерцијалне банке морају да држе на рачуну код централне банке или у готовини, као обезбеђење ликвидности и стабилности банкарског система</a:t>
            </a:r>
          </a:p>
          <a:p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779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C883D-80B3-D915-9A0B-FC4797EE6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59DEE-7A1F-3C51-5B61-C0A5FEA63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0092" y="1063417"/>
            <a:ext cx="8831816" cy="1372986"/>
          </a:xfrm>
        </p:spPr>
        <p:txBody>
          <a:bodyPr/>
          <a:lstStyle/>
          <a:p>
            <a:pPr algn="ctr"/>
            <a:r>
              <a:rPr lang="sr-Cyrl-RS" dirty="0"/>
              <a:t>Спровођење мера</a:t>
            </a:r>
            <a:br>
              <a:rPr lang="sr-Cyrl-RS" dirty="0"/>
            </a:br>
            <a:r>
              <a:rPr lang="sr-Cyrl-RS" dirty="0"/>
              <a:t> кредитно – монетарне политике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C5E660-0EF3-5D4D-291F-F0D4B5A329E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Пример:</a:t>
            </a:r>
          </a:p>
          <a:p>
            <a:r>
              <a:rPr lang="ru-RU" dirty="0">
                <a:solidFill>
                  <a:schemeClr val="tx1"/>
                </a:solidFill>
              </a:rPr>
              <a:t>Банка има депозите од 100 милиона динара. </a:t>
            </a:r>
          </a:p>
          <a:p>
            <a:r>
              <a:rPr lang="ru-RU" dirty="0">
                <a:solidFill>
                  <a:schemeClr val="tx1"/>
                </a:solidFill>
              </a:rPr>
              <a:t>Ако је стопа обавезне резерве 10% - банка мора да издвоји 10 милиона, а може да пласира 90 милиона кредита.</a:t>
            </a:r>
          </a:p>
          <a:p>
            <a:r>
              <a:rPr lang="ru-RU" dirty="0">
                <a:solidFill>
                  <a:schemeClr val="tx1"/>
                </a:solidFill>
              </a:rPr>
              <a:t>Ако је стопа обавезне резерве 20% - банка мора да издвоји 20 милиона, а може да пласира 80 милиона кредита.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795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7146B-5CD4-4B18-ABAA-20CD247E1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9404" y="991775"/>
            <a:ext cx="8761413" cy="706964"/>
          </a:xfrm>
        </p:spPr>
        <p:txBody>
          <a:bodyPr/>
          <a:lstStyle/>
          <a:p>
            <a:pPr algn="ctr"/>
            <a:r>
              <a:rPr lang="sr-Cyrl-RS" dirty="0"/>
              <a:t>Спровођење мера</a:t>
            </a:r>
            <a:br>
              <a:rPr lang="sr-Cyrl-RS" dirty="0"/>
            </a:br>
            <a:r>
              <a:rPr lang="sr-Cyrl-RS" dirty="0"/>
              <a:t> кредитно – монетарне политике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9CAF6F-F91F-75C5-974C-CA3FBE7B4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3" y="2766462"/>
            <a:ext cx="4825157" cy="576262"/>
          </a:xfrm>
        </p:spPr>
        <p:txBody>
          <a:bodyPr/>
          <a:lstStyle/>
          <a:p>
            <a:pPr algn="ctr"/>
            <a:r>
              <a:rPr lang="sr-Cyrl-RS" dirty="0"/>
              <a:t>Повећање стопе обавезне резерве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D23E50-F8F7-1534-2B36-5573A491B1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54952" y="3421942"/>
            <a:ext cx="4825158" cy="2840039"/>
          </a:xfrm>
        </p:spPr>
        <p:txBody>
          <a:bodyPr/>
          <a:lstStyle/>
          <a:p>
            <a:r>
              <a:rPr lang="ru-RU" dirty="0"/>
              <a:t>банке морају више новца да држе код централне банке</a:t>
            </a:r>
          </a:p>
          <a:p>
            <a:r>
              <a:rPr lang="ru-RU" dirty="0"/>
              <a:t>мање новца остаје за кредите</a:t>
            </a:r>
          </a:p>
          <a:p>
            <a:r>
              <a:rPr lang="ru-RU" dirty="0"/>
              <a:t>смањује се количина новца у оптицају</a:t>
            </a:r>
          </a:p>
          <a:p>
            <a:r>
              <a:rPr lang="ru-RU" dirty="0"/>
              <a:t>успорава се инфлација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883F4C-97B5-EBBF-4332-E9F0160754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8712" y="2766462"/>
            <a:ext cx="4825159" cy="576262"/>
          </a:xfrm>
        </p:spPr>
        <p:txBody>
          <a:bodyPr/>
          <a:lstStyle/>
          <a:p>
            <a:pPr algn="ctr"/>
            <a:r>
              <a:rPr lang="sr-Cyrl-RS" dirty="0"/>
              <a:t>Смањење стопе обавезне резерве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34E58E-E632-3A5C-6181-6998B1858D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8712" y="3421941"/>
            <a:ext cx="4825159" cy="2840039"/>
          </a:xfrm>
        </p:spPr>
        <p:txBody>
          <a:bodyPr/>
          <a:lstStyle/>
          <a:p>
            <a:r>
              <a:rPr lang="ru-RU" dirty="0"/>
              <a:t>банке морају мање новца да држе као резерву</a:t>
            </a:r>
          </a:p>
          <a:p>
            <a:r>
              <a:rPr lang="ru-RU" dirty="0"/>
              <a:t>више новца могу да пласирају у кредите</a:t>
            </a:r>
          </a:p>
          <a:p>
            <a:r>
              <a:rPr lang="ru-RU" dirty="0"/>
              <a:t>повећава се новчана маса</a:t>
            </a:r>
          </a:p>
          <a:p>
            <a:r>
              <a:rPr lang="ru-RU" dirty="0"/>
              <a:t>подстиче се привредна активност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761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4554C-65CE-A0AD-CB67-1E64FF659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2E782-B64F-9D28-710F-A7C8A53F9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0092" y="1063417"/>
            <a:ext cx="8831816" cy="1372986"/>
          </a:xfrm>
        </p:spPr>
        <p:txBody>
          <a:bodyPr/>
          <a:lstStyle/>
          <a:p>
            <a:pPr algn="ctr"/>
            <a:r>
              <a:rPr lang="sr-Cyrl-RS" dirty="0"/>
              <a:t>Спровођење мера</a:t>
            </a:r>
            <a:br>
              <a:rPr lang="sr-Cyrl-RS" dirty="0"/>
            </a:br>
            <a:r>
              <a:rPr lang="sr-Cyrl-RS" dirty="0"/>
              <a:t> кредитно – монетарне политике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C8606-D995-D8AB-9E33-80C9BEAFA8D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r-Cyrl-RS" dirty="0">
                <a:solidFill>
                  <a:schemeClr val="accent1"/>
                </a:solidFill>
              </a:rPr>
              <a:t>Есконтна политика</a:t>
            </a:r>
            <a:endParaRPr lang="ru-RU" dirty="0">
              <a:solidFill>
                <a:schemeClr val="accent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</a:rPr>
              <a:t>Представља политику одређивања каматне стопе по којој централна банка одобрава кредите комерцијалним банкама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</a:rPr>
              <a:t>Инструмент којим централна банка преко есконтне каматне стопе утиче на кредитну активност банака и количину новца у економији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42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F5853-489A-3759-FED9-FBC6A98C1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5DE70-F79B-9B9F-57C2-E93C859B7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9404" y="991775"/>
            <a:ext cx="8761413" cy="706964"/>
          </a:xfrm>
        </p:spPr>
        <p:txBody>
          <a:bodyPr/>
          <a:lstStyle/>
          <a:p>
            <a:pPr algn="ctr"/>
            <a:r>
              <a:rPr lang="sr-Cyrl-RS" dirty="0"/>
              <a:t>Спровођење мера</a:t>
            </a:r>
            <a:br>
              <a:rPr lang="sr-Cyrl-RS" dirty="0"/>
            </a:br>
            <a:r>
              <a:rPr lang="sr-Cyrl-RS" dirty="0"/>
              <a:t> кредитно – монетарне политике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1F135-5AFE-6C94-576B-52EC779D86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/>
              <a:t>Повећање есконтне стопе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AB11EF-3B77-3ACE-D6C8-810CC291D26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кредити које банке добијају од централне банке постају скупљи</a:t>
            </a:r>
          </a:p>
          <a:p>
            <a:r>
              <a:rPr lang="ru-RU" dirty="0"/>
              <a:t>банке подижу камате на кредите становништву и привреди</a:t>
            </a:r>
          </a:p>
          <a:p>
            <a:r>
              <a:rPr lang="ru-RU" dirty="0"/>
              <a:t>смањује се тражња за кредитима</a:t>
            </a:r>
          </a:p>
          <a:p>
            <a:r>
              <a:rPr lang="ru-RU" dirty="0"/>
              <a:t>смањује се количина новца у оптицају</a:t>
            </a:r>
          </a:p>
          <a:p>
            <a:r>
              <a:rPr lang="ru-RU" dirty="0"/>
              <a:t>инфлација се успорава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E0A5ED-21EA-B92B-2D46-B9406B9FAE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RS" dirty="0"/>
              <a:t>Смањење есконтне стопе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BEB2BE-BDB3-1F69-9640-EF2FEDADBF1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/>
              <a:t>кредити за банке постају јефтинији</a:t>
            </a:r>
          </a:p>
          <a:p>
            <a:r>
              <a:rPr lang="ru-RU" dirty="0"/>
              <a:t>банке лакше одобравају кредите</a:t>
            </a:r>
          </a:p>
          <a:p>
            <a:r>
              <a:rPr lang="ru-RU" dirty="0"/>
              <a:t>раст инвестиција и потрошње</a:t>
            </a:r>
          </a:p>
          <a:p>
            <a:r>
              <a:rPr lang="ru-RU" dirty="0"/>
              <a:t>расте количина новца у оптицају</a:t>
            </a:r>
          </a:p>
          <a:p>
            <a:r>
              <a:rPr lang="ru-RU" dirty="0"/>
              <a:t>подстиче се привредна активност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7527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DDB74-38D4-BF51-B927-2A578B692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530" y="2287088"/>
            <a:ext cx="4351025" cy="2283824"/>
          </a:xfrm>
        </p:spPr>
        <p:txBody>
          <a:bodyPr/>
          <a:lstStyle/>
          <a:p>
            <a:pPr algn="ctr"/>
            <a:r>
              <a:rPr lang="sr-Cyrl-RS" sz="3200" dirty="0"/>
              <a:t>Најважнији циљеви централне банке</a:t>
            </a:r>
            <a:endParaRPr lang="en-US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26992-7E14-61AA-647D-089ABCDC3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86999" y="1726040"/>
            <a:ext cx="4104911" cy="4096512"/>
          </a:xfrm>
        </p:spPr>
        <p:txBody>
          <a:bodyPr>
            <a:normAutofit fontScale="32500" lnSpcReduction="20000"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sr-Cyrl-RS" sz="5100" dirty="0">
                <a:solidFill>
                  <a:schemeClr val="tx1"/>
                </a:solidFill>
              </a:rPr>
              <a:t>Подстицање привредног раста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r-Cyrl-RS" sz="5100" dirty="0">
                <a:solidFill>
                  <a:schemeClr val="tx1"/>
                </a:solidFill>
              </a:rPr>
              <a:t>Стабилност каматних стопа и спречавање појаве финансијских криза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r-Cyrl-RS" sz="5100" dirty="0">
                <a:solidFill>
                  <a:schemeClr val="tx1"/>
                </a:solidFill>
              </a:rPr>
              <a:t>Стабилност девизног тржишта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r-Cyrl-RS" sz="5100" dirty="0">
                <a:solidFill>
                  <a:schemeClr val="tx1"/>
                </a:solidFill>
              </a:rPr>
              <a:t>Стабилност цена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r-Cyrl-RS" sz="5100" dirty="0">
                <a:solidFill>
                  <a:schemeClr val="tx1"/>
                </a:solidFill>
              </a:rPr>
              <a:t>Заштита од систематског ризика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r-Cyrl-RS" sz="5100" dirty="0">
                <a:solidFill>
                  <a:schemeClr val="tx1"/>
                </a:solidFill>
              </a:rPr>
              <a:t>Допринос развоју финансијског система 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021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142E8-F162-AE58-1D61-8337E6F72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87C62-C03E-BB46-4224-9A910DAB6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Регулисање и супервизија рада банака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FE5F2-1B35-9A91-6FB3-758BA5808F1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Контрола рада банака и других финансијских институција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Регулатива банака – дефинисање низа законских и других прописа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Контрола и супервизија – директна и индиректна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Политика осигурања депозита – сигурност у пословање банака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0379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AE911-81E0-9B50-7EC5-2C12FA644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C2C44-2492-3A61-7567-E486F09CC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Регулисање и супервизија рада банака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21C7F-5253-2699-D6DF-7F831018D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У оквиру ове функције централна банка: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RS" dirty="0"/>
              <a:t>Врши линценцирање банака и давање одобрења за њихов рад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RS" dirty="0"/>
              <a:t>Захтева поштовање високих стандарда пословања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RS" dirty="0"/>
              <a:t>Даје сагласности за избор директора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RS" dirty="0"/>
              <a:t>Спречава манипулације и указује на проблематичне банке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5720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A9FBA-C115-B8BD-8DA8-93A9F57DC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DB351-3851-9E78-8F5A-1F6DFF59A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Регулисање и супервизија рада банака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262FFF-19D6-7478-5273-1E243BFE9B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4" y="3543299"/>
            <a:ext cx="9356119" cy="2576843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r-Latn-RS" dirty="0">
                <a:solidFill>
                  <a:schemeClr val="accent1"/>
                </a:solidFill>
              </a:rPr>
              <a:t>CAMEL</a:t>
            </a:r>
            <a:r>
              <a:rPr lang="sr-Latn-RS" dirty="0"/>
              <a:t> – 5 </a:t>
            </a:r>
            <a:r>
              <a:rPr lang="sr-Cyrl-RS" dirty="0"/>
              <a:t>битних параметара на бази којих се врши контрола рада банака:</a:t>
            </a:r>
            <a:endParaRPr lang="sr-Latn-R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dirty="0">
                <a:solidFill>
                  <a:schemeClr val="accent1"/>
                </a:solidFill>
              </a:rPr>
              <a:t>C</a:t>
            </a:r>
            <a:r>
              <a:rPr lang="sr-Latn-RS" dirty="0"/>
              <a:t> - Capital – </a:t>
            </a:r>
            <a:r>
              <a:rPr lang="sr-Cyrl-RS" dirty="0"/>
              <a:t>капитал банке</a:t>
            </a:r>
            <a:endParaRPr lang="sr-Latn-R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dirty="0">
                <a:solidFill>
                  <a:schemeClr val="accent1"/>
                </a:solidFill>
              </a:rPr>
              <a:t>A</a:t>
            </a:r>
            <a:r>
              <a:rPr lang="sr-Latn-RS" dirty="0"/>
              <a:t> - Assets quality – </a:t>
            </a:r>
            <a:r>
              <a:rPr lang="sr-Cyrl-RS" dirty="0"/>
              <a:t>квалитет активе</a:t>
            </a:r>
            <a:endParaRPr lang="sr-Latn-R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dirty="0">
                <a:solidFill>
                  <a:schemeClr val="accent1"/>
                </a:solidFill>
              </a:rPr>
              <a:t>M</a:t>
            </a:r>
            <a:r>
              <a:rPr lang="sr-Latn-RS" dirty="0"/>
              <a:t> - Management –</a:t>
            </a:r>
            <a:r>
              <a:rPr lang="sr-Cyrl-RS" dirty="0"/>
              <a:t> менаџмент банке</a:t>
            </a:r>
            <a:endParaRPr lang="sr-Latn-R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dirty="0">
                <a:solidFill>
                  <a:schemeClr val="accent1"/>
                </a:solidFill>
              </a:rPr>
              <a:t>E</a:t>
            </a:r>
            <a:r>
              <a:rPr lang="sr-Latn-RS" dirty="0"/>
              <a:t> - Earnings –</a:t>
            </a:r>
            <a:r>
              <a:rPr lang="sr-Cyrl-RS" dirty="0"/>
              <a:t> приходи</a:t>
            </a:r>
            <a:endParaRPr lang="sr-Latn-R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dirty="0">
                <a:solidFill>
                  <a:schemeClr val="accent1"/>
                </a:solidFill>
              </a:rPr>
              <a:t>L </a:t>
            </a:r>
            <a:r>
              <a:rPr lang="sr-Latn-RS" dirty="0"/>
              <a:t>- Liquidity –</a:t>
            </a:r>
            <a:r>
              <a:rPr lang="sr-Cyrl-RS" dirty="0"/>
              <a:t> ликвидност</a:t>
            </a:r>
            <a:br>
              <a:rPr lang="sr-Latn-RS" dirty="0"/>
            </a:br>
            <a:br>
              <a:rPr lang="sr-Latn-R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0679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6B5A6-7B11-1214-8771-583BB8111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6DB9A-CCD8-4176-BBE6-4B23131EF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Одржавање спољне ликвидности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E0F1D-356B-D810-5D57-522130AA2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/>
          </a:bodyPr>
          <a:lstStyle/>
          <a:p>
            <a:r>
              <a:rPr lang="sr-Cyrl-RS" dirty="0"/>
              <a:t>Циљеви девизне политике:</a:t>
            </a:r>
          </a:p>
          <a:p>
            <a:pPr>
              <a:buFont typeface="Arial" pitchFamily="34" charset="0"/>
              <a:buChar char="•"/>
            </a:pPr>
            <a:r>
              <a:rPr lang="sr-Cyrl-RS" dirty="0"/>
              <a:t>Нормално обављање платног промета</a:t>
            </a:r>
          </a:p>
          <a:p>
            <a:pPr>
              <a:buFont typeface="Arial" pitchFamily="34" charset="0"/>
              <a:buChar char="•"/>
            </a:pPr>
            <a:r>
              <a:rPr lang="sr-Cyrl-RS" dirty="0"/>
              <a:t>Обезбеђење међународне ликвидности земље</a:t>
            </a:r>
          </a:p>
          <a:p>
            <a:pPr>
              <a:buFont typeface="Arial" pitchFamily="34" charset="0"/>
              <a:buChar char="•"/>
            </a:pPr>
            <a:r>
              <a:rPr lang="sr-Cyrl-RS" dirty="0"/>
              <a:t>Одржање равнотеже платног биланса</a:t>
            </a:r>
          </a:p>
          <a:p>
            <a:pPr>
              <a:buFont typeface="Arial" pitchFamily="34" charset="0"/>
              <a:buChar char="•"/>
            </a:pPr>
            <a:r>
              <a:rPr lang="sr-Cyrl-RS" dirty="0"/>
              <a:t>Одржавање стабилности девизног курса</a:t>
            </a:r>
          </a:p>
          <a:p>
            <a:pPr>
              <a:buFont typeface="Arial" pitchFamily="34" charset="0"/>
              <a:buChar char="•"/>
            </a:pPr>
            <a:r>
              <a:rPr lang="sr-Cyrl-RS" dirty="0"/>
              <a:t>Управљање девизним резервама</a:t>
            </a:r>
          </a:p>
          <a:p>
            <a:pPr>
              <a:buFont typeface="Arial" pitchFamily="34" charset="0"/>
              <a:buChar char="•"/>
            </a:pPr>
            <a:r>
              <a:rPr lang="sr-Cyrl-RS" dirty="0"/>
              <a:t>Праћење и контрола обављања послова са иностранством</a:t>
            </a:r>
          </a:p>
          <a:p>
            <a:pPr>
              <a:buFont typeface="Arial" pitchFamily="34" charset="0"/>
              <a:buChar char="•"/>
            </a:pPr>
            <a:r>
              <a:rPr lang="sr-Cyrl-RS" dirty="0"/>
              <a:t>Отплата дугова и др.</a:t>
            </a:r>
          </a:p>
          <a:p>
            <a:pPr>
              <a:buFont typeface="Arial" pitchFamily="34" charset="0"/>
              <a:buChar char="•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626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A9FBA-C115-B8BD-8DA8-93A9F57DC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DB351-3851-9E78-8F5A-1F6DFF59A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Обављање одређених послова за рачун државе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262FFF-19D6-7478-5273-1E243BFE9B4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Различити кредитни и фискални послови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Делокруг рада и овлашћења централне банке стриктно су одређени законском регулативом сваке земље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Нпр. централна банка може управљати националним дугом или обављати неке друге послове од јавног интереса</a:t>
            </a:r>
            <a:br>
              <a:rPr lang="sr-Latn-R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6403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6B5A6-7B11-1214-8771-583BB8111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6DB9A-CCD8-4176-BBE6-4B23131EF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Остале функције централне банке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E0F1D-356B-D810-5D57-522130AA2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/>
          </a:bodyPr>
          <a:lstStyle/>
          <a:p>
            <a:r>
              <a:rPr lang="sr-Cyrl-RS" dirty="0"/>
              <a:t>Помоћ при одржавању ликвидности осталих учесника на финансијским тржиштима</a:t>
            </a:r>
          </a:p>
          <a:p>
            <a:r>
              <a:rPr lang="sr-Cyrl-RS" dirty="0"/>
              <a:t>Политика селективног кредитирања одређених региона, сектора, активности или привредних субјеката</a:t>
            </a:r>
          </a:p>
          <a:p>
            <a:r>
              <a:rPr lang="sr-Cyrl-RS" dirty="0"/>
              <a:t>Послови у вези са одржавањем и контроле резерви племенитих метала (такозвана златна политика)</a:t>
            </a:r>
          </a:p>
          <a:p>
            <a:r>
              <a:rPr lang="sr-Cyrl-RS" dirty="0"/>
              <a:t>Обезбеђивање адекватних података, информација и спровођење различитих економских истраживања</a:t>
            </a: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1653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A9FBA-C115-B8BD-8DA8-93A9F57DC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DB351-3851-9E78-8F5A-1F6DFF59A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0стале функције централне банке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262FFF-19D6-7478-5273-1E243BFE9B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4" y="3519814"/>
            <a:ext cx="9266701" cy="2499986"/>
          </a:xfrm>
        </p:spPr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sr-Cyrl-RS" dirty="0"/>
              <a:t>Централна банка може одиграти значајну улогу у развоју финансијских тржишта на два начина: 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Емисијом кавлитетних ХоВ, које ће бити атрактивне за остале учеснике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Операцијама на отвореном тржишту, где се може појављивати у улози купца или продавца већ емитованих финансијских инструмената, чиме повећава обим промета и број трансакција(што може деловати подстицајно и за веће учешће осталих учесника)</a:t>
            </a:r>
          </a:p>
        </p:txBody>
      </p:sp>
    </p:spTree>
    <p:extLst>
      <p:ext uri="{BB962C8B-B14F-4D97-AF65-F5344CB8AC3E}">
        <p14:creationId xmlns:p14="http://schemas.microsoft.com/office/powerpoint/2010/main" val="18531466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31933-2335-350B-F8ED-A37C6686F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6E3239-0E8F-E9B9-B21B-6F842DC12AB7}"/>
              </a:ext>
            </a:extLst>
          </p:cNvPr>
          <p:cNvSpPr txBox="1"/>
          <p:nvPr/>
        </p:nvSpPr>
        <p:spPr>
          <a:xfrm>
            <a:off x="2893513" y="2329471"/>
            <a:ext cx="5699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4000" dirty="0">
                <a:latin typeface="+mj-lt"/>
              </a:rPr>
              <a:t>Банке</a:t>
            </a:r>
            <a:endParaRPr lang="en-US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695837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291C0-3013-D1BB-CE4A-C2813A966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sz="3600" dirty="0"/>
              <a:t>Банка је финансијска институција која до средстава долази путем прикупљања депозита како би касније одобравала кредите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E3EE14-180B-70EE-7222-F03111B71F5C}"/>
              </a:ext>
            </a:extLst>
          </p:cNvPr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sr-Cyrl-RS" dirty="0"/>
              <a:t>Порекло од латинске речи „</a:t>
            </a:r>
            <a:r>
              <a:rPr lang="sr-Latn-RS" dirty="0"/>
              <a:t>banca</a:t>
            </a:r>
            <a:r>
              <a:rPr lang="sr-Cyrl-RS" dirty="0"/>
              <a:t>“</a:t>
            </a:r>
            <a:r>
              <a:rPr lang="sr-Latn-RS" dirty="0"/>
              <a:t> –</a:t>
            </a:r>
            <a:r>
              <a:rPr lang="sr-Cyrl-RS" dirty="0"/>
              <a:t>клупа, сто за размену новца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31480-E68F-F758-ED09-C0FC87233E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3" y="5029199"/>
            <a:ext cx="9908381" cy="1346199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endParaRPr lang="sr-Cyrl-R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sz="1600" dirty="0"/>
              <a:t>Највећа и најзначајнија група депозитних финансијских институција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sz="1600" dirty="0"/>
              <a:t>Зарада банке – камата на одобрене кредите </a:t>
            </a:r>
            <a:r>
              <a:rPr lang="sr-Cyrl-RS" sz="1200" dirty="0"/>
              <a:t>&gt;</a:t>
            </a:r>
            <a:r>
              <a:rPr lang="sr-Cyrl-RS" sz="1600" dirty="0"/>
              <a:t> камата на депозите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sz="1600" dirty="0"/>
              <a:t>Ризик повлачења депозита – креирање резерви ради обезбеђења ликвидности</a:t>
            </a:r>
            <a:endParaRPr lang="ru-RU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2831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9F24-1F17-72D1-F007-5FD355D34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98CBA-9864-4F71-1A4D-72178307B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Банке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2CAC07-2F2F-186A-4D34-9B6C254576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4" y="3519814"/>
            <a:ext cx="9266701" cy="2499986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Токови интернационализације и глобализације, повећање броја финансијских услуга, техничко – технолошки развој, појава иновација, подизање нивоа конкуренције           нестајање традиционалних банака и мењање суштине банкарских послова 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Данас су банке сложене финансијске иснтитуције које нуде читаву лепезу различитих услуга</a:t>
            </a:r>
            <a:endParaRPr lang="ru-RU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BBE4BAB-B746-9058-A947-1B89D41FEC78}"/>
              </a:ext>
            </a:extLst>
          </p:cNvPr>
          <p:cNvCxnSpPr>
            <a:cxnSpLocks/>
          </p:cNvCxnSpPr>
          <p:nvPr/>
        </p:nvCxnSpPr>
        <p:spPr>
          <a:xfrm>
            <a:off x="5160475" y="4590108"/>
            <a:ext cx="5069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2891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35C08-C04E-D6A9-F17C-FA277F3D0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09E3998-F03D-DC66-0858-D22638426F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1850583"/>
              </p:ext>
            </p:extLst>
          </p:nvPr>
        </p:nvGraphicFramePr>
        <p:xfrm>
          <a:off x="1520981" y="624689"/>
          <a:ext cx="8890503" cy="5513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C187F85-7B37-8269-1C8A-1AB4C1B26E3F}"/>
              </a:ext>
            </a:extLst>
          </p:cNvPr>
          <p:cNvSpPr txBox="1"/>
          <p:nvPr/>
        </p:nvSpPr>
        <p:spPr>
          <a:xfrm>
            <a:off x="986827" y="760491"/>
            <a:ext cx="21185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Функције савремене банке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1477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AC629-4928-39CD-4743-D99328B19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F1A77-6A33-B067-2863-930F778AA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Банке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CA10D-0241-512C-6555-342C6AB5F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/>
          </a:bodyPr>
          <a:lstStyle/>
          <a:p>
            <a:r>
              <a:rPr lang="ru-RU" dirty="0"/>
              <a:t>Банкарска структура између земаља је различита</a:t>
            </a:r>
          </a:p>
          <a:p>
            <a:r>
              <a:rPr lang="ru-RU" dirty="0"/>
              <a:t>Број банака у земљи није гаранција високог квалитета банкарских услуга</a:t>
            </a:r>
          </a:p>
          <a:p>
            <a:r>
              <a:rPr lang="ru-RU" dirty="0"/>
              <a:t>Промене у банкарској структури – долази до смањивања броја банака, али и до повећања њихове величине, као и до мерџера и аквизиција</a:t>
            </a:r>
          </a:p>
          <a:p>
            <a:r>
              <a:rPr lang="ru-RU" dirty="0"/>
              <a:t>На почетку 2026. године, у Србији послује 19 банака које имају дозволу за рад коју издаје Народна банка Србије</a:t>
            </a:r>
            <a:endParaRPr lang="sr-Latn-RS" dirty="0"/>
          </a:p>
          <a:p>
            <a:r>
              <a:rPr lang="sr-Cyrl-RS" dirty="0"/>
              <a:t>Закони о банкама као најважнији правни прописи којима се регулише њихов рад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1210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1CA78-0A8A-13CF-1B33-6C92477AD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FEA53-11FA-19F3-3627-2586B6EC3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Банке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8AE02-185B-4344-5959-4201EC51B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/>
          </a:bodyPr>
          <a:lstStyle/>
          <a:p>
            <a:r>
              <a:rPr lang="ru-RU" dirty="0"/>
              <a:t>3 фактора која утичу на промене у банкарској структури:</a:t>
            </a: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chemeClr val="accent1"/>
                </a:solidFill>
              </a:rPr>
              <a:t>Економија обима – </a:t>
            </a:r>
            <a:r>
              <a:rPr lang="ru-RU" dirty="0"/>
              <a:t>повећање величине банака и смањивање трошкова обављања трансакција</a:t>
            </a: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chemeClr val="accent1"/>
                </a:solidFill>
              </a:rPr>
              <a:t>Технолошке иновације – </a:t>
            </a:r>
            <a:r>
              <a:rPr lang="ru-RU" dirty="0"/>
              <a:t>олакшана контрола пословања одвојених организационих делова, експозитура и филијала</a:t>
            </a: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chemeClr val="accent1"/>
                </a:solidFill>
              </a:rPr>
              <a:t>Регулативне промене – </a:t>
            </a:r>
            <a:r>
              <a:rPr lang="ru-RU" dirty="0"/>
              <a:t>смањивање многих баријера и либерализација пословања</a:t>
            </a:r>
          </a:p>
          <a:p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5051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112CE-F43C-01A7-4FD3-F684B85A3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4BCBE-1363-76CD-9F2F-B8E6F7D02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Банке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34589-C320-0CCA-9F06-98B968C9D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/>
          </a:bodyPr>
          <a:lstStyle/>
          <a:p>
            <a:r>
              <a:rPr lang="ru-RU" dirty="0"/>
              <a:t>Постоји велики број различитих врста банака: комерцијалне, пословне, инвестиционе, развојне и сл.</a:t>
            </a:r>
          </a:p>
          <a:p>
            <a:r>
              <a:rPr lang="ru-RU" dirty="0"/>
              <a:t>Према услугама које пружају банке могу се поделити у две велике групе: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1"/>
                </a:solidFill>
              </a:rPr>
              <a:t>Комерцијалне – </a:t>
            </a:r>
            <a:r>
              <a:rPr lang="ru-RU" dirty="0"/>
              <a:t>обухватају класичне послове кредитирања привреде и становништва, послове платног промета и сл.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1"/>
                </a:solidFill>
              </a:rPr>
              <a:t>Инвестиционе – </a:t>
            </a:r>
            <a:r>
              <a:rPr lang="ru-RU" dirty="0"/>
              <a:t>специјализоване за низ услуга у вези са пословањем са ХоВ</a:t>
            </a:r>
          </a:p>
          <a:p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5880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C0C4D-C3FE-E83D-9661-310B22183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3 групе банкарских послова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DFC9-7145-3408-F0B2-27213C6520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r-Cyrl-RS" dirty="0"/>
              <a:t>Индивидуално банкарство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CC4BF-EE27-2E68-E7AF-E87A36BCDD0B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142243" y="3429000"/>
            <a:ext cx="3141879" cy="284729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/>
              <a:t>Послови са становништвом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/>
              <a:t>Хипотекарни послови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/>
              <a:t>Кредитирање куповине потрошних добара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/>
              <a:t>Послови са кредитним картицама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/>
              <a:t>Студентски кредити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/>
              <a:t>Услуге појединцима око инвестирања у ХоВ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D28085-3A9C-B4F3-F110-C9C201D552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sr-Cyrl-RS" dirty="0"/>
              <a:t>Институционално банкарство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007EC15-1F6B-627B-1A8E-F88DF5371A63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522495" y="3429000"/>
            <a:ext cx="3147009" cy="284729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/>
              <a:t>Кредитирање нефинансијских привредних организација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/>
              <a:t>Кредитирање финансијских привредних организација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/>
              <a:t>Појединачни послови (лизинг, факторинг послови и сл.)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r-Cyrl-R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DAF8099-C0A6-40BD-C02E-C994D9E9A3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sr-Cyrl-RS" dirty="0"/>
              <a:t>Глобално банкарство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52B5A34-C6D9-E79D-A7BC-56E31A212F84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888329" y="3428999"/>
            <a:ext cx="3145536" cy="284729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Велики број активних и пасивних банкарских послова усмерених ка међународном тржишту</a:t>
            </a:r>
          </a:p>
          <a:p>
            <a:endParaRPr lang="ru-R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7688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85318-F0CE-3674-3FEB-572652C52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CE323-3634-4C19-3E03-39D8A2D20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Банке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9FB8E-7CC9-DC84-D428-516D9E011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/>
          </a:bodyPr>
          <a:lstStyle/>
          <a:p>
            <a:r>
              <a:rPr lang="sr-Cyrl-RS" dirty="0"/>
              <a:t>3 групе активности банака на финансијским тржиштима:</a:t>
            </a:r>
          </a:p>
          <a:p>
            <a:pPr>
              <a:buFont typeface="+mj-lt"/>
              <a:buAutoNum type="arabicPeriod"/>
            </a:pPr>
            <a:r>
              <a:rPr lang="sr-Cyrl-RS" dirty="0">
                <a:solidFill>
                  <a:schemeClr val="accent1"/>
                </a:solidFill>
              </a:rPr>
              <a:t>Активности на прикупљању средстава – </a:t>
            </a:r>
            <a:r>
              <a:rPr lang="sr-Cyrl-RS" dirty="0"/>
              <a:t>у улози емитента различитих финансијских инструмената</a:t>
            </a:r>
          </a:p>
          <a:p>
            <a:pPr>
              <a:buFont typeface="+mj-lt"/>
              <a:buAutoNum type="arabicPeriod"/>
            </a:pPr>
            <a:r>
              <a:rPr lang="sr-Cyrl-RS" dirty="0">
                <a:solidFill>
                  <a:schemeClr val="accent1"/>
                </a:solidFill>
              </a:rPr>
              <a:t>Активности на пласирању средстава – </a:t>
            </a:r>
            <a:r>
              <a:rPr lang="sr-Cyrl-RS" dirty="0"/>
              <a:t>у улози инвеститора у различите финансијске инструменте</a:t>
            </a:r>
          </a:p>
          <a:p>
            <a:pPr>
              <a:buFont typeface="+mj-lt"/>
              <a:buAutoNum type="arabicPeriod"/>
            </a:pPr>
            <a:r>
              <a:rPr lang="sr-Cyrl-RS" dirty="0">
                <a:solidFill>
                  <a:schemeClr val="accent1"/>
                </a:solidFill>
              </a:rPr>
              <a:t>Активности пружања услуга из области инвестиционог банкарства – </a:t>
            </a:r>
            <a:r>
              <a:rPr lang="sr-Cyrl-RS" dirty="0"/>
              <a:t>лепеза различитих услуга за своје клијенте</a:t>
            </a: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3974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E8D2C-FBA6-DB1B-9913-BBED72F4C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95207-CFDD-0D5B-EC4B-1103E1D38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Банке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CC816-D95D-5AC6-7517-3254D3A34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dirty="0">
                <a:solidFill>
                  <a:schemeClr val="accent1"/>
                </a:solidFill>
              </a:rPr>
              <a:t>Активности на прикупљању средстава</a:t>
            </a:r>
          </a:p>
          <a:p>
            <a:r>
              <a:rPr lang="sr-Cyrl-RS" dirty="0"/>
              <a:t>Прикупљање различитих врста депозита (по виђењу, орочени, штедни и сл.) од становништва, привреде, државе и њених органа, ино субјеката</a:t>
            </a:r>
          </a:p>
          <a:p>
            <a:r>
              <a:rPr lang="ru-RU" dirty="0"/>
              <a:t>Основни и најзначајнији извор банке – депозити</a:t>
            </a:r>
          </a:p>
          <a:p>
            <a:r>
              <a:rPr lang="ru-RU" dirty="0"/>
              <a:t>Остали извори средстава банке могу бити: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Кредитни извори – различите позајмице (од других банака, централне банке, емисија дужничких ХоВ)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Сопствени извори – акцијски капитал и акумулирани добитак</a:t>
            </a:r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7739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2F81C-F794-93CF-F829-8A4D13942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161F1-D323-C562-F98F-24B866BEB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Банке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E1F19-6EC3-06BC-6005-63BDD53E2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/>
          </a:bodyPr>
          <a:lstStyle/>
          <a:p>
            <a:r>
              <a:rPr lang="sr-Cyrl-RS" dirty="0"/>
              <a:t>Екстерно прикупљање средстава – као емитент појединих ХоВ</a:t>
            </a:r>
          </a:p>
          <a:p>
            <a:r>
              <a:rPr lang="sr-Cyrl-RS" dirty="0"/>
              <a:t>Банке могу емитовати дужничке ХоВ како би дошле до кредитних извора (благајничке записе, обвезнице)</a:t>
            </a:r>
          </a:p>
          <a:p>
            <a:r>
              <a:rPr lang="sr-Cyrl-RS" dirty="0"/>
              <a:t>Исто тако, банке могу емитовати и власничке ХоВ како би дошле до сопствених средстава (обичне и преференцијалне акције)</a:t>
            </a:r>
          </a:p>
          <a:p>
            <a:r>
              <a:rPr lang="sr-Cyrl-RS" dirty="0"/>
              <a:t>Емитоване ХоВ представљају квалитетне финансијске инструменте које желе да имају у својим портфолијима многи инвеститори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4830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686A4-BDC1-3F68-760D-19DA3ECD6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15080-55EE-992B-CA51-997EBFD7B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Банке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4033D-4CC2-4142-A4B1-37AB4FE98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dirty="0">
                <a:solidFill>
                  <a:schemeClr val="accent1"/>
                </a:solidFill>
              </a:rPr>
              <a:t>Активности на пласирању средстава</a:t>
            </a:r>
          </a:p>
          <a:p>
            <a:r>
              <a:rPr lang="sr-Cyrl-RS" dirty="0"/>
              <a:t>Прикупљена средства банке користе најчешће за: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RS" dirty="0"/>
              <a:t>одобравање различитих врста кредита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RS" dirty="0"/>
              <a:t>инвестиције у реалну активу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RS" dirty="0"/>
              <a:t>инвестиције у различите финансијске инструменте</a:t>
            </a:r>
          </a:p>
          <a:p>
            <a:r>
              <a:rPr lang="sr-Cyrl-RS" dirty="0"/>
              <a:t>Један део средстава банке мора бити у облику резерви – обавезних резерви (код централне банке) и секундарних резерви ликвидности (у облику ликвидних ХоВ)</a:t>
            </a:r>
          </a:p>
          <a:p>
            <a:r>
              <a:rPr lang="sr-Cyrl-RS" dirty="0"/>
              <a:t>Најважнији део активе банке - кредити</a:t>
            </a:r>
          </a:p>
          <a:p>
            <a:pPr>
              <a:buFont typeface="Wingdings" panose="05000000000000000000" pitchFamily="2" charset="2"/>
              <a:buChar char="§"/>
            </a:pPr>
            <a:endParaRPr lang="ru-RU" dirty="0"/>
          </a:p>
          <a:p>
            <a:pPr>
              <a:buFont typeface="Wingdings" panose="05000000000000000000" pitchFamily="2" charset="2"/>
              <a:buChar char="§"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5173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38145-C059-625B-28B1-6BB305039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BE111-0BE0-7130-7042-5169C9E69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Банке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CE9DB-C9B8-5198-7A72-5C38FF9F2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6828" y="2553077"/>
            <a:ext cx="9675076" cy="3838670"/>
          </a:xfrm>
        </p:spPr>
        <p:txBody>
          <a:bodyPr>
            <a:normAutofit fontScale="92500"/>
          </a:bodyPr>
          <a:lstStyle/>
          <a:p>
            <a:r>
              <a:rPr lang="sr-Cyrl-RS" dirty="0"/>
              <a:t>Врсте кредита: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RS" dirty="0">
                <a:solidFill>
                  <a:schemeClr val="accent1"/>
                </a:solidFill>
              </a:rPr>
              <a:t>Кредити за некретнине </a:t>
            </a:r>
            <a:r>
              <a:rPr lang="sr-Cyrl-RS" dirty="0"/>
              <a:t>– земљу, куће, зграде, станове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RS" dirty="0">
                <a:solidFill>
                  <a:schemeClr val="accent1"/>
                </a:solidFill>
              </a:rPr>
              <a:t>Кредити финансијским институцијама </a:t>
            </a:r>
            <a:r>
              <a:rPr lang="sr-Cyrl-RS" dirty="0"/>
              <a:t>– другим банкама, осигуравајућим копманијама, финансијским компанијама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RS" dirty="0">
                <a:solidFill>
                  <a:schemeClr val="accent1"/>
                </a:solidFill>
              </a:rPr>
              <a:t>Кредити за пољопривреду </a:t>
            </a:r>
            <a:r>
              <a:rPr lang="sr-Cyrl-RS" dirty="0"/>
              <a:t>– са различитим роковима доспећа и различитом наменом (ратарство, воћарство, сточарство)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RS" dirty="0">
                <a:solidFill>
                  <a:schemeClr val="accent1"/>
                </a:solidFill>
              </a:rPr>
              <a:t>Комерцијални и индустријски кредити </a:t>
            </a:r>
            <a:r>
              <a:rPr lang="sr-Cyrl-RS" dirty="0"/>
              <a:t>– куповина залиха, сировина, плаћање пореза и друге сврхе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RS" dirty="0">
                <a:solidFill>
                  <a:schemeClr val="accent1"/>
                </a:solidFill>
              </a:rPr>
              <a:t>Потрошачки кредити </a:t>
            </a:r>
            <a:r>
              <a:rPr lang="sr-Cyrl-RS" dirty="0"/>
              <a:t>– за куповину аутомобила, беле технике, намештаја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RS" dirty="0">
                <a:solidFill>
                  <a:schemeClr val="accent1"/>
                </a:solidFill>
              </a:rPr>
              <a:t>Финансирање куповине на лизинг </a:t>
            </a:r>
            <a:r>
              <a:rPr lang="sr-Cyrl-RS" dirty="0"/>
              <a:t>– опреме, машина, механизације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RS" dirty="0">
                <a:solidFill>
                  <a:schemeClr val="accent1"/>
                </a:solidFill>
              </a:rPr>
              <a:t>Разно</a:t>
            </a:r>
            <a:r>
              <a:rPr lang="sr-Cyrl-RS" dirty="0"/>
              <a:t> – кредити који се не могу подвести под претходно  набројане категорије</a:t>
            </a:r>
          </a:p>
          <a:p>
            <a:pPr>
              <a:buFont typeface="+mj-lt"/>
              <a:buAutoNum type="arabicPeriod"/>
            </a:pPr>
            <a:endParaRPr lang="sr-Cyrl-RS" dirty="0"/>
          </a:p>
          <a:p>
            <a:pPr>
              <a:buFont typeface="Wingdings" panose="05000000000000000000" pitchFamily="2" charset="2"/>
              <a:buChar char="§"/>
            </a:pPr>
            <a:endParaRPr lang="ru-RU" dirty="0"/>
          </a:p>
          <a:p>
            <a:pPr>
              <a:buFont typeface="Wingdings" panose="05000000000000000000" pitchFamily="2" charset="2"/>
              <a:buChar char="§"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9409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4BC56-8D9B-EDCA-12D9-98586705B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CCC09-6740-7E41-9F62-E52FCD850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Банке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EEB6B-6FDD-B841-F9BA-3083522EF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/>
          </a:bodyPr>
          <a:lstStyle/>
          <a:p>
            <a:r>
              <a:rPr lang="sr-Cyrl-RS" dirty="0"/>
              <a:t>Инвестиције у реалну активу -  банке улажу у земљу, пословни простор, зграде, објекте и сл.</a:t>
            </a:r>
          </a:p>
          <a:p>
            <a:r>
              <a:rPr lang="sr-Cyrl-RS" dirty="0"/>
              <a:t>Регулатива многих земаља ограничава учешће ових пласмана због смањења кредитног потенцијала банке (максималан износ активе у реалне облике креће се најчешће до 20%)</a:t>
            </a:r>
          </a:p>
          <a:p>
            <a:r>
              <a:rPr lang="sr-Cyrl-RS" dirty="0"/>
              <a:t>Инвестиције у различите финансијске инструменте – инвестирање својих вишкова жиралног новца, куповина краткорочних и дугорочних ХоВ 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4856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32986-C371-6311-2B74-34116BA7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DECD6-8A70-0C8B-EC10-2A524B7E3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Банке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0744A-E329-0AC2-82E0-FDC8D67CA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dirty="0">
                <a:solidFill>
                  <a:schemeClr val="accent1"/>
                </a:solidFill>
              </a:rPr>
              <a:t>Активности инвестиционог банкарства</a:t>
            </a:r>
          </a:p>
          <a:p>
            <a:r>
              <a:rPr lang="sr-Cyrl-RS" dirty="0"/>
              <a:t>Сет активности и послова које банке предузимају у процесима емисије ХоВ за привредне субјекте: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RS" dirty="0"/>
              <a:t>Давање савета – консалтинга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RS" dirty="0"/>
              <a:t>Помоћ око припреме регистрационих извештаја и објављивања проспекта за јавну понуду ХоВ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RS" dirty="0"/>
              <a:t>Услуга покровитељства емисије (</a:t>
            </a:r>
            <a:r>
              <a:rPr lang="sr-Latn-RS" dirty="0"/>
              <a:t>underwriting)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RS" dirty="0"/>
              <a:t>Послови у вези са пласманом емисије, гаантовања или чак откупа</a:t>
            </a:r>
          </a:p>
          <a:p>
            <a:pPr>
              <a:buFont typeface="Wingdings" panose="05000000000000000000" pitchFamily="2" charset="2"/>
              <a:buChar char="§"/>
            </a:pPr>
            <a:endParaRPr lang="ru-RU" dirty="0"/>
          </a:p>
          <a:p>
            <a:pPr>
              <a:buFont typeface="Wingdings" panose="05000000000000000000" pitchFamily="2" charset="2"/>
              <a:buChar char="§"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3785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E4B8A-2C5B-183D-6D4A-0270446BC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F5283-3013-6BDC-11C1-246950955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Банке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7E205-DBA1-9A1B-66B7-D435FBA34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 fontScale="92500"/>
          </a:bodyPr>
          <a:lstStyle/>
          <a:p>
            <a:r>
              <a:rPr lang="sr-Cyrl-RS" dirty="0"/>
              <a:t>Кључна улога менаџмента банке у активностима на финансијксим тржиштима</a:t>
            </a:r>
          </a:p>
          <a:p>
            <a:r>
              <a:rPr lang="sr-Cyrl-RS" dirty="0"/>
              <a:t>Банкарски менаџери имају најмање 4 важне функције: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Управљање ликвидношћу – склад прилива и одлива средстава 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Управљање пасивом – у смислу прикупљања средстава, привлачења нових депонената, емисије различитих финансијских инструмената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Управљање активом – у смислу одобравања кредита и таквом структурирању пласмана банке да се обезбеди што виши ниво приноса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Управљање адекватношћу капитала – мора се водити рачуна о структури пасиве, активе и послова банке како би се избегли ризици</a:t>
            </a:r>
          </a:p>
          <a:p>
            <a:pPr>
              <a:buFont typeface="+mj-lt"/>
              <a:buAutoNum type="arabicPeriod"/>
            </a:pPr>
            <a:endParaRPr lang="sr-Cyrl-RS" dirty="0"/>
          </a:p>
          <a:p>
            <a:endParaRPr lang="sr-Cyrl-RS" dirty="0"/>
          </a:p>
          <a:p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50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DD792-8B6E-9A05-D78B-E46FFC18F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0788" y="2628900"/>
            <a:ext cx="2793158" cy="1600200"/>
          </a:xfrm>
        </p:spPr>
        <p:txBody>
          <a:bodyPr/>
          <a:lstStyle/>
          <a:p>
            <a:pPr algn="ctr"/>
            <a:r>
              <a:rPr lang="sr-Cyrl-RS" sz="2800" dirty="0"/>
              <a:t>Тенденције које погађају пословање банака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A14A2-A5F3-5010-93B4-6B67FFB4D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1146" y="1257677"/>
            <a:ext cx="5190066" cy="4572000"/>
          </a:xfrm>
        </p:spPr>
        <p:txBody>
          <a:bodyPr/>
          <a:lstStyle/>
          <a:p>
            <a:r>
              <a:rPr lang="sr-Cyrl-RS" dirty="0"/>
              <a:t>Смањивање улоге комерцијалног банкарства</a:t>
            </a:r>
          </a:p>
          <a:p>
            <a:r>
              <a:rPr lang="sr-Cyrl-RS" dirty="0"/>
              <a:t>Повећање међународне димензије пословања (раст нивоа конкуренције)</a:t>
            </a:r>
          </a:p>
          <a:p>
            <a:r>
              <a:rPr lang="sr-Cyrl-RS" dirty="0"/>
              <a:t>Конвергенција у финансијском сектору (банке улазе у друге области и обрнуто)</a:t>
            </a:r>
          </a:p>
          <a:p>
            <a:r>
              <a:rPr lang="sr-Cyrl-RS" dirty="0"/>
              <a:t>Велика концентрација финансијске моћи</a:t>
            </a:r>
          </a:p>
          <a:p>
            <a:r>
              <a:rPr lang="sr-Cyrl-RS" dirty="0"/>
              <a:t>Техничко – технолошке иновације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1765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3513" y="2329471"/>
            <a:ext cx="56993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4000" dirty="0">
                <a:latin typeface="+mj-lt"/>
              </a:rPr>
              <a:t>Остале депозитне финансијске институције</a:t>
            </a:r>
            <a:endParaRPr lang="en-US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820764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6B5A6-7B11-1214-8771-583BB8111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6DB9A-CCD8-4176-BBE6-4B23131EF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Остале депозитне финансијске институције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E0F1D-356B-D810-5D57-522130AA2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/>
          </a:bodyPr>
          <a:lstStyle/>
          <a:p>
            <a:r>
              <a:rPr lang="sr-Cyrl-RS" dirty="0"/>
              <a:t>До средстава долазе прикупњањем депозита и то најчешће штедних депозита од сектора становништва</a:t>
            </a:r>
          </a:p>
          <a:p>
            <a:r>
              <a:rPr lang="sr-Cyrl-RS" dirty="0"/>
              <a:t>Најпознатије штедне институције су: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Штедне и кредитне асоцијације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Штедионице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Кредитне уније</a:t>
            </a: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8475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6B5A6-7B11-1214-8771-583BB8111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6DB9A-CCD8-4176-BBE6-4B23131EF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Остале депозитне финансијске институције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E0F1D-356B-D810-5D57-522130AA2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dirty="0">
                <a:solidFill>
                  <a:schemeClr val="accent1"/>
                </a:solidFill>
              </a:rPr>
              <a:t>Штедне и кредитне асоцијације</a:t>
            </a:r>
          </a:p>
          <a:p>
            <a:r>
              <a:rPr lang="sr-Cyrl-RS" dirty="0"/>
              <a:t>Штедне и кредитне асоцијације, удружења или задруге</a:t>
            </a:r>
          </a:p>
          <a:p>
            <a:r>
              <a:rPr lang="sr-Cyrl-RS" dirty="0"/>
              <a:t>Настале крајем </a:t>
            </a:r>
            <a:r>
              <a:rPr lang="sr-Latn-RS" dirty="0"/>
              <a:t>XVIII </a:t>
            </a:r>
            <a:r>
              <a:rPr lang="sr-Cyrl-RS" dirty="0"/>
              <a:t>века а снажан развој доживеле током</a:t>
            </a:r>
            <a:r>
              <a:rPr lang="sr-Latn-RS" dirty="0"/>
              <a:t> XIX</a:t>
            </a:r>
            <a:r>
              <a:rPr lang="sr-Cyrl-RS" dirty="0"/>
              <a:t> века (када су банке биле оријентисане на кредитирање привредних организација)</a:t>
            </a:r>
          </a:p>
          <a:p>
            <a:r>
              <a:rPr lang="sr-Cyrl-RS" dirty="0"/>
              <a:t>Прва удружења  појавила су се у Великој Британији – као добровољна удружења 20-30 људи који су давали прилоге недељно како би сакупили довољно новца да чланови купе земљу и сазидају куће</a:t>
            </a:r>
          </a:p>
          <a:p>
            <a:endParaRPr lang="sr-Cyrl-RS" dirty="0"/>
          </a:p>
          <a:p>
            <a:endParaRPr lang="sr-Cyrl-RS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3268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6B5A6-7B11-1214-8771-583BB8111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6DB9A-CCD8-4176-BBE6-4B23131EF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Остале депозитне финансијске институције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E0F1D-356B-D810-5D57-522130AA2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 fontScale="92500" lnSpcReduction="10000"/>
          </a:bodyPr>
          <a:lstStyle/>
          <a:p>
            <a:r>
              <a:rPr lang="sr-Cyrl-RS" dirty="0"/>
              <a:t>Пример:</a:t>
            </a:r>
          </a:p>
          <a:p>
            <a:pPr marL="0" indent="0">
              <a:buNone/>
            </a:pPr>
            <a:r>
              <a:rPr lang="sr-Cyrl-RS" dirty="0"/>
              <a:t>Уколико је за земљу и кућу било потребно сакупити 10 000 новчаних јединица, сваки члан удружења би уплаћивао по 100 јединица наредних 100 месеци.</a:t>
            </a:r>
          </a:p>
          <a:p>
            <a:pPr marL="0" indent="0">
              <a:buNone/>
            </a:pPr>
            <a:r>
              <a:rPr lang="sr-Cyrl-RS" dirty="0"/>
              <a:t>Када би се сакупило првих 10 000, одобраван је први кредит који би добијао један од чланова удружења.</a:t>
            </a:r>
          </a:p>
          <a:p>
            <a:pPr marL="0" indent="0">
              <a:buNone/>
            </a:pPr>
            <a:r>
              <a:rPr lang="sr-Cyrl-RS" dirty="0"/>
              <a:t>Редослед одобравања кредита одређивао се на различите начине (извлачењем бројева или путем аукције где би кредит добијали прво они који су нудили вишу каматну стопу)</a:t>
            </a:r>
          </a:p>
          <a:p>
            <a:pPr marL="0" indent="0">
              <a:buNone/>
            </a:pPr>
            <a:r>
              <a:rPr lang="sr-Cyrl-RS" dirty="0"/>
              <a:t>Сви чланови удружења би настављали да уплаћују своје месечне рате, с тим да они чланови који су раније добили кредит морали би да плаћају и камату.</a:t>
            </a:r>
          </a:p>
          <a:p>
            <a:pPr marL="0" indent="0">
              <a:buNone/>
            </a:pPr>
            <a:r>
              <a:rPr lang="sr-Cyrl-RS" dirty="0"/>
              <a:t>Удружење би престало да постоји када сви чланови сазидају куће.</a:t>
            </a:r>
          </a:p>
          <a:p>
            <a:endParaRPr lang="sr-Cyrl-RS" dirty="0"/>
          </a:p>
          <a:p>
            <a:endParaRPr lang="sr-Cyrl-RS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7586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6B5A6-7B11-1214-8771-583BB8111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6DB9A-CCD8-4176-BBE6-4B23131EF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Остале депозитне финансијске институције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E0F1D-356B-D810-5D57-522130AA2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/>
          </a:bodyPr>
          <a:lstStyle/>
          <a:p>
            <a:r>
              <a:rPr lang="sr-Cyrl-RS" dirty="0"/>
              <a:t>Следећа фаза у развоју била је прерастање у трајни карактер удружења – претварање у праве финансијске организације</a:t>
            </a:r>
          </a:p>
          <a:p>
            <a:r>
              <a:rPr lang="sr-Cyrl-RS" dirty="0"/>
              <a:t>Претварање у банке</a:t>
            </a:r>
          </a:p>
          <a:p>
            <a:r>
              <a:rPr lang="sr-Cyrl-RS" dirty="0"/>
              <a:t>Долази до раздвајања функције власништва и корисника</a:t>
            </a:r>
          </a:p>
          <a:p>
            <a:r>
              <a:rPr lang="sr-Cyrl-RS" dirty="0"/>
              <a:t>Прикупљање средстава и на друге начине – путем емисије ХоВ</a:t>
            </a:r>
          </a:p>
          <a:p>
            <a:r>
              <a:rPr lang="sr-Cyrl-RS" dirty="0"/>
              <a:t>Појављују се у улози емитента али и инвеститора ХоВ</a:t>
            </a:r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0233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6B5A6-7B11-1214-8771-583BB8111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6DB9A-CCD8-4176-BBE6-4B23131EF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Остале депозитне финансијске институције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E0F1D-356B-D810-5D57-522130AA2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dirty="0">
                <a:solidFill>
                  <a:schemeClr val="accent1"/>
                </a:solidFill>
              </a:rPr>
              <a:t>Штедионице</a:t>
            </a:r>
          </a:p>
          <a:p>
            <a:r>
              <a:rPr lang="sr-Cyrl-RS" dirty="0"/>
              <a:t>Штедионице или штедне банке</a:t>
            </a:r>
          </a:p>
          <a:p>
            <a:r>
              <a:rPr lang="sr-Cyrl-RS" dirty="0"/>
              <a:t>Сличне штедним и кредитним асоцијацијама</a:t>
            </a:r>
          </a:p>
          <a:p>
            <a:r>
              <a:rPr lang="sr-Cyrl-RS" dirty="0"/>
              <a:t>Реч је о институцијама које су помагале сиромашнијим слојевима становништва да финансира своје потребе</a:t>
            </a:r>
          </a:p>
          <a:p>
            <a:r>
              <a:rPr lang="sr-Cyrl-RS" dirty="0"/>
              <a:t>Најважнији извори средстава су депозити, али и се јављају и као емитенти својих ХоВ</a:t>
            </a:r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7567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6B5A6-7B11-1214-8771-583BB8111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6DB9A-CCD8-4176-BBE6-4B23131EF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Остале депозитне финансијске институције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E0F1D-356B-D810-5D57-522130AA2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dirty="0">
                <a:solidFill>
                  <a:schemeClr val="accent1"/>
                </a:solidFill>
              </a:rPr>
              <a:t>Кредитне уније</a:t>
            </a:r>
          </a:p>
          <a:p>
            <a:r>
              <a:rPr lang="sr-Cyrl-RS" dirty="0"/>
              <a:t>Вуку корене из Немачке из средине </a:t>
            </a:r>
            <a:r>
              <a:rPr lang="sr-Latn-RS" dirty="0"/>
              <a:t>XIX</a:t>
            </a:r>
            <a:r>
              <a:rPr lang="sr-Cyrl-RS" dirty="0"/>
              <a:t>  века</a:t>
            </a:r>
          </a:p>
          <a:p>
            <a:r>
              <a:rPr lang="sr-Cyrl-RS" dirty="0"/>
              <a:t>Омогућавање одређеним категоријама субјеката да дођу до кредита под релативно повољним условима</a:t>
            </a:r>
          </a:p>
          <a:p>
            <a:r>
              <a:rPr lang="sr-Cyrl-RS" dirty="0"/>
              <a:t>Биле су у форми кооператива, односно са узајамним власништвом где су сви депозитари били уједно и корисници</a:t>
            </a:r>
          </a:p>
          <a:p>
            <a:r>
              <a:rPr lang="sr-Cyrl-RS" dirty="0"/>
              <a:t>Сви су имали право гласа у зависности од висине средстава које неко држи на рачуну</a:t>
            </a:r>
          </a:p>
          <a:p>
            <a:endParaRPr lang="sr-Cyrl-RS" dirty="0"/>
          </a:p>
          <a:p>
            <a:endParaRPr lang="sr-Cyrl-RS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588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6B5A6-7B11-1214-8771-583BB8111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6DB9A-CCD8-4176-BBE6-4B23131EF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Остале депозитне финансијске институције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E0F1D-356B-D810-5D57-522130AA2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/>
          </a:bodyPr>
          <a:lstStyle/>
          <a:p>
            <a:r>
              <a:rPr lang="sr-Cyrl-RS" dirty="0"/>
              <a:t>Заједничка припадност – иста професија, област становања</a:t>
            </a:r>
          </a:p>
          <a:p>
            <a:r>
              <a:rPr lang="sr-Cyrl-RS" dirty="0"/>
              <a:t>Често су кредитне уније настајале повезивањем лекара, професора, морнара, малих привредника, студената итд.</a:t>
            </a:r>
          </a:p>
          <a:p>
            <a:r>
              <a:rPr lang="sr-Cyrl-RS"/>
              <a:t>Најважнији извор средстава кредитних унија су депозити</a:t>
            </a:r>
            <a:endParaRPr lang="sr-Cyrl-RS" dirty="0"/>
          </a:p>
          <a:p>
            <a:r>
              <a:rPr lang="sr-Cyrl-RS" dirty="0"/>
              <a:t>Одобравање мањих потрошачких кредита својим члановима, а касније и хипотекарних кредита за куповину станова</a:t>
            </a:r>
          </a:p>
          <a:p>
            <a:r>
              <a:rPr lang="sr-Cyrl-RS" dirty="0"/>
              <a:t>На финансијским тржиштима  јављају се и у улози емитента ХоВ и у улози инвеститора</a:t>
            </a:r>
          </a:p>
          <a:p>
            <a:endParaRPr lang="sr-Cyrl-RS" dirty="0"/>
          </a:p>
          <a:p>
            <a:endParaRPr lang="sr-Cyrl-RS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34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2630</TotalTime>
  <Words>2674</Words>
  <Application>Microsoft Office PowerPoint</Application>
  <PresentationFormat>Widescreen</PresentationFormat>
  <Paragraphs>506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Arial</vt:lpstr>
      <vt:lpstr>Calibri</vt:lpstr>
      <vt:lpstr>Century Gothic</vt:lpstr>
      <vt:lpstr>Wingdings</vt:lpstr>
      <vt:lpstr>Wingdings 3</vt:lpstr>
      <vt:lpstr>Ion Boardroom</vt:lpstr>
      <vt:lpstr>Финансијска тржишта</vt:lpstr>
      <vt:lpstr>PowerPoint Presentation</vt:lpstr>
      <vt:lpstr>Централна банка</vt:lpstr>
      <vt:lpstr>Развој централне банке</vt:lpstr>
      <vt:lpstr>Централна банка</vt:lpstr>
      <vt:lpstr>Централна банка</vt:lpstr>
      <vt:lpstr>Основне функције централне банке</vt:lpstr>
      <vt:lpstr>Емисија новчаница, новца и кредита</vt:lpstr>
      <vt:lpstr>Емисија новчаница, новца и кредита</vt:lpstr>
      <vt:lpstr>Емисиона банка је као банка свих банака, од изузетног значаја за спровођење монетарне и кредитне политике, стабилности националног новца и кретања девизног курса, па самим тим и деловање целоклупног финансијског система</vt:lpstr>
      <vt:lpstr>Емисија новчаница, новца и кредита</vt:lpstr>
      <vt:lpstr>Емисија новчаница, новца и кредита</vt:lpstr>
      <vt:lpstr>Спровођење мера  кредитно – монетарне политике</vt:lpstr>
      <vt:lpstr>Спровођење мера  кредитно – монетарне политике</vt:lpstr>
      <vt:lpstr>Спровођење мера  кредитно – монетарне политике</vt:lpstr>
      <vt:lpstr>Спровођење мера  кредитно – монетарне политике</vt:lpstr>
      <vt:lpstr>Спровођење мера  кредитно – монетарне политике</vt:lpstr>
      <vt:lpstr>Спровођење мера  кредитно – монетарне политике</vt:lpstr>
      <vt:lpstr>Спровођење мера  кредитно – монетарне политике</vt:lpstr>
      <vt:lpstr>Спровођење мера  кредитно – монетарне политике</vt:lpstr>
      <vt:lpstr>Најважнији циљеви централне банке</vt:lpstr>
      <vt:lpstr>Регулисање и супервизија рада банака</vt:lpstr>
      <vt:lpstr>Регулисање и супервизија рада банака</vt:lpstr>
      <vt:lpstr>Регулисање и супервизија рада банака</vt:lpstr>
      <vt:lpstr>Одржавање спољне ликвидности</vt:lpstr>
      <vt:lpstr>Обављање одређених послова за рачун државе</vt:lpstr>
      <vt:lpstr>Остале функције централне банке</vt:lpstr>
      <vt:lpstr>0стале функције централне банке</vt:lpstr>
      <vt:lpstr>PowerPoint Presentation</vt:lpstr>
      <vt:lpstr>Банка је финансијска институција која до средстава долази путем прикупљања депозита како би касније одобравала кредите</vt:lpstr>
      <vt:lpstr>Банке</vt:lpstr>
      <vt:lpstr>PowerPoint Presentation</vt:lpstr>
      <vt:lpstr>Банке</vt:lpstr>
      <vt:lpstr>Банке</vt:lpstr>
      <vt:lpstr>Банке</vt:lpstr>
      <vt:lpstr>3 групе банкарских послова</vt:lpstr>
      <vt:lpstr>Банке</vt:lpstr>
      <vt:lpstr>Банке</vt:lpstr>
      <vt:lpstr>Банке</vt:lpstr>
      <vt:lpstr>Банке</vt:lpstr>
      <vt:lpstr>Банке</vt:lpstr>
      <vt:lpstr>Банке</vt:lpstr>
      <vt:lpstr>Банке</vt:lpstr>
      <vt:lpstr>Банке</vt:lpstr>
      <vt:lpstr>Тенденције које погађају пословање банака</vt:lpstr>
      <vt:lpstr>PowerPoint Presentation</vt:lpstr>
      <vt:lpstr>Остале депозитне финансијске институције</vt:lpstr>
      <vt:lpstr>Остале депозитне финансијске институције</vt:lpstr>
      <vt:lpstr>Остале депозитне финансијске институције</vt:lpstr>
      <vt:lpstr>Остале депозитне финансијске институције</vt:lpstr>
      <vt:lpstr>Остале депозитне финансијске институције</vt:lpstr>
      <vt:lpstr>Остале депозитне финансијске институције</vt:lpstr>
      <vt:lpstr>Остале депозитне финансијске институције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Finansijska tržišta</dc:title>
  <dc:creator>d2025-2 Violeta Džaferović</dc:creator>
  <cp:lastModifiedBy>d2025-2 Violeta Džaferović</cp:lastModifiedBy>
  <cp:revision>144</cp:revision>
  <dcterms:created xsi:type="dcterms:W3CDTF">2026-02-19T10:21:24Z</dcterms:created>
  <dcterms:modified xsi:type="dcterms:W3CDTF">2026-03-16T10:59:31Z</dcterms:modified>
</cp:coreProperties>
</file>