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notesMasterIdLst>
    <p:notesMasterId r:id="rId22"/>
  </p:notesMasterIdLst>
  <p:sldIdLst>
    <p:sldId id="257" r:id="rId2"/>
    <p:sldId id="280" r:id="rId3"/>
    <p:sldId id="282" r:id="rId4"/>
    <p:sldId id="269" r:id="rId5"/>
    <p:sldId id="281" r:id="rId6"/>
    <p:sldId id="286" r:id="rId7"/>
    <p:sldId id="287" r:id="rId8"/>
    <p:sldId id="290" r:id="rId9"/>
    <p:sldId id="288" r:id="rId10"/>
    <p:sldId id="283" r:id="rId11"/>
    <p:sldId id="284" r:id="rId12"/>
    <p:sldId id="272" r:id="rId13"/>
    <p:sldId id="291" r:id="rId14"/>
    <p:sldId id="292" r:id="rId15"/>
    <p:sldId id="293" r:id="rId16"/>
    <p:sldId id="273" r:id="rId17"/>
    <p:sldId id="274" r:id="rId18"/>
    <p:sldId id="275" r:id="rId19"/>
    <p:sldId id="276" r:id="rId20"/>
    <p:sldId id="278" r:id="rId21"/>
  </p:sldIdLst>
  <p:sldSz cx="12192000" cy="6858000"/>
  <p:notesSz cx="6954838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41984C4F-77F6-468E-8FE4-B659C0B0EEBE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63638"/>
            <a:ext cx="5583238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80004"/>
            <a:ext cx="5563870" cy="3665458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AB79DA66-ABD2-464E-B669-492235E69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62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8860A-4225-B57B-DC47-D35F532EE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7ABA75-C503-2AFE-9CB1-93DDA929D8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1096C8-F18E-A240-643B-E2EDF6B27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768F7-6C83-DE6D-46D1-37F82DFEE9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9DA66-ABD2-464E-B669-492235E69F1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03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3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3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2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2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3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4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7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5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1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0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83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85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34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79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46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6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82290F5-68E2-4B8F-959D-37A0C51EEDB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548E5EE-B793-4073-A7C4-C58F072E7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2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2E26A-2D79-7F7E-E0AF-52141A45F0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Финансијска тржишта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CC88E-ADB2-63CF-9A57-20B6B3EFF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10156048" cy="861420"/>
          </a:xfrm>
        </p:spPr>
        <p:txBody>
          <a:bodyPr/>
          <a:lstStyle/>
          <a:p>
            <a:r>
              <a:rPr lang="ru-RU" dirty="0"/>
              <a:t>ВЕЖБЕ БР. </a:t>
            </a:r>
            <a:r>
              <a:rPr lang="sr-Latn-RS" dirty="0"/>
              <a:t>6</a:t>
            </a:r>
            <a:endParaRPr lang="ru-RU" dirty="0"/>
          </a:p>
          <a:p>
            <a:r>
              <a:rPr lang="ru-RU" dirty="0"/>
              <a:t>Виолета Џаферовић МА</a:t>
            </a:r>
            <a:r>
              <a:rPr lang="en-US" dirty="0"/>
              <a:t>												</a:t>
            </a:r>
            <a:r>
              <a:rPr lang="sr-Cyrl-RS" dirty="0"/>
              <a:t>	</a:t>
            </a:r>
            <a:r>
              <a:rPr lang="en-US" sz="1200" dirty="0"/>
              <a:t>19.03.2026.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4955" y="896034"/>
            <a:ext cx="4609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АКАДЕМИЈА СТРУКОВНИХ СТУДИЈА ЗАПАДН</a:t>
            </a:r>
            <a:r>
              <a:rPr lang="sr-Cyrl-RS" sz="1200" dirty="0">
                <a:solidFill>
                  <a:schemeClr val="bg1"/>
                </a:solidFill>
              </a:rPr>
              <a:t>А СРБИЈА</a:t>
            </a:r>
            <a:r>
              <a:rPr lang="ru-RU" sz="1200" dirty="0">
                <a:solidFill>
                  <a:schemeClr val="bg1"/>
                </a:solidFill>
              </a:rPr>
              <a:t>
ОДСЕК ВАЉЕВО
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9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B2D49-4C7E-6880-1794-DBDF95B76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FEA15-BDA8-0F5A-DA9C-24E6A1E5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777AB-9550-AA22-E23B-EEF8E63EE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975356"/>
            <a:ext cx="9790414" cy="3407156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/>
              <a:t>Штедња</a:t>
            </a:r>
            <a:r>
              <a:rPr lang="ru-RU" dirty="0"/>
              <a:t> – део дохотка који се не потроши на текућу потрошњу, већ се издваја за будућу употребу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Штедња = Доходак – Потрошња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Зашто људи штеде?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Људи штеде новац у банци          банке користе тај новац да дају кредите фирмама          фирме тај новац користе за инвестиције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Што више једна земља штеди, више ће да инвестира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2518973-595F-871C-BD27-DE158080CFB6}"/>
              </a:ext>
            </a:extLst>
          </p:cNvPr>
          <p:cNvCxnSpPr/>
          <p:nvPr/>
        </p:nvCxnSpPr>
        <p:spPr>
          <a:xfrm>
            <a:off x="4782312" y="4654804"/>
            <a:ext cx="512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FF383FB-4B50-18A4-5010-CDD080441B6D}"/>
              </a:ext>
            </a:extLst>
          </p:cNvPr>
          <p:cNvCxnSpPr/>
          <p:nvPr/>
        </p:nvCxnSpPr>
        <p:spPr>
          <a:xfrm>
            <a:off x="2859024" y="4930394"/>
            <a:ext cx="512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700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E7A61-3673-DC37-8F89-03FD4F53A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61F9-D62B-7358-2FC4-6E362883E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8C232-5D67-6F7D-D154-6ABE5EAB3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04084"/>
            <a:ext cx="9909286" cy="3404108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/>
              <a:t>Инвестиције </a:t>
            </a:r>
            <a:r>
              <a:rPr lang="ru-RU" dirty="0"/>
              <a:t>- улагање новчаних, материјалних или других ресурса у средства или пројекте с циљем остваривања будуће користи или прихода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Штедња је део дохотка који одлажемо, а инвестиција је начин да тај новац учинимо продуктивним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Пример:</a:t>
            </a:r>
          </a:p>
          <a:p>
            <a:r>
              <a:rPr lang="sr-Cyrl-RS" dirty="0"/>
              <a:t>Фирма уложи 50 000 еура у нову машину.</a:t>
            </a:r>
          </a:p>
          <a:p>
            <a:r>
              <a:rPr lang="sr-Cyrl-RS" dirty="0"/>
              <a:t>Захваљујући тој машини производи више робе.</a:t>
            </a:r>
          </a:p>
          <a:p>
            <a:r>
              <a:rPr lang="sr-Cyrl-RS" dirty="0"/>
              <a:t>Продајом робе остварује већи профит.</a:t>
            </a:r>
          </a:p>
          <a:p>
            <a:r>
              <a:rPr lang="sr-Cyrl-RS" dirty="0"/>
              <a:t>То улагање је инвестиција.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614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7E9D7-1643-E022-A5E5-B4E7B982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E1D08-D76A-4426-E4CE-DB45B9B09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E88BC-867D-9445-9E0B-E1E3956BC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9781270" cy="2436876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/>
              <a:t>Портфолио</a:t>
            </a:r>
            <a:r>
              <a:rPr lang="ru-RU" dirty="0"/>
              <a:t> - скуп различитих инвестиција (финансијских инструмената) које један инвеститор поседује ради остваривања приноса и смањења ризика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Портфолио = комбинација улагања једног инвеститора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/>
              <a:t>Диверзификација</a:t>
            </a:r>
            <a:r>
              <a:rPr lang="ru-RU" dirty="0"/>
              <a:t> - распоређивање инвестиција у различите врсте инструмената ради смањења укупног ризика портфолија</a:t>
            </a:r>
          </a:p>
        </p:txBody>
      </p:sp>
    </p:spTree>
    <p:extLst>
      <p:ext uri="{BB962C8B-B14F-4D97-AF65-F5344CB8AC3E}">
        <p14:creationId xmlns:p14="http://schemas.microsoft.com/office/powerpoint/2010/main" val="3940698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E0327-49E2-3425-0E72-3ABA2C833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DA78E-6BAD-E15E-1A6D-853F15EF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761CA-AB7C-C4A6-A141-195D18B87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95524"/>
            <a:ext cx="9936718" cy="341325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/>
              <a:t>Камата </a:t>
            </a:r>
            <a:r>
              <a:rPr lang="ru-RU" dirty="0"/>
              <a:t>– цена новца коју плаћамо за позајмљивање финансијских средстава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Изражава се у процентима као каматна стопа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Важан утицај на појединце, финансијске институције, предузећа – мења понашање људи и читаву економију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Номиналне и реалне каматне стопе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Реална каматна стопа = Номинална каматна стопа – Стопа инфлације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Cyrl-RS" dirty="0"/>
              <a:t>Реална каматна стопа расте          расте и штедња, и обрнуто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FBDA06C-7FBF-BA0A-8A6A-3CBFA3EC052E}"/>
              </a:ext>
            </a:extLst>
          </p:cNvPr>
          <p:cNvCxnSpPr/>
          <p:nvPr/>
        </p:nvCxnSpPr>
        <p:spPr>
          <a:xfrm>
            <a:off x="5101439" y="5279136"/>
            <a:ext cx="448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166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7679B-ABAF-3081-2988-4CA66B2F3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275F9-EDB2-8A70-9B24-B4CFFF4DF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8133" y="3671085"/>
            <a:ext cx="4825157" cy="576262"/>
          </a:xfrm>
        </p:spPr>
        <p:txBody>
          <a:bodyPr/>
          <a:lstStyle/>
          <a:p>
            <a:pPr algn="ctr"/>
            <a:r>
              <a:rPr lang="sr-Cyrl-RS" dirty="0"/>
              <a:t>Висока реална каматна стопа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39360F-AFF1-49FB-5B47-B40A90515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4953" y="4387293"/>
            <a:ext cx="5053758" cy="1322135"/>
          </a:xfrm>
        </p:spPr>
        <p:txBody>
          <a:bodyPr/>
          <a:lstStyle/>
          <a:p>
            <a:r>
              <a:rPr lang="sr-Cyrl-RS" dirty="0"/>
              <a:t>Људи више штеде</a:t>
            </a:r>
          </a:p>
          <a:p>
            <a:r>
              <a:rPr lang="sr-Cyrl-RS" dirty="0"/>
              <a:t>Банке имају више депозита</a:t>
            </a:r>
          </a:p>
          <a:p>
            <a:pPr algn="just"/>
            <a:r>
              <a:rPr lang="sr-Cyrl-RS" dirty="0"/>
              <a:t>Већа могућност пласирања кредита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66AC8C-D7B9-6196-2BD2-274C9B120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08" y="3671085"/>
            <a:ext cx="4825159" cy="576262"/>
          </a:xfrm>
        </p:spPr>
        <p:txBody>
          <a:bodyPr/>
          <a:lstStyle/>
          <a:p>
            <a:pPr algn="ctr"/>
            <a:r>
              <a:rPr lang="sr-Cyrl-RS" dirty="0"/>
              <a:t>Негативна реална каматна стопа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D642B8-DE6B-5D51-472D-67308B119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6354" y="4387293"/>
            <a:ext cx="4727513" cy="1459294"/>
          </a:xfrm>
        </p:spPr>
        <p:txBody>
          <a:bodyPr/>
          <a:lstStyle/>
          <a:p>
            <a:r>
              <a:rPr lang="sr-Cyrl-RS" dirty="0"/>
              <a:t>Људи повлаче новац из штедње</a:t>
            </a:r>
          </a:p>
          <a:p>
            <a:r>
              <a:rPr lang="sr-Cyrl-RS" dirty="0"/>
              <a:t>Траже се други начини улагања</a:t>
            </a:r>
          </a:p>
          <a:p>
            <a:pPr algn="just"/>
            <a:r>
              <a:rPr lang="sr-Cyrl-RS" dirty="0"/>
              <a:t>Банке имају мање средстава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55F811-0311-B44A-F765-60CBD72DFE91}"/>
              </a:ext>
            </a:extLst>
          </p:cNvPr>
          <p:cNvSpPr txBox="1"/>
          <p:nvPr/>
        </p:nvSpPr>
        <p:spPr>
          <a:xfrm>
            <a:off x="1154953" y="2706624"/>
            <a:ext cx="8409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Како банке реагују када је: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898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2E87F-A489-3154-C2D9-113982F78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697A8-8463-7B6B-AAC0-CFC5BA8D8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66817-65C0-9E84-C45E-B1D33C341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3" y="3237556"/>
            <a:ext cx="4825157" cy="576262"/>
          </a:xfrm>
        </p:spPr>
        <p:txBody>
          <a:bodyPr/>
          <a:lstStyle/>
          <a:p>
            <a:pPr algn="ctr"/>
            <a:r>
              <a:rPr lang="sr-Cyrl-RS" dirty="0"/>
              <a:t>Подигне камате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C9C762-52B6-D5DB-BFC6-8C8A28814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4953" y="3975418"/>
            <a:ext cx="5102580" cy="2470707"/>
          </a:xfrm>
        </p:spPr>
        <p:txBody>
          <a:bodyPr/>
          <a:lstStyle/>
          <a:p>
            <a:r>
              <a:rPr lang="sr-Cyrl-RS" dirty="0"/>
              <a:t>Номиналне камате расту</a:t>
            </a:r>
          </a:p>
          <a:p>
            <a:r>
              <a:rPr lang="sr-Cyrl-RS" dirty="0"/>
              <a:t>Инфлација се смањује (временом)</a:t>
            </a:r>
          </a:p>
          <a:p>
            <a:r>
              <a:rPr lang="sr-Cyrl-RS" dirty="0"/>
              <a:t>Реална камата расте</a:t>
            </a:r>
          </a:p>
          <a:p>
            <a:r>
              <a:rPr lang="sr-Cyrl-RS" dirty="0"/>
              <a:t>Људи више штеде а мање троше</a:t>
            </a:r>
          </a:p>
          <a:p>
            <a:r>
              <a:rPr lang="sr-Cyrl-RS" dirty="0"/>
              <a:t>Економија се „хлади“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AA6267-E3EE-37FB-09F4-65C49080E6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533" y="3237556"/>
            <a:ext cx="4825159" cy="576262"/>
          </a:xfrm>
        </p:spPr>
        <p:txBody>
          <a:bodyPr/>
          <a:lstStyle/>
          <a:p>
            <a:pPr algn="ctr"/>
            <a:r>
              <a:rPr lang="sr-Cyrl-RS" dirty="0"/>
              <a:t>Смањи камате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F9A0B-CA5C-C0CC-E763-8119E967E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7533" y="3941127"/>
            <a:ext cx="4959051" cy="2539287"/>
          </a:xfrm>
        </p:spPr>
        <p:txBody>
          <a:bodyPr/>
          <a:lstStyle/>
          <a:p>
            <a:r>
              <a:rPr lang="sr-Cyrl-RS" dirty="0"/>
              <a:t>Номиналне камате опадају</a:t>
            </a:r>
          </a:p>
          <a:p>
            <a:r>
              <a:rPr lang="sr-Cyrl-RS" dirty="0"/>
              <a:t>Инфлација често расте</a:t>
            </a:r>
          </a:p>
          <a:p>
            <a:r>
              <a:rPr lang="sr-Cyrl-RS" dirty="0"/>
              <a:t>Реална камата опада</a:t>
            </a:r>
          </a:p>
          <a:p>
            <a:r>
              <a:rPr lang="sr-Cyrl-RS" dirty="0"/>
              <a:t>Људи више троше а мање штеде</a:t>
            </a:r>
          </a:p>
          <a:p>
            <a:r>
              <a:rPr lang="sr-Cyrl-RS" dirty="0"/>
              <a:t>Економија се „покреће“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85DBC4-42EB-1608-2A1A-23F999EFF288}"/>
              </a:ext>
            </a:extLst>
          </p:cNvPr>
          <p:cNvSpPr txBox="1"/>
          <p:nvPr/>
        </p:nvSpPr>
        <p:spPr>
          <a:xfrm>
            <a:off x="1154953" y="2706624"/>
            <a:ext cx="8409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А шта се дешава са економијом када централна банка: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504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4AFEB-8E30-726A-7FD5-81585727C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4F00D-5C5A-A7F0-AD62-5E5864B1B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754502"/>
            <a:ext cx="3141878" cy="576262"/>
          </a:xfrm>
        </p:spPr>
        <p:txBody>
          <a:bodyPr/>
          <a:lstStyle/>
          <a:p>
            <a:pPr algn="ctr"/>
            <a:r>
              <a:rPr lang="sr-Cyrl-RS" dirty="0"/>
              <a:t>Висока реална каматна стопа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41270-ED5C-1365-2568-29C54E1684C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42241" y="3527236"/>
            <a:ext cx="3141879" cy="284729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Реална каматна стопа 5%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Кредити су скупи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Фирме тешко долазе до кредита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Cyrl-RS" dirty="0"/>
              <a:t>Мање инвестирају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Инвестиција мора да донесе више од 5% да би имала смисла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86291-96FF-2411-C875-E6BFABCFD6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12720" y="2754502"/>
            <a:ext cx="3147009" cy="576262"/>
          </a:xfrm>
        </p:spPr>
        <p:txBody>
          <a:bodyPr/>
          <a:lstStyle/>
          <a:p>
            <a:pPr algn="ctr"/>
            <a:r>
              <a:rPr lang="sr-Cyrl-RS" dirty="0"/>
              <a:t>Ниска реална каматна стопа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3F13FA2-4DBC-E9DE-D908-4D2C88DE3733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0" y="3527235"/>
            <a:ext cx="3147009" cy="284729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Реална каматна стопа 1%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Кредити су јефтини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Фирме лакше долазе до средстава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Више инвестирају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Више пројеката постаје исплативо</a:t>
            </a:r>
          </a:p>
          <a:p>
            <a:pPr algn="just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BF9E0E-ED9E-D273-3C3E-B4CB0230D3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91316" y="2754502"/>
            <a:ext cx="3145730" cy="576262"/>
          </a:xfrm>
        </p:spPr>
        <p:txBody>
          <a:bodyPr/>
          <a:lstStyle/>
          <a:p>
            <a:pPr algn="ctr"/>
            <a:r>
              <a:rPr lang="sr-Cyrl-RS" dirty="0"/>
              <a:t>Негативна реална каматна стопа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EECE605-9470-E868-BC33-8F6D1E3DB49C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904223" y="3527235"/>
            <a:ext cx="3145536" cy="284729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/>
              <a:t>Реална каматна стопа -3%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Људи практично „добијају“ новац ако се задуже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Дуг се „топи“ због инфлације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Инвестиције нагло расту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dirty="0"/>
              <a:t>Улаже се у некретнине, акције, бизнис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126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1649F-F141-3E24-30A1-C351C4723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Зашто би држава некад желела да људи мање штеде а више троше?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03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4B6D9-EDC3-A3A2-EA7B-32FD5222C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F5D2-BBEC-EBBC-C097-C37B85310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E33AA-876D-5964-CD17-6C107F51D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04084"/>
            <a:ext cx="10037302" cy="3416300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/>
              <a:t>Понуда</a:t>
            </a:r>
            <a:r>
              <a:rPr lang="ru-RU" dirty="0"/>
              <a:t> - количина робе или услуга коју произвођачи или продавци желе и могу да продају по одређеној цени у одређеном периоду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/>
              <a:t>Тражња</a:t>
            </a:r>
            <a:r>
              <a:rPr lang="ru-RU" dirty="0"/>
              <a:t> - количина робе или услуга коју купци желе и могу да купе по одређеној цени у одређеном периоду</a:t>
            </a:r>
          </a:p>
          <a:p>
            <a:pPr marL="0" indent="0" algn="just">
              <a:buNone/>
            </a:pPr>
            <a:endParaRPr lang="sr-Cyrl-RS" dirty="0"/>
          </a:p>
          <a:p>
            <a:pPr marL="0" indent="0" algn="just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																															Зашто су станови скупљи у центру </a:t>
            </a:r>
          </a:p>
          <a:p>
            <a:pPr marL="0" indent="0" algn="just">
              <a:buNone/>
            </a:pPr>
            <a:r>
              <a:rPr lang="sr-Cyrl-RS" dirty="0"/>
              <a:t>											него на периферији?</a:t>
            </a:r>
            <a:endParaRPr lang="en-US" dirty="0"/>
          </a:p>
        </p:txBody>
      </p:sp>
      <p:pic>
        <p:nvPicPr>
          <p:cNvPr id="5" name="Graphic 4" descr="City with solid fill">
            <a:extLst>
              <a:ext uri="{FF2B5EF4-FFF2-40B4-BE49-F238E27FC236}">
                <a16:creationId xmlns:a16="http://schemas.microsoft.com/office/drawing/2014/main" id="{39238ADD-9860-EE1F-D666-7A47732F8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9367" y="5507736"/>
            <a:ext cx="612648" cy="6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22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2D4EF-5523-835C-27E7-1BE70EBFA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BC045-21EA-53F2-3D9C-F83A58342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46306-BB38-B390-8C6F-829B3CB8E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04084"/>
            <a:ext cx="9644110" cy="3394964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900" dirty="0"/>
              <a:t>Цена се формира на основу равнотеже понуде и тражње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900" dirty="0"/>
              <a:t>Цена расте           када је тражња већа од понуде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900" dirty="0"/>
              <a:t>Цена пада            када је понуда већа од тражње</a:t>
            </a:r>
          </a:p>
          <a:p>
            <a:pPr marL="0" indent="0" algn="just">
              <a:buNone/>
            </a:pPr>
            <a:endParaRPr lang="sr-Latn-RS" sz="1900" dirty="0"/>
          </a:p>
          <a:p>
            <a:pPr marL="0" indent="0">
              <a:buNone/>
            </a:pPr>
            <a:r>
              <a:rPr lang="sr-Latn-RS" sz="1900" dirty="0"/>
              <a:t>	</a:t>
            </a:r>
            <a:r>
              <a:rPr lang="ru-RU" sz="1900" dirty="0"/>
              <a:t>Шта ће се десити са ценом сладоледа лети?</a:t>
            </a:r>
          </a:p>
          <a:p>
            <a:pPr marL="0" indent="0">
              <a:buNone/>
            </a:pPr>
            <a:endParaRPr lang="ru-RU" sz="1900" dirty="0"/>
          </a:p>
          <a:p>
            <a:pPr marL="0" indent="0">
              <a:buNone/>
            </a:pPr>
            <a:r>
              <a:rPr lang="ru-RU" sz="1900" dirty="0"/>
              <a:t>	</a:t>
            </a:r>
            <a:r>
              <a:rPr lang="sr-Cyrl-RS" sz="1900" dirty="0"/>
              <a:t>Зашто су нови модели телефона  скупљи када се тек појаве?</a:t>
            </a:r>
            <a:r>
              <a:rPr lang="ru-RU" sz="1900" dirty="0"/>
              <a:t>	</a:t>
            </a:r>
            <a:r>
              <a:rPr lang="ru-RU" dirty="0"/>
              <a:t>				</a:t>
            </a:r>
            <a:r>
              <a:rPr lang="sr-Latn-RS" dirty="0"/>
              <a:t>																																																							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8BA5D72-C938-E079-C973-3C1C64F207A4}"/>
              </a:ext>
            </a:extLst>
          </p:cNvPr>
          <p:cNvCxnSpPr/>
          <p:nvPr/>
        </p:nvCxnSpPr>
        <p:spPr>
          <a:xfrm>
            <a:off x="2955036" y="3246120"/>
            <a:ext cx="594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194BB6F-D9FA-AD57-5E03-574F92B09F00}"/>
              </a:ext>
            </a:extLst>
          </p:cNvPr>
          <p:cNvCxnSpPr/>
          <p:nvPr/>
        </p:nvCxnSpPr>
        <p:spPr>
          <a:xfrm>
            <a:off x="2849880" y="3636264"/>
            <a:ext cx="594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 descr="Sun with solid fill">
            <a:extLst>
              <a:ext uri="{FF2B5EF4-FFF2-40B4-BE49-F238E27FC236}">
                <a16:creationId xmlns:a16="http://schemas.microsoft.com/office/drawing/2014/main" id="{F1107A82-E899-AA1F-8F03-9226386E0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55284" y="4178808"/>
            <a:ext cx="327660" cy="327660"/>
          </a:xfrm>
          <a:prstGeom prst="rect">
            <a:avLst/>
          </a:prstGeom>
        </p:spPr>
      </p:pic>
      <p:pic>
        <p:nvPicPr>
          <p:cNvPr id="10" name="Graphic 9" descr="Smart Phone with solid fill">
            <a:extLst>
              <a:ext uri="{FF2B5EF4-FFF2-40B4-BE49-F238E27FC236}">
                <a16:creationId xmlns:a16="http://schemas.microsoft.com/office/drawing/2014/main" id="{DA86260F-15B6-EC09-0B2E-D62A456EC7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85561" y="4912319"/>
            <a:ext cx="467106" cy="46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45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33680-CF9B-5905-3713-818FA4A02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4D02B-15F2-F326-7525-64B7FF9D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AADD5-FFA5-9E95-4632-4CFD49BDC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698974" cy="3522980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/>
              <a:t>Инфлација </a:t>
            </a:r>
            <a:r>
              <a:rPr lang="ru-RU" dirty="0"/>
              <a:t>- представља раст општег нивоа цена роба и услуга у привреди током одређеног времена, што доводи до смањења куповне моћи новца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/>
              <a:t>Инфлација значи да за исти новац можемо купити мање него раније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/>
              <a:t>Дефлација </a:t>
            </a:r>
            <a:r>
              <a:rPr lang="ru-RU" dirty="0"/>
              <a:t>– представља општи пад нивоа цена роба и услуга у привреди током одређеног времена, што доводи до пораста куповне моћи новца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/>
              <a:t>Дефлација значи да за исти новац можемо купити више него раније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dirty="0"/>
          </a:p>
          <a:p>
            <a:pPr marL="0" indent="0" algn="ctr">
              <a:buNone/>
            </a:pPr>
            <a:r>
              <a:rPr lang="sr-Latn-RS" dirty="0"/>
              <a:t> 								</a:t>
            </a:r>
            <a:r>
              <a:rPr lang="ru-RU" dirty="0"/>
              <a:t>Шта данас могу да купим за исти новац</a:t>
            </a:r>
            <a:endParaRPr lang="sr-Latn-RS" dirty="0"/>
          </a:p>
          <a:p>
            <a:pPr marL="0" indent="0" algn="ctr">
              <a:buNone/>
            </a:pPr>
            <a:r>
              <a:rPr lang="sr-Latn-RS" dirty="0"/>
              <a:t>				</a:t>
            </a:r>
            <a:r>
              <a:rPr lang="ru-RU" dirty="0"/>
              <a:t> </a:t>
            </a:r>
            <a:r>
              <a:rPr lang="sr-Latn-RS" dirty="0"/>
              <a:t>			</a:t>
            </a:r>
            <a:r>
              <a:rPr lang="ru-RU" dirty="0"/>
              <a:t>у односу на јуче?</a:t>
            </a:r>
          </a:p>
        </p:txBody>
      </p:sp>
      <p:pic>
        <p:nvPicPr>
          <p:cNvPr id="5" name="Graphic 4" descr="Coins with solid fill">
            <a:extLst>
              <a:ext uri="{FF2B5EF4-FFF2-40B4-BE49-F238E27FC236}">
                <a16:creationId xmlns:a16="http://schemas.microsoft.com/office/drawing/2014/main" id="{4BB04167-2D0B-AAD1-F580-CA3426B33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1906" y="555040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15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EB403-53BD-CD49-05A9-4840BA697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8BD11-6345-5469-85A6-A9BA8D62F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ACF30-780D-EED9-1F72-7EB59FE3E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19014" cy="3870452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Инфлација је „нормална“ у малој мери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sr-Cyrl-RS" dirty="0"/>
              <a:t>Већина централних банака циља мале инфлације (2% - 3%), довољно да подстакне економију али не и да „поједе“ новац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dirty="0"/>
              <a:t>Инфлација смањује вредност новца, дефлација је повећава, али обе могу бити проблем ако су екстремне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  <a:p>
            <a:pPr marL="0" indent="0" algn="ctr">
              <a:buNone/>
            </a:pPr>
            <a:r>
              <a:rPr lang="sr-Latn-RS" dirty="0"/>
              <a:t> 					</a:t>
            </a:r>
            <a:endParaRPr lang="sr-Cyrl-RS" dirty="0"/>
          </a:p>
          <a:p>
            <a:pPr marL="0" indent="0" algn="ctr">
              <a:buNone/>
            </a:pPr>
            <a:r>
              <a:rPr lang="sr-Cyrl-RS" dirty="0"/>
              <a:t>		</a:t>
            </a:r>
            <a:r>
              <a:rPr lang="sr-Latn-RS" dirty="0"/>
              <a:t>	</a:t>
            </a:r>
            <a:r>
              <a:rPr lang="sr-Cyrl-RS" dirty="0"/>
              <a:t>				</a:t>
            </a:r>
            <a:r>
              <a:rPr lang="sr-Latn-RS" dirty="0"/>
              <a:t>				</a:t>
            </a:r>
            <a:r>
              <a:rPr lang="sr-Cyrl-RS" dirty="0"/>
              <a:t>Зашто је дефлација</a:t>
            </a:r>
          </a:p>
          <a:p>
            <a:pPr marL="0" indent="0" algn="ctr">
              <a:buNone/>
            </a:pPr>
            <a:r>
              <a:rPr lang="sr-Cyrl-RS" dirty="0"/>
              <a:t>	          					</a:t>
            </a:r>
            <a:r>
              <a:rPr lang="sr-Latn-RS" dirty="0"/>
              <a:t>				</a:t>
            </a:r>
            <a:r>
              <a:rPr lang="sr-Cyrl-RS" dirty="0"/>
              <a:t>проблем?</a:t>
            </a:r>
            <a:endParaRPr lang="ru-RU" dirty="0"/>
          </a:p>
        </p:txBody>
      </p:sp>
      <p:pic>
        <p:nvPicPr>
          <p:cNvPr id="8" name="Graphic 7" descr="Money with solid fill">
            <a:extLst>
              <a:ext uri="{FF2B5EF4-FFF2-40B4-BE49-F238E27FC236}">
                <a16:creationId xmlns:a16="http://schemas.microsoft.com/office/drawing/2014/main" id="{F24E213B-E1C9-E334-C51B-5D328B525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60408" y="5527716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68746-8B8E-D919-3B20-9FB90A5DC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107" y="1197864"/>
            <a:ext cx="3865134" cy="1735667"/>
          </a:xfrm>
        </p:spPr>
        <p:txBody>
          <a:bodyPr/>
          <a:lstStyle/>
          <a:p>
            <a:pPr algn="ctr"/>
            <a:r>
              <a:rPr lang="sr-Cyrl-RS" dirty="0"/>
              <a:t>Како настаје инфлација?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6EB40-552C-227D-3561-59C5BFEF9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9850" y="3244804"/>
            <a:ext cx="4041648" cy="2075689"/>
          </a:xfrm>
        </p:spPr>
        <p:txBody>
          <a:bodyPr>
            <a:normAutofit/>
          </a:bodyPr>
          <a:lstStyle/>
          <a:p>
            <a:pPr algn="ctr"/>
            <a:r>
              <a:rPr lang="sr-Cyrl-RS" sz="1600" dirty="0"/>
              <a:t>Инфлација настаје када општа цена роба и услуга расте, смањујући куповну моћ новца, што је најчешће резултат превелике количине новца у оптицају (штампање без покрића), повећане потражње која надмашује понуду или раста трошкова производње. </a:t>
            </a: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E35CEF-44D1-B935-8E90-EC00B2A10D20}"/>
              </a:ext>
            </a:extLst>
          </p:cNvPr>
          <p:cNvSpPr txBox="1"/>
          <p:nvPr/>
        </p:nvSpPr>
        <p:spPr>
          <a:xfrm>
            <a:off x="6483095" y="1261872"/>
            <a:ext cx="448079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1"/>
                </a:solidFill>
              </a:rPr>
              <a:t>Инфлација потражње </a:t>
            </a:r>
            <a:r>
              <a:rPr lang="ru-RU" sz="1600" dirty="0"/>
              <a:t>(потражња за производима и услугама премашује способност привреде да их произведе)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1"/>
                </a:solidFill>
              </a:rPr>
              <a:t>Трошковна инфлација </a:t>
            </a:r>
            <a:r>
              <a:rPr lang="ru-RU" sz="1600" dirty="0"/>
              <a:t>(расту трошкови производње, попут сировина (нпр. нафта) што приморава компаније да повећају цене финалних производа)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1"/>
                </a:solidFill>
              </a:rPr>
              <a:t>Монетарна инфлација </a:t>
            </a:r>
            <a:r>
              <a:rPr lang="ru-RU" sz="1600" dirty="0"/>
              <a:t>(централна банка штампа превише новца без покрића у реалној производњи, због чега новац губи вредност)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1"/>
                </a:solidFill>
              </a:rPr>
              <a:t>Увезена инфлација </a:t>
            </a:r>
            <a:r>
              <a:rPr lang="ru-RU" sz="1600" dirty="0"/>
              <a:t>(раст цена увозних компоненти због повећања цена на светском тржишту)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1"/>
                </a:solidFill>
              </a:rPr>
              <a:t>Психолошка инфлација </a:t>
            </a:r>
            <a:r>
              <a:rPr lang="ru-RU" sz="1600" dirty="0"/>
              <a:t>(потрошачи очекују да ће цене расти, купују више сада, што заиста подстиче раст цена)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81053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36EAC-A31C-8D37-6D14-6D8D19EFF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FD891-39D2-A918-AC9B-3492DB250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107" y="1197864"/>
            <a:ext cx="3865134" cy="1735667"/>
          </a:xfrm>
        </p:spPr>
        <p:txBody>
          <a:bodyPr/>
          <a:lstStyle/>
          <a:p>
            <a:pPr algn="ctr"/>
            <a:r>
              <a:rPr lang="sr-Cyrl-RS" dirty="0"/>
              <a:t>Како настаје дефлација?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76167-B350-CBA5-CA45-B7AA20DA5B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9850" y="3244804"/>
            <a:ext cx="4041648" cy="2543348"/>
          </a:xfrm>
        </p:spPr>
        <p:txBody>
          <a:bodyPr>
            <a:noAutofit/>
          </a:bodyPr>
          <a:lstStyle/>
          <a:p>
            <a:pPr algn="ctr"/>
            <a:r>
              <a:rPr lang="sr-Cyrl-RS" sz="1600" dirty="0"/>
              <a:t>Дефлација настаје као општи пад цена роба и услуга. Главни узроци су смањена агрегатна потражња (мања потрошња), вишак производње (велика понуда), смањење количине новца у оптицају или технолошки напредак који појефтињује производњу. </a:t>
            </a: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07E361-B254-C82F-10F9-5C76185E5206}"/>
              </a:ext>
            </a:extLst>
          </p:cNvPr>
          <p:cNvSpPr txBox="1"/>
          <p:nvPr/>
        </p:nvSpPr>
        <p:spPr>
          <a:xfrm>
            <a:off x="6391656" y="1233726"/>
            <a:ext cx="466049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accent1"/>
                </a:solidFill>
              </a:rPr>
              <a:t>Пад потражње </a:t>
            </a:r>
            <a:r>
              <a:rPr lang="ru-RU" sz="1400" dirty="0"/>
              <a:t>(због смањене потрошње фирме су принуђене да снижавају цене како би продале производе)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accent1"/>
                </a:solidFill>
              </a:rPr>
              <a:t>Превелика понуда </a:t>
            </a:r>
            <a:r>
              <a:rPr lang="ru-RU" sz="1400" dirty="0"/>
              <a:t>(производња премашује потражњу, што доводи до гомилања залиха и приморава произвођаче на смањење цена)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accent1"/>
                </a:solidFill>
              </a:rPr>
              <a:t>Смањење понуде новца и кредита </a:t>
            </a:r>
            <a:r>
              <a:rPr lang="ru-RU" sz="1400" dirty="0"/>
              <a:t>(централне банке рестриктивном монетарном политиком смањују количину новца, што отежава узимање кредита и смањује куповину)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accent1"/>
                </a:solidFill>
              </a:rPr>
              <a:t>Технолошки напредак </a:t>
            </a:r>
            <a:r>
              <a:rPr lang="ru-RU" sz="1400" dirty="0"/>
              <a:t>(ефикаснија производња и технологија смањују трошкове производње по јединици, што омогућава ниже цене)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accent1"/>
                </a:solidFill>
              </a:rPr>
              <a:t>Презадуженост </a:t>
            </a:r>
            <a:r>
              <a:rPr lang="ru-RU" sz="1400" dirty="0"/>
              <a:t>(када су економски актери презадужени, већи део прихода одлази на враћање дугова, што смањује расположива средства за потрошњу)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accent1"/>
                </a:solidFill>
              </a:rPr>
              <a:t>Јачање домаће валуте </a:t>
            </a:r>
            <a:r>
              <a:rPr lang="ru-RU" sz="1400" dirty="0"/>
              <a:t>(поскупљење домаће валуте чини увоз јефтинијим, што снижава укупни ниво цена)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199D12F-6419-1466-5A14-0F3ABE2C7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079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81FE3-6064-92F4-DC67-DCF3039C3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61506-76C6-2ACD-8795-15F0C8938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861B2-DF8A-B268-EA21-B666B013E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698974" cy="3449828"/>
          </a:xfrm>
        </p:spPr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/>
              <a:t>Експанзивна монетарна политика </a:t>
            </a:r>
            <a:r>
              <a:rPr lang="ru-RU" dirty="0"/>
              <a:t>- скуп мера које спроводи централна банка са циљем да повећа новчану масу у оптицају, смањи каматне стопе и тиме подстакне привредни раст и потрошњу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/>
              <a:t>Најчешће се примењује у периодима економске рецесије или стагнације како би се сузбила незапосленост и подстакле инвестиције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accent1"/>
                </a:solidFill>
              </a:rPr>
              <a:t>Циљеви: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Подстицање привредног раста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Смањење незапослености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Повећање агрегатне тражње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022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FB39B-B05F-6DA6-2FEF-95CE1C524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2CE43-B86C-0665-53A6-06307724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67227-44A0-72BB-26FB-14554F387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927574" cy="3513836"/>
          </a:xfrm>
        </p:spPr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accent1"/>
                </a:solidFill>
              </a:rPr>
              <a:t>Механизми централне банке: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Снижавање референтне каматне стопе - када централна банка смањи каматну стопу по којој позајмљује новац пословним банкама, то директно утиче на пад камата на кредите за грађане и привреду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Операције на отвореном тржишту - централна банка купује државне хартије од вредности (обвезнице), чиме директно „упумпава“ готов новац у банкарски систем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Смањење стопе обавезне резерве - нижа стопа обавезне резерве омогућава пословним банкама да већи део својих депозита користе за одобравање нових кредита уместо да их држе код централне банке</a:t>
            </a:r>
          </a:p>
        </p:txBody>
      </p:sp>
    </p:spTree>
    <p:extLst>
      <p:ext uri="{BB962C8B-B14F-4D97-AF65-F5344CB8AC3E}">
        <p14:creationId xmlns:p14="http://schemas.microsoft.com/office/powerpoint/2010/main" val="1336229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9FFBC-151D-8043-0532-4A2B9D7B1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C1FE4-A516-6166-10E1-6F15B6C5A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4D490-5190-B634-2707-D35624231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749804"/>
            <a:ext cx="9909286" cy="3550412"/>
          </a:xfrm>
        </p:spPr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/>
              <a:t>Рестриктивна монетарна политика </a:t>
            </a:r>
            <a:r>
              <a:rPr lang="ru-RU" dirty="0"/>
              <a:t>- скуп мера које спроводи централна банка са циљем да смањи понуду новца у оптицају и успори економску активност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/>
              <a:t>Ова стратегија се примењује када се економија "прегреје", односно када висока тражња доведе до наглог раста цена (инфлације)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accent1"/>
                </a:solidFill>
              </a:rPr>
              <a:t>Циљеви: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Сузбијање инфлације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Јачање домаће валуте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Повећање агрегатне тражње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485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B86D5-C516-6A13-870B-D8B5F3F38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DE5AC-26E9-8A00-FC15-E5D8258B7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57539-C609-AD4F-8A5F-C1E201549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238470" cy="3550412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accent1"/>
                </a:solidFill>
              </a:rPr>
              <a:t>Механизми централне банке: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Повећање референтне каматне стопе - када централна банка повећа каматну стопу по којој позајмљује новац пословним банкама, то директно утиче на раст камата на кредите за грађане и привреду, што директно смањује потрошњу и инвестиције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Операције на отвореном тржишту - централна банка продаје државне хартије од вредности (обвезнице), чиме „повлачи“ готов новац из банкарског система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/>
              <a:t>Повећање стопе обавезне резерве - пословне банке су обавезне да већи део депозита држе код централне банке, што им оставља мање новца за давање кредита</a:t>
            </a:r>
          </a:p>
        </p:txBody>
      </p:sp>
    </p:spTree>
    <p:extLst>
      <p:ext uri="{BB962C8B-B14F-4D97-AF65-F5344CB8AC3E}">
        <p14:creationId xmlns:p14="http://schemas.microsoft.com/office/powerpoint/2010/main" val="2730625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12D7-F560-27E5-B434-58DAC724B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Битни појмови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19644-FB9A-4834-273E-58FE0A14A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5" y="2852737"/>
            <a:ext cx="4825157" cy="576262"/>
          </a:xfrm>
        </p:spPr>
        <p:txBody>
          <a:bodyPr/>
          <a:lstStyle/>
          <a:p>
            <a:pPr algn="ctr"/>
            <a:r>
              <a:rPr lang="sr-Cyrl-RS" dirty="0"/>
              <a:t>Ризици експанзивне монетарне политике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F8990-ACD5-F143-4DF3-FD4FDF2A6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4954" y="3429000"/>
            <a:ext cx="4825158" cy="2840039"/>
          </a:xfrm>
        </p:spPr>
        <p:txBody>
          <a:bodyPr/>
          <a:lstStyle/>
          <a:p>
            <a:pPr algn="just"/>
            <a:r>
              <a:rPr lang="ru-RU" dirty="0"/>
              <a:t>Инфлација -  ако новчана маса расте брже од производње роба и услуга, долази до општег раста цена</a:t>
            </a:r>
          </a:p>
          <a:p>
            <a:pPr algn="just"/>
            <a:r>
              <a:rPr lang="ru-RU" dirty="0"/>
              <a:t>Пад вредности валуте - повећана понуда домаћег новца често доводи до његовог слабљења у односу на стране валуте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6CD103-3EA5-3E63-2207-43DB790EB5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12" y="2852737"/>
            <a:ext cx="4825159" cy="576262"/>
          </a:xfrm>
        </p:spPr>
        <p:txBody>
          <a:bodyPr/>
          <a:lstStyle/>
          <a:p>
            <a:pPr algn="ctr"/>
            <a:r>
              <a:rPr lang="sr-Cyrl-RS" dirty="0"/>
              <a:t>Ризици рестриктивне монетарне политике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25EB6D-E479-94C1-C77B-1487E143B4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428999"/>
            <a:ext cx="4825159" cy="2840039"/>
          </a:xfrm>
        </p:spPr>
        <p:txBody>
          <a:bodyPr/>
          <a:lstStyle/>
          <a:p>
            <a:pPr algn="just"/>
            <a:r>
              <a:rPr lang="ru-RU" dirty="0"/>
              <a:t>Успоравање привредног раста - превише строга политика може довести до стагнације или чак рецесије</a:t>
            </a:r>
          </a:p>
          <a:p>
            <a:pPr algn="just"/>
            <a:r>
              <a:rPr lang="ru-RU" dirty="0"/>
              <a:t>Раст незапослености - како се инвестиције смањују, предузећа могу смањити број радника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0722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1343</TotalTime>
  <Words>1518</Words>
  <Application>Microsoft Office PowerPoint</Application>
  <PresentationFormat>Widescreen</PresentationFormat>
  <Paragraphs>152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Gothic</vt:lpstr>
      <vt:lpstr>Wingdings</vt:lpstr>
      <vt:lpstr>Wingdings 3</vt:lpstr>
      <vt:lpstr>Ion Boardroom</vt:lpstr>
      <vt:lpstr>Финансијска тржишта</vt:lpstr>
      <vt:lpstr>Битни појмови</vt:lpstr>
      <vt:lpstr>Битни појмови</vt:lpstr>
      <vt:lpstr>Битни појмови</vt:lpstr>
      <vt:lpstr>Битни појмови</vt:lpstr>
      <vt:lpstr>Битни појмови</vt:lpstr>
      <vt:lpstr>Битни појмови</vt:lpstr>
      <vt:lpstr>Битни појмови</vt:lpstr>
      <vt:lpstr>Зашто би држава некад желела да људи мање штеде а више троше? </vt:lpstr>
      <vt:lpstr>Битни појмови</vt:lpstr>
      <vt:lpstr>Битни појмови</vt:lpstr>
      <vt:lpstr>Битни појмови</vt:lpstr>
      <vt:lpstr>Битни појмови</vt:lpstr>
      <vt:lpstr>Како настаје инфлација?</vt:lpstr>
      <vt:lpstr>Како настаје дефлација?</vt:lpstr>
      <vt:lpstr>Битни појмови</vt:lpstr>
      <vt:lpstr>Битни појмови</vt:lpstr>
      <vt:lpstr>Битни појмови</vt:lpstr>
      <vt:lpstr>Битни појмови</vt:lpstr>
      <vt:lpstr>Битни појмови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Finansijska tržišta</dc:title>
  <dc:creator>d2025-2 Violeta Džaferović</dc:creator>
  <cp:lastModifiedBy>d2025-2 Violeta Džaferović</cp:lastModifiedBy>
  <cp:revision>78</cp:revision>
  <cp:lastPrinted>2026-03-18T16:28:42Z</cp:lastPrinted>
  <dcterms:created xsi:type="dcterms:W3CDTF">2026-02-19T10:21:24Z</dcterms:created>
  <dcterms:modified xsi:type="dcterms:W3CDTF">2026-03-18T16:33:04Z</dcterms:modified>
</cp:coreProperties>
</file>