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19"/>
  </p:notesMasterIdLst>
  <p:sldIdLst>
    <p:sldId id="257" r:id="rId2"/>
    <p:sldId id="281" r:id="rId3"/>
    <p:sldId id="264" r:id="rId4"/>
    <p:sldId id="263" r:id="rId5"/>
    <p:sldId id="265" r:id="rId6"/>
    <p:sldId id="266" r:id="rId7"/>
    <p:sldId id="269" r:id="rId8"/>
    <p:sldId id="277" r:id="rId9"/>
    <p:sldId id="342" r:id="rId10"/>
    <p:sldId id="343" r:id="rId11"/>
    <p:sldId id="344" r:id="rId12"/>
    <p:sldId id="345" r:id="rId13"/>
    <p:sldId id="346" r:id="rId14"/>
    <p:sldId id="341" r:id="rId15"/>
    <p:sldId id="339" r:id="rId16"/>
    <p:sldId id="340" r:id="rId17"/>
    <p:sldId id="28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7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6C415-5C38-1AC0-57C2-CD52FB122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BFDE01-ECF7-25C6-898F-599BB5F03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92ED5-CA6F-E97B-B1FB-4B0106A67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D4D62-994A-1904-CA94-E06E51866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084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3F50-F89C-E000-B2B4-F928F24C3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3A1EE-054D-8ACA-EE23-7ACC15C20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162F34-392A-148F-7659-0C3296442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DC561-AF11-5FA0-C60B-92138D7BA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074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7BD71-F80E-5514-14A0-A194DFB6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9C345-4CC1-1594-8BDE-42EA8403C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54607-9637-CAB9-EEB0-8AC4467D3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5622F-DF3D-BABD-E31A-A3D415F34B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3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</a:t>
            </a:r>
            <a:r>
              <a:rPr lang="sr-Cyrl-RS" dirty="0"/>
              <a:t>7</a:t>
            </a:r>
            <a:endParaRPr lang="ru-RU" dirty="0"/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en-US" sz="1200" dirty="0"/>
              <a:t>19.03.2026.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B9A3B5-6218-B592-D2F7-B7E5657FAC8E}"/>
              </a:ext>
            </a:extLst>
          </p:cNvPr>
          <p:cNvSpPr txBox="1"/>
          <p:nvPr/>
        </p:nvSpPr>
        <p:spPr>
          <a:xfrm>
            <a:off x="3357372" y="2798064"/>
            <a:ext cx="547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000" dirty="0"/>
              <a:t>Да се подсетимо...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67090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498A-AB5F-B92B-8B41-E6620D97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24" y="996696"/>
            <a:ext cx="8911072" cy="2736934"/>
          </a:xfrm>
        </p:spPr>
        <p:txBody>
          <a:bodyPr/>
          <a:lstStyle/>
          <a:p>
            <a:pPr algn="ctr"/>
            <a:r>
              <a:rPr lang="ru-RU" sz="3600" dirty="0"/>
              <a:t>Финансијски систем је мрежа институција, тржишта и инструмената који омогућавају проток новца од оних који имају вишак до оних којима је потребан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C98A6-CC52-E0BF-1EC6-A72935F6D703}"/>
              </a:ext>
            </a:extLst>
          </p:cNvPr>
          <p:cNvSpPr txBox="1"/>
          <p:nvPr/>
        </p:nvSpPr>
        <p:spPr>
          <a:xfrm>
            <a:off x="7464552" y="5943600"/>
            <a:ext cx="4727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Дефиниција финансијског система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17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DF24-D522-F91B-5360-4B87DC92A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9757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 систем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75C5A-55F3-DEE2-161F-A7897AC51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353" y="2744550"/>
            <a:ext cx="3131819" cy="933354"/>
          </a:xfrm>
        </p:spPr>
        <p:txBody>
          <a:bodyPr/>
          <a:lstStyle/>
          <a:p>
            <a:r>
              <a:rPr lang="sr-Latn-RS" dirty="0"/>
              <a:t> 	   </a:t>
            </a:r>
            <a:r>
              <a:rPr lang="sr-Cyrl-RS" dirty="0"/>
              <a:t>ШТЕДНЕ 
       ЈЕДИНИЦЕ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C0A8E-85B2-B811-2B07-2085F7968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76288" y="3101642"/>
            <a:ext cx="4825159" cy="576262"/>
          </a:xfrm>
        </p:spPr>
        <p:txBody>
          <a:bodyPr/>
          <a:lstStyle/>
          <a:p>
            <a:r>
              <a:rPr lang="sr-Latn-RS" dirty="0"/>
              <a:t>  </a:t>
            </a:r>
            <a:r>
              <a:rPr lang="sr-Cyrl-RS" dirty="0"/>
              <a:t>ИНВЕСТИЦИОНЕ 
        ЈЕДИНИЦЕ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5018E0-5F39-E033-6947-2039253BD285}"/>
              </a:ext>
            </a:extLst>
          </p:cNvPr>
          <p:cNvSpPr/>
          <p:nvPr/>
        </p:nvSpPr>
        <p:spPr>
          <a:xfrm>
            <a:off x="4857750" y="3773916"/>
            <a:ext cx="1810512" cy="157276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6EA61-592F-CA24-4C0A-3B4D3E830565}"/>
              </a:ext>
            </a:extLst>
          </p:cNvPr>
          <p:cNvSpPr/>
          <p:nvPr/>
        </p:nvSpPr>
        <p:spPr>
          <a:xfrm>
            <a:off x="5166360" y="4500446"/>
            <a:ext cx="1216152" cy="5228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ФИНАНСИЈСКИ ПОСРЕДНИЦИ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0BFD6-9B6B-FD4E-754E-4F4AA25AD117}"/>
              </a:ext>
            </a:extLst>
          </p:cNvPr>
          <p:cNvSpPr txBox="1"/>
          <p:nvPr/>
        </p:nvSpPr>
        <p:spPr>
          <a:xfrm>
            <a:off x="5154930" y="4088904"/>
            <a:ext cx="1216152" cy="411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ФИНАНСИЈСКА   ТРЖИШТА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43AE18-9152-24D3-F098-84592928BCFE}"/>
              </a:ext>
            </a:extLst>
          </p:cNvPr>
          <p:cNvSpPr/>
          <p:nvPr/>
        </p:nvSpPr>
        <p:spPr>
          <a:xfrm>
            <a:off x="4453128" y="4560300"/>
            <a:ext cx="427482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65843-71F8-10C2-1076-F9530FE2DA77}"/>
              </a:ext>
            </a:extLst>
          </p:cNvPr>
          <p:cNvSpPr/>
          <p:nvPr/>
        </p:nvSpPr>
        <p:spPr>
          <a:xfrm>
            <a:off x="1851660" y="3677905"/>
            <a:ext cx="2578608" cy="1764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Субјекти који имају вишак финансијских средстава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7F1F31-578F-359A-C200-C20E77500797}"/>
              </a:ext>
            </a:extLst>
          </p:cNvPr>
          <p:cNvSpPr/>
          <p:nvPr/>
        </p:nvSpPr>
        <p:spPr>
          <a:xfrm>
            <a:off x="7095744" y="3677904"/>
            <a:ext cx="2578608" cy="17647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Субјекти који имају мањак финансијских средстава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7DCF398-FB92-1472-5ADB-79BEE466D932}"/>
              </a:ext>
            </a:extLst>
          </p:cNvPr>
          <p:cNvSpPr/>
          <p:nvPr/>
        </p:nvSpPr>
        <p:spPr>
          <a:xfrm>
            <a:off x="6697980" y="4560300"/>
            <a:ext cx="397764" cy="1463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57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2257-93C8-A564-CCED-E7CF6C19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CA37E-8A24-FF9B-DB6F-CD473ED28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735324"/>
            <a:ext cx="8825659" cy="24765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Финансијска тржишта као саставни део финансијског система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Омогућавају нормално и несметано функционисање привреде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Различите врсте тржишта (тржишта производа, роба и услуга; тржиште фактора производње као што су рад, капитал; финансијска тржишта...)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4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56AA-8600-C3A9-3B56-EB015534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Организовано место на коме се сусрећу понуда и тражња за различитим облицима финансијских инструмената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42365-59D3-696C-F4B9-3FF18239B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/>
              <a:t>Тешко је дати јединствену и универзалну дефиницију финансијског тржишта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1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4D95-FC30-A219-1619-50B29F96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2478024"/>
            <a:ext cx="3346704" cy="1751076"/>
          </a:xfrm>
        </p:spPr>
        <p:txBody>
          <a:bodyPr/>
          <a:lstStyle/>
          <a:p>
            <a:pPr algn="ctr"/>
            <a:r>
              <a:rPr lang="sr-Cyrl-RS" sz="3200" dirty="0"/>
              <a:t>Основне функције финансијских тржишта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E769B-78E8-4364-CC6B-0AB31A58E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sr-Cyrl-RS" dirty="0"/>
              <a:t>Функција повезивања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Смањење трансакционих трошкова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Алокативна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ефикасности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Мобилизациона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Развојна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Ликвидносна функција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утврђивања реалне цене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јавности и подстицања укључивања нових учесника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Функција смањења или чак елиминисања ризика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Побољшање животног стандарда становништва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7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Финансијска тржишта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/>
          </a:bodyPr>
          <a:lstStyle/>
          <a:p>
            <a:r>
              <a:rPr lang="ru-RU" dirty="0"/>
              <a:t>Више раличитих критеријума за поделу</a:t>
            </a:r>
          </a:p>
          <a:p>
            <a:r>
              <a:rPr lang="ru-RU" dirty="0"/>
              <a:t>Подела са аспекта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Локације тржишта – </a:t>
            </a:r>
            <a:r>
              <a:rPr lang="ru-RU" dirty="0"/>
              <a:t>локална, национална и интернационална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Националне економије – </a:t>
            </a:r>
            <a:r>
              <a:rPr lang="ru-RU" dirty="0"/>
              <a:t>интерна (домаће и инострано)и екстерна (интернационална)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Врсте финансијских инструмената (шири обухват) – </a:t>
            </a:r>
            <a:r>
              <a:rPr lang="ru-RU" dirty="0"/>
              <a:t>тржишта инструмената дуга и тржишта власничких инструмената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Врсте финансијских инструмената – </a:t>
            </a:r>
            <a:r>
              <a:rPr lang="ru-RU" dirty="0"/>
              <a:t>тржишта основних Хов и тржишта изведених ХоВ</a:t>
            </a:r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1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B4F9F-13D8-EAD4-248A-5656F1D69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8B89-F523-6F48-7B5E-900E62A1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Финансијска тржишта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08E88-FC04-420D-A876-AC95D56BA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704" y="2505456"/>
            <a:ext cx="9829800" cy="39319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Рока доспећа –</a:t>
            </a:r>
            <a:r>
              <a:rPr lang="ru-RU" dirty="0"/>
              <a:t> краткорочна и дугорочна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Времена плаћања и испоруке – </a:t>
            </a:r>
            <a:r>
              <a:rPr lang="ru-RU" dirty="0"/>
              <a:t>промптна и терминска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Предмета трговања – </a:t>
            </a:r>
            <a:r>
              <a:rPr lang="ru-RU" dirty="0"/>
              <a:t>тржиште новца, тржиште капитала, девизно тржиште и тржиште финансијских деривата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Емисије ХоВ – </a:t>
            </a:r>
            <a:r>
              <a:rPr lang="ru-RU" dirty="0"/>
              <a:t>примарна и секундарна, трећа, четврта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Места и начина обављања промета – </a:t>
            </a:r>
            <a:r>
              <a:rPr lang="ru-RU" dirty="0"/>
              <a:t>берзанска и ванберзанска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Организационе структуре – </a:t>
            </a:r>
            <a:r>
              <a:rPr lang="ru-RU" dirty="0"/>
              <a:t>аукциона и дилерска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Обављања трансакције –</a:t>
            </a:r>
            <a:r>
              <a:rPr lang="ru-RU" dirty="0"/>
              <a:t> отворена и договорна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Преовлађујућег кретања цена – </a:t>
            </a:r>
            <a:r>
              <a:rPr lang="ru-RU" dirty="0"/>
              <a:t>растућа и опадајућа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/>
                </a:solidFill>
              </a:rPr>
              <a:t>Времена обављања трансакције – </a:t>
            </a:r>
            <a:r>
              <a:rPr lang="ru-RU" dirty="0"/>
              <a:t>континуелна и дисконтинуелна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260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457DA-072A-758D-2059-86C0E876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863C1-278C-2C4B-C0DC-D122F5A71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Тржиште новца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1E81D-32EC-ADFC-0B8D-CA0038217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Један од најважнијих сегмената финансијског тржишта сваке земље</a:t>
            </a:r>
            <a:endParaRPr lang="ru-RU" dirty="0"/>
          </a:p>
          <a:p>
            <a:r>
              <a:rPr lang="ru-RU" dirty="0"/>
              <a:t>Новчано тржиште ≠ Тржиште новца</a:t>
            </a:r>
          </a:p>
          <a:p>
            <a:r>
              <a:rPr lang="ru-RU" dirty="0"/>
              <a:t>Новчано тржиште – шири појам, обухвата укупне новчане трансакције једне земље</a:t>
            </a:r>
          </a:p>
          <a:p>
            <a:r>
              <a:rPr lang="ru-RU" dirty="0"/>
              <a:t>Тржиште новца – ужи појам, место сусретања понуде и тражње краткорочних финансијских инструмената (рок доспећа краћи од једне године)</a:t>
            </a:r>
          </a:p>
          <a:p>
            <a:r>
              <a:rPr lang="sr-Cyrl-RS" dirty="0"/>
              <a:t>Основна улога – повезивање понуде и тражње за новцем и краткорочним финансијским инструментима</a:t>
            </a:r>
          </a:p>
        </p:txBody>
      </p:sp>
    </p:spTree>
    <p:extLst>
      <p:ext uri="{BB962C8B-B14F-4D97-AF65-F5344CB8AC3E}">
        <p14:creationId xmlns:p14="http://schemas.microsoft.com/office/powerpoint/2010/main" val="122157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DD539-7743-69A3-61A7-5FDF39A6E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27E8E-FEEC-A896-E229-E2F96AD0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Тржиште капитала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05759-D032-E440-655B-CD37D202D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Место повезивања понуде и тражње за капиталом, односно дугорочним финансијским инструментима</a:t>
            </a:r>
          </a:p>
          <a:p>
            <a:r>
              <a:rPr lang="sr-Cyrl-RS" dirty="0"/>
              <a:t>Капитал – укупан новчани износ одложене потрошње, са роком дужим од једне године</a:t>
            </a:r>
          </a:p>
          <a:p>
            <a:r>
              <a:rPr lang="sr-Cyrl-RS" dirty="0"/>
              <a:t>3 основна извора капитала: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Домаћа штедња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Трансфер иностране штедње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Претварање новца у капитал посредством финансијских институција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00164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74821-CFBC-CD3E-60D5-A29B9A35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5B61-68DD-3663-94F7-4E39E803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Девизно тржиште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B27F0-79BE-C65A-A6DF-4ABE1DC71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Сегмент финансијског тржишта на коме долази до сусретања понуде и тражње за девизама</a:t>
            </a:r>
          </a:p>
          <a:p>
            <a:r>
              <a:rPr lang="ru-RU" dirty="0"/>
              <a:t>Девизе ≠ Валуте</a:t>
            </a:r>
          </a:p>
          <a:p>
            <a:r>
              <a:rPr lang="ru-RU" dirty="0"/>
              <a:t>Валуте – законско средство плаћања у некој држави, ефективни страни новац (ковани или папирни) којим се располаже у земљи различитој од земље његовог порекла</a:t>
            </a:r>
          </a:p>
          <a:p>
            <a:r>
              <a:rPr lang="sr-Cyrl-RS" dirty="0"/>
              <a:t>Девизе – сва потраживања (депозити, чекови, менице) изражена у иностраним новчаним средствима плаћања - валутама</a:t>
            </a:r>
          </a:p>
          <a:p>
            <a:r>
              <a:rPr lang="sr-Cyrl-RS" dirty="0"/>
              <a:t>Девизни курс – цена једне валуте изражена у другој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0500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093D-CE43-9FB8-9912-968DBB429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1A42-315E-201B-1D9A-AB9365675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Тржиште финансијских деривата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913C5-8E40-6B32-F2B4-2324F41E8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Два основна сегмента тржишта изведених ХоВ: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Тржиште опција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Тржиште фјучерса 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67329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95893-9CA5-482F-087C-1B2A2D1E5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0BB3-7EDF-E9D8-ABA0-3BDDDC969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Финансијски инструменти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BFD1-4AE8-E389-7AD3-7A7DB4458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Предмет трговања на финансијским тржиштима</a:t>
            </a:r>
          </a:p>
          <a:p>
            <a:r>
              <a:rPr lang="ru-RU" dirty="0"/>
              <a:t>Најзначајнији финансијски инструменти:
Хартије од вредности
Депозити
Потраживања
Финансијска права
Жирални новац
Девизе и девизни курсеви
Злато и племенити метали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64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755DD-DF3B-A1A1-CC4B-54881BFF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EBFF3-7EF6-AF33-EA1C-8DE5FF01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dirty="0"/>
              <a:t>Учесници у финансијском систему и на финансијским тржиштима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4C028-5821-6431-43D5-84EB67E6A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792" y="3170428"/>
            <a:ext cx="9790414" cy="3577844"/>
          </a:xfrm>
        </p:spPr>
        <p:txBody>
          <a:bodyPr>
            <a:normAutofit/>
          </a:bodyPr>
          <a:lstStyle/>
          <a:p>
            <a:r>
              <a:rPr lang="ru-RU" dirty="0"/>
              <a:t>4 могућа приступа груписању свих учесника у финансијском систему: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Шире и уже схватање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Нефинансијски и финансијски учесници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Емитенти и инвеститори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Хеџери и шпекуланти</a:t>
            </a:r>
          </a:p>
        </p:txBody>
      </p:sp>
    </p:spTree>
    <p:extLst>
      <p:ext uri="{BB962C8B-B14F-4D97-AF65-F5344CB8AC3E}">
        <p14:creationId xmlns:p14="http://schemas.microsoft.com/office/powerpoint/2010/main" val="679611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5EFF9-9CE5-48BF-E02A-F4CF899B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D655-2400-2274-910B-272B6D0C5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dirty="0"/>
              <a:t>Учесници у финансијском систему и на финансијским тржиштима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20E71-FCB4-2A5F-37A0-C523DEAB0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68092"/>
            <a:ext cx="9790414" cy="3577844"/>
          </a:xfrm>
        </p:spPr>
        <p:txBody>
          <a:bodyPr>
            <a:normAutofit/>
          </a:bodyPr>
          <a:lstStyle/>
          <a:p>
            <a:r>
              <a:rPr lang="ru-RU" dirty="0"/>
              <a:t>Према ширем схватању све учеснике на финансијским тржиштима можемо гуписати у 4 сектора: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Јавни сектор </a:t>
            </a:r>
            <a:r>
              <a:rPr lang="ru-RU" dirty="0"/>
              <a:t>(држава, њени органи, предузећа у државном власништву)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Сектор привреде </a:t>
            </a:r>
            <a:r>
              <a:rPr lang="ru-RU" dirty="0"/>
              <a:t>(привредни субјекти различитих власничких облика)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Сектор становништва </a:t>
            </a:r>
            <a:r>
              <a:rPr lang="ru-RU" dirty="0"/>
              <a:t>(велики број појединаца и породица)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accent1"/>
                </a:solidFill>
              </a:rPr>
              <a:t>Ино сектор </a:t>
            </a:r>
            <a:r>
              <a:rPr lang="ru-RU" dirty="0"/>
              <a:t>(субјекти привредног и друштвеног живота који долазе из других земаља)</a:t>
            </a:r>
          </a:p>
          <a:p>
            <a:r>
              <a:rPr lang="ru-RU" dirty="0"/>
              <a:t>Према ужем схватању учеснике на финансијским тржиштима чине финансијске институције и финансијски посредници</a:t>
            </a:r>
          </a:p>
        </p:txBody>
      </p:sp>
    </p:spTree>
    <p:extLst>
      <p:ext uri="{BB962C8B-B14F-4D97-AF65-F5344CB8AC3E}">
        <p14:creationId xmlns:p14="http://schemas.microsoft.com/office/powerpoint/2010/main" val="790726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4D81F-A285-65AB-84F8-1E07A720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26FD9-22C6-B431-FEC6-32DE1929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sr-Cyrl-RS" sz="4000" dirty="0"/>
              <a:t>Финансијске институције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4C99-8F73-C43A-7313-F245C4F33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098" y="2868676"/>
            <a:ext cx="9598390" cy="3385820"/>
          </a:xfrm>
        </p:spPr>
        <p:txBody>
          <a:bodyPr/>
          <a:lstStyle/>
          <a:p>
            <a:pPr algn="just"/>
            <a:r>
              <a:rPr lang="ru-RU" dirty="0"/>
              <a:t>Учесници на финансијским тржиштима</a:t>
            </a:r>
          </a:p>
          <a:p>
            <a:pPr algn="just"/>
            <a:r>
              <a:rPr lang="ru-RU" dirty="0"/>
              <a:t>Централна банка и депозитне финансијске институције (банке и остале депозитне институције – штедне и кредитне асоцијације, штедионице, кредитне уније)</a:t>
            </a:r>
          </a:p>
          <a:p>
            <a:pPr algn="just"/>
            <a:r>
              <a:rPr lang="ru-RU" dirty="0"/>
              <a:t>Остале финансијске институције (осигуравајуће компаније, пензиони фондови, инвестиционе компаније, финансијске компаније, берзански посредници)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39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1501</TotalTime>
  <Words>723</Words>
  <Application>Microsoft Office PowerPoint</Application>
  <PresentationFormat>Widescreen</PresentationFormat>
  <Paragraphs>98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PowerPoint Presentation</vt:lpstr>
      <vt:lpstr>Финансијски систем је мрежа институција, тржишта и инструмената који омогућавају проток новца од оних који имају вишак до оних којима је потребан</vt:lpstr>
      <vt:lpstr>Финансијски систем</vt:lpstr>
      <vt:lpstr>Финансијска тржишта</vt:lpstr>
      <vt:lpstr>Организовано место на коме се сусрећу понуда и тражња за различитим облицима финансијских инструмената</vt:lpstr>
      <vt:lpstr>Основне функције финансијских тржишта</vt:lpstr>
      <vt:lpstr>Финансијска тржишта</vt:lpstr>
      <vt:lpstr>Финансијска тржишта</vt:lpstr>
      <vt:lpstr>Тржиште новца</vt:lpstr>
      <vt:lpstr>Тржиште капитала</vt:lpstr>
      <vt:lpstr>Девизно тржиште</vt:lpstr>
      <vt:lpstr>Тржиште финансијских деривата</vt:lpstr>
      <vt:lpstr>Финансијски инструменти</vt:lpstr>
      <vt:lpstr>Учесници у финансијском систему и на финансијским тржиштима</vt:lpstr>
      <vt:lpstr>Учесници у финансијском систему и на финансијским тржиштима</vt:lpstr>
      <vt:lpstr>Финансијске институције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102</cp:revision>
  <dcterms:created xsi:type="dcterms:W3CDTF">2026-02-19T10:21:24Z</dcterms:created>
  <dcterms:modified xsi:type="dcterms:W3CDTF">2026-03-18T16:50:23Z</dcterms:modified>
</cp:coreProperties>
</file>