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1"/>
  </p:sldMasterIdLst>
  <p:notesMasterIdLst>
    <p:notesMasterId r:id="rId18"/>
  </p:notesMasterIdLst>
  <p:sldIdLst>
    <p:sldId id="257" r:id="rId2"/>
    <p:sldId id="341" r:id="rId3"/>
    <p:sldId id="342" r:id="rId4"/>
    <p:sldId id="343" r:id="rId5"/>
    <p:sldId id="344" r:id="rId6"/>
    <p:sldId id="345" r:id="rId7"/>
    <p:sldId id="348" r:id="rId8"/>
    <p:sldId id="350" r:id="rId9"/>
    <p:sldId id="349" r:id="rId10"/>
    <p:sldId id="354" r:id="rId11"/>
    <p:sldId id="352" r:id="rId12"/>
    <p:sldId id="355" r:id="rId13"/>
    <p:sldId id="356" r:id="rId14"/>
    <p:sldId id="357" r:id="rId15"/>
    <p:sldId id="359" r:id="rId16"/>
    <p:sldId id="36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84C4F-77F6-468E-8FE4-B659C0B0EEBE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9DA66-ABD2-464E-B669-492235E69F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50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73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21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00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83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385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34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279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546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6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35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2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8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2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335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4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7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251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82290F5-68E2-4B8F-959D-37A0C51EEDB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82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  <p:sldLayoutId id="2147483909" r:id="rId14"/>
    <p:sldLayoutId id="2147483910" r:id="rId15"/>
    <p:sldLayoutId id="2147483911" r:id="rId16"/>
    <p:sldLayoutId id="21474839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2E26A-2D79-7F7E-E0AF-52141A45F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Финансијска тржишта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CC88E-ADB2-63CF-9A57-20B6B3EFF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10156048" cy="861420"/>
          </a:xfrm>
        </p:spPr>
        <p:txBody>
          <a:bodyPr>
            <a:normAutofit/>
          </a:bodyPr>
          <a:lstStyle/>
          <a:p>
            <a:r>
              <a:rPr lang="ru-RU" dirty="0"/>
              <a:t>ВЕЖБЕ БР. </a:t>
            </a:r>
            <a:r>
              <a:rPr lang="en-US" dirty="0"/>
              <a:t>8 </a:t>
            </a:r>
            <a:r>
              <a:rPr lang="sr-Cyrl-RS" dirty="0"/>
              <a:t>и 9</a:t>
            </a:r>
            <a:endParaRPr lang="ru-RU" dirty="0"/>
          </a:p>
          <a:p>
            <a:r>
              <a:rPr lang="ru-RU" dirty="0"/>
              <a:t>Виолета Џаферовић МА</a:t>
            </a:r>
            <a:r>
              <a:rPr lang="en-US" dirty="0"/>
              <a:t>											</a:t>
            </a:r>
            <a:r>
              <a:rPr lang="sr-Cyrl-RS" dirty="0"/>
              <a:t> </a:t>
            </a:r>
            <a:r>
              <a:rPr lang="en-US" sz="1200" dirty="0"/>
              <a:t>30.04.2026.</a:t>
            </a:r>
            <a:r>
              <a:rPr lang="sr-Cyrl-RS" sz="1200" dirty="0"/>
              <a:t> / 07.05.2026.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54955" y="896034"/>
            <a:ext cx="460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АКАДЕМИЈА СТРУКОВНИХ СТУДИЈА ЗАПАДН</a:t>
            </a:r>
            <a:r>
              <a:rPr lang="sr-Cyrl-RS" sz="1200" dirty="0">
                <a:solidFill>
                  <a:schemeClr val="bg1"/>
                </a:solidFill>
              </a:rPr>
              <a:t>А СРБИЈА</a:t>
            </a:r>
            <a:r>
              <a:rPr lang="ru-RU" sz="1200" dirty="0">
                <a:solidFill>
                  <a:schemeClr val="bg1"/>
                </a:solidFill>
              </a:rPr>
              <a:t>
ОДСЕК ВАЉЕВО
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892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82A38-731C-B0E9-CCC2-02BD255F6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E4EFF-18FF-6238-46B4-7A3464F7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Основни типови вредности акција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85F1A-BF9A-A9FC-DD72-6AC541AD4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960116"/>
            <a:ext cx="8825659" cy="341630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sr-Cyrl-RS" dirty="0"/>
              <a:t>Номинална вредност акција – вредност по којој акционарско друштво емитује своје акције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Књиговодствена вредност акција – </a:t>
            </a:r>
            <a:r>
              <a:rPr lang="ru-RU" dirty="0"/>
              <a:t>добија се када се укупни капитал компаније (имовина минус обавезе) подели са укупним бројем емитованих акција</a:t>
            </a:r>
            <a:endParaRPr lang="sr-Cyrl-RS" dirty="0"/>
          </a:p>
          <a:p>
            <a:pPr>
              <a:buFont typeface="+mj-lt"/>
              <a:buAutoNum type="arabicPeriod"/>
            </a:pPr>
            <a:r>
              <a:rPr lang="sr-Cyrl-RS" dirty="0"/>
              <a:t>Тржишна вредност акција – формира се на секундарним тржиштима кроз односе понуде и тражње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952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4A867-203C-C109-A9A1-A04C4125A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sz="2800" dirty="0"/>
              <a:t>Обвезнице су ХоВ које омогућавају емитентима да прикупе средства за финансирање својих потреба на кредитној основи, а  инвеститорима обезбеђују исплату камате и главнице по унапред утврђеном редоследу, у одређеном периоду времена</a:t>
            </a:r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2F89C4-9760-BA20-E81F-380BFC4E2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10457926" cy="997857"/>
          </a:xfrm>
        </p:spPr>
        <p:txBody>
          <a:bodyPr>
            <a:normAutofit/>
          </a:bodyPr>
          <a:lstStyle/>
          <a:p>
            <a:r>
              <a:rPr lang="sr-Cyrl-RS" sz="1800" dirty="0"/>
              <a:t>																	</a:t>
            </a:r>
          </a:p>
          <a:p>
            <a:r>
              <a:rPr lang="sr-Cyrl-RS" sz="1800" dirty="0"/>
              <a:t>																	Појам обвезница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07910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B26BA-0161-6A36-36DA-3E190EA3E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3DE8B-1C1A-D398-617F-0FB53268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Обвезнице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4000E-635C-3CBE-1BB1-730094C1C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90525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Подела обвезница са аспекта емитента:</a:t>
            </a:r>
          </a:p>
          <a:p>
            <a:pPr marL="0" indent="0">
              <a:buNone/>
            </a:pPr>
            <a:r>
              <a:rPr lang="sr-Cyrl-RS" dirty="0"/>
              <a:t>1. Обвезнице које емитују држава и државни органи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Обвезнице које емитују органи централне власти – обвезнице трезора (у улози емитента појављује се држава или неки њени орган)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Обвезнице локалних органа власти – муниципалне обвезнице (емитују их нижи органи власти као што су окрузи, градови, општине и сл.)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Обвезнице које емитују државне агенције на бази хипотека – хипотекарне обвезнице </a:t>
            </a:r>
          </a:p>
        </p:txBody>
      </p:sp>
    </p:spTree>
    <p:extLst>
      <p:ext uri="{BB962C8B-B14F-4D97-AF65-F5344CB8AC3E}">
        <p14:creationId xmlns:p14="http://schemas.microsoft.com/office/powerpoint/2010/main" val="1229891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47738-D647-A8D0-2F65-965C60CE5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CD6AA-3BD7-136C-4DA8-9EC4CE6F8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Обвезнице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C482C-7C16-325E-443E-701D32833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/>
              <a:t>2. Обвезнице које емитују привредне организације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Омогућавају предузећима да сакупљају средства са дужим роковима него што би банке или друге финансијске инстуитуције биле спремне да им одобре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Емисија обвезница не подразумева промене у структури сопственог капитала</a:t>
            </a:r>
          </a:p>
          <a:p>
            <a:pPr>
              <a:buFont typeface="Wingdings" panose="05000000000000000000" pitchFamily="2" charset="2"/>
              <a:buChar char="§"/>
            </a:pPr>
            <a:endParaRPr lang="sr-Cyrl-R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717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3DFC9-5DE7-CA09-880B-3DEF1A5D3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45752-B6ED-F34C-634A-4C7F18E51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Основни типови вредности </a:t>
            </a:r>
            <a:r>
              <a:rPr lang="en-US" dirty="0"/>
              <a:t>o</a:t>
            </a:r>
            <a:r>
              <a:rPr lang="sr-Cyrl-RS" dirty="0"/>
              <a:t>бвезница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5D33F-D093-252F-119A-C08F02F0B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960116"/>
            <a:ext cx="8825659" cy="341630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sr-Cyrl-RS" dirty="0"/>
              <a:t>Номинална вредност обвезница – основна вредност која одражава износ главнице дуга коју емитент мора да исплати инвеститору на дан доспећа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Књиговодствена вредност обвезница – једнака номиналној вредности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Тржишна вредност обвезница – формира се на тржишту</a:t>
            </a:r>
            <a:r>
              <a:rPr lang="en-US" dirty="0"/>
              <a:t> </a:t>
            </a:r>
            <a:r>
              <a:rPr lang="sr-Cyrl-RS" dirty="0"/>
              <a:t>кроз односе понуде и тражње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28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3CFBA-6861-547B-A4A7-84D9C7650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  Златно правило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D700EA-9181-7FFD-01C0-67F1D127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sr-Cyrl-RS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Cyrl-RS" sz="2000" dirty="0"/>
              <a:t>Повећање каматне стопе доводи до пада цена обвезница и обрнуто, пад каматне стопе доводи до повећања цена обвезница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Cyrl-RS" sz="2000" dirty="0"/>
              <a:t>Пример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r-Cyrl-RS" sz="2000" dirty="0"/>
          </a:p>
          <a:p>
            <a:r>
              <a:rPr lang="sr-Cyrl-RS" sz="2000" dirty="0"/>
              <a:t>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082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A4CFD-F422-C371-EDAC-76EE160C7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Пример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999C-3703-88FE-8C4C-2B5555DF4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/>
              <a:t>Сценарио 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6CA4C0-5A6F-F22A-85EE-AE11CA6C77A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54953" y="3262060"/>
            <a:ext cx="3141879" cy="2847293"/>
          </a:xfrm>
        </p:spPr>
        <p:txBody>
          <a:bodyPr/>
          <a:lstStyle/>
          <a:p>
            <a:r>
              <a:rPr lang="sr-Cyrl-RS" dirty="0"/>
              <a:t>Купљена је обвезница:</a:t>
            </a:r>
          </a:p>
          <a:p>
            <a:r>
              <a:rPr lang="sr-Cyrl-RS" dirty="0"/>
              <a:t>Номинална вредност - 1000 еур</a:t>
            </a:r>
          </a:p>
          <a:p>
            <a:r>
              <a:rPr lang="sr-Cyrl-RS" dirty="0"/>
              <a:t>Купонска стопа (камата) - 5% (50 еур годишње)</a:t>
            </a:r>
          </a:p>
          <a:p>
            <a:r>
              <a:rPr lang="sr-Cyrl-RS" dirty="0"/>
              <a:t>Трајање – 10 година</a:t>
            </a:r>
          </a:p>
          <a:p>
            <a:r>
              <a:rPr lang="sr-Cyrl-RS" dirty="0"/>
              <a:t>Тржишна каматна стопа у тренутку куповине – 5%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2213E3-016B-4F33-BA59-B00409103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Cyrl-RS" dirty="0"/>
              <a:t>Сценарио Б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88F9A3-34D8-EE9F-7F0A-A85F1D0F370E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2527" y="3262060"/>
            <a:ext cx="3147009" cy="3275901"/>
          </a:xfrm>
        </p:spPr>
        <p:txBody>
          <a:bodyPr>
            <a:normAutofit fontScale="85000" lnSpcReduction="20000"/>
          </a:bodyPr>
          <a:lstStyle/>
          <a:p>
            <a:r>
              <a:rPr lang="sr-Cyrl-RS" sz="1600" dirty="0"/>
              <a:t>Каматне стопе на тржишту расту – 7%</a:t>
            </a:r>
          </a:p>
          <a:p>
            <a:r>
              <a:rPr lang="sr-Cyrl-RS" sz="1600" dirty="0"/>
              <a:t>Купљена обвезница и даље доноси 50 еур годишње</a:t>
            </a:r>
          </a:p>
          <a:p>
            <a:r>
              <a:rPr lang="sr-Cyrl-RS" sz="1600" dirty="0"/>
              <a:t>Нико не жели да купи обвезницу за 1000 еур јер може добити вишу камату улагањем у неку другу опцију</a:t>
            </a:r>
          </a:p>
          <a:p>
            <a:r>
              <a:rPr lang="sr-Cyrl-RS" sz="1600" dirty="0"/>
              <a:t>Обвезница се продаје по нижој цени (нпр. 920 еур)</a:t>
            </a:r>
          </a:p>
          <a:p>
            <a:r>
              <a:rPr lang="sr-Cyrl-RS" sz="1600" dirty="0"/>
              <a:t>Тржишна вредност обвезнице пада испод номиналне вредности  услед раста каматне стопе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9A0EE8-4C07-693B-7336-624D9EF181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r-Cyrl-RS" dirty="0"/>
              <a:t>Сценарио В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06384EA-5C4E-EFE5-68BC-3BBEF2DE70B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95170" y="3262060"/>
            <a:ext cx="3145536" cy="3275901"/>
          </a:xfrm>
        </p:spPr>
        <p:txBody>
          <a:bodyPr>
            <a:normAutofit fontScale="92500" lnSpcReduction="10000"/>
          </a:bodyPr>
          <a:lstStyle/>
          <a:p>
            <a:r>
              <a:rPr lang="sr-Cyrl-RS" sz="1500" dirty="0"/>
              <a:t>Каматне стопе на тржишту опадају – 3%</a:t>
            </a:r>
          </a:p>
          <a:p>
            <a:r>
              <a:rPr lang="sr-Cyrl-RS" sz="1500" dirty="0"/>
              <a:t>Купљена обвезница и даље доноси 50 еур годишње</a:t>
            </a:r>
          </a:p>
          <a:p>
            <a:r>
              <a:rPr lang="sr-Cyrl-RS" sz="1500" dirty="0"/>
              <a:t>Обвезница се сада може продати по вишој цени јер су купци спремни да плате више </a:t>
            </a:r>
          </a:p>
          <a:p>
            <a:r>
              <a:rPr lang="sr-Cyrl-RS" sz="1500" dirty="0"/>
              <a:t>Обвезница се продаје по вишој цени (нпр. 1090 еур)</a:t>
            </a:r>
          </a:p>
          <a:p>
            <a:r>
              <a:rPr lang="sr-Cyrl-RS" sz="1500" dirty="0"/>
              <a:t>Тржишна вредност обвезнице расте изнад номиналне вредности  услед пада каматне стопе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11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95893-9CA5-482F-087C-1B2A2D1E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30BB3-7EDF-E9D8-ABA0-3BDDDC969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Хартије од вредности као финансијски инструменти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5BFD1-4AE8-E389-7AD3-7A7DB4458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accent1"/>
                </a:solidFill>
              </a:rPr>
              <a:t>Аспект инвеститора односно власника ХоВ: </a:t>
            </a:r>
          </a:p>
          <a:p>
            <a:pPr marL="0" indent="0" algn="ctr">
              <a:buNone/>
            </a:pPr>
            <a:r>
              <a:rPr lang="sr-Cyrl-RS" i="1" dirty="0"/>
              <a:t>	ХоВ су писани документ или исправа која свом држаоцу (имаоцу) даје одређена имовинска права која може да искористи само под условима законитог власништва над том ХоВ.</a:t>
            </a:r>
          </a:p>
          <a:p>
            <a:endParaRPr lang="sr-Cyrl-RS" i="1" dirty="0"/>
          </a:p>
          <a:p>
            <a:r>
              <a:rPr lang="sr-Cyrl-RS" dirty="0">
                <a:solidFill>
                  <a:schemeClr val="accent1"/>
                </a:solidFill>
              </a:rPr>
              <a:t>Аспект емитента односно издаваоца ХоВ:</a:t>
            </a:r>
          </a:p>
          <a:p>
            <a:pPr marL="457200" lvl="1" indent="0" algn="ctr">
              <a:buNone/>
            </a:pPr>
            <a:r>
              <a:rPr lang="sr-Cyrl-RS" sz="1800" i="1" dirty="0">
                <a:solidFill>
                  <a:schemeClr val="tx1"/>
                </a:solidFill>
              </a:rPr>
              <a:t>ХоВ су исправа којом се једно лице (издавалац, дужник) обавезује да испуни уписану чинидбу према сваком другом лицу које је њихов законити ималац.</a:t>
            </a:r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364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5FD4A-1315-94C7-603F-E4D509069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3 велике групе ХоВ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C0C8A-60EF-3A1C-2CB7-5F2830691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1800" dirty="0"/>
              <a:t>Хартије од вредности инструменти дуга</a:t>
            </a:r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EBD5F-16BE-75D0-A432-7F480383F865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/>
              <a:t>Дужничко - поверилачки однос између емитента и инвеститора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/>
              <a:t>Обвезнице, записи, цертификати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554E35-AFF2-2CCE-540D-B397A09AD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r-Cyrl-RS" sz="1800" dirty="0"/>
              <a:t>Хартије од вредности акцијског капитала</a:t>
            </a: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D4F617-2CD7-8F92-054C-60641F3DE8C7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/>
              <a:t>Власнички однос између емитента и инвеститора,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/>
              <a:t>Обичне и преференцијалне акције</a:t>
            </a:r>
            <a:endParaRPr lang="en-US" sz="1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C7C6FA-F6D7-E5BB-C3DC-F4BE3F411D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sr-Cyrl-RS" sz="1800" dirty="0"/>
              <a:t>Финансијски        деривати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32BC8E-04A3-6382-97CC-BD958E1567AF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Новији финансијски инструменти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Вредност зависи од вредности неке друге активе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Опције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sr-Cyrl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ф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јучерси, форвард уговори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7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EBE2C-74E9-C757-882D-F406F2C6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FF4E7-29D3-A7CC-A3FA-63C3B2FF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Акције и обвезнице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7166C-E7C9-DCCA-DAA9-68E5F9602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817846" cy="3416300"/>
          </a:xfrm>
        </p:spPr>
        <p:txBody>
          <a:bodyPr>
            <a:normAutofit fontScale="92500" lnSpcReduction="20000"/>
          </a:bodyPr>
          <a:lstStyle/>
          <a:p>
            <a:r>
              <a:rPr lang="sr-Cyrl-RS" sz="1900" dirty="0">
                <a:solidFill>
                  <a:schemeClr val="accent1"/>
                </a:solidFill>
              </a:rPr>
              <a:t>Акције </a:t>
            </a:r>
            <a:endParaRPr lang="en-US" sz="1900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Cyrl-RS" sz="1900" dirty="0">
                <a:solidFill>
                  <a:schemeClr val="tx1"/>
                </a:solidFill>
              </a:rPr>
              <a:t>Одражавају власничку позицију</a:t>
            </a:r>
            <a:endParaRPr lang="en-US" sz="19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Cyrl-RS" sz="1900" dirty="0">
                <a:solidFill>
                  <a:schemeClr val="tx1"/>
                </a:solidFill>
              </a:rPr>
              <a:t>Власник прохвата већи ниво ризика, па самим тим и право на учешће у делу добити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900" dirty="0">
                <a:solidFill>
                  <a:schemeClr val="tx1"/>
                </a:solidFill>
              </a:rPr>
              <a:t>Акције = власништво + већи ризик + потенцијално већа зарада</a:t>
            </a:r>
          </a:p>
          <a:p>
            <a:pPr>
              <a:buFont typeface="Arial" panose="020B0604020202020204" pitchFamily="34" charset="0"/>
              <a:buChar char="•"/>
            </a:pPr>
            <a:endParaRPr lang="sr-Cyrl-RS" sz="1900" dirty="0">
              <a:solidFill>
                <a:schemeClr val="tx1"/>
              </a:solidFill>
            </a:endParaRPr>
          </a:p>
          <a:p>
            <a:r>
              <a:rPr lang="sr-Cyrl-RS" sz="1900" dirty="0">
                <a:solidFill>
                  <a:schemeClr val="accent1"/>
                </a:solidFill>
              </a:rPr>
              <a:t>Обвезнице</a:t>
            </a:r>
            <a:r>
              <a:rPr lang="sr-Cyrl-RS" sz="1900" dirty="0">
                <a:solidFill>
                  <a:schemeClr val="tx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900" dirty="0">
                <a:solidFill>
                  <a:schemeClr val="tx1"/>
                </a:solidFill>
              </a:rPr>
              <a:t>Одражавају кредитну позицију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900" dirty="0">
                <a:solidFill>
                  <a:schemeClr val="tx1"/>
                </a:solidFill>
              </a:rPr>
              <a:t>Власник има право на камату и главницу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900" dirty="0">
                <a:solidFill>
                  <a:schemeClr val="tx1"/>
                </a:solidFill>
              </a:rPr>
              <a:t>Обвезнице = позајмица + мањи ризик + фиксна зарада</a:t>
            </a:r>
            <a:endParaRPr lang="en-US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7B72-9B1E-3530-8A26-90726922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5DF3-233F-FB79-0320-5257793EC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Акције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1FFEB-FDE9-B5BB-A2BD-D648BF659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580102" cy="3416300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tx1"/>
                </a:solidFill>
              </a:rPr>
              <a:t>Акције су дефинишу као ХоВ које одражавају део власништва над одређеном пословном организацијом</a:t>
            </a:r>
          </a:p>
          <a:p>
            <a:r>
              <a:rPr lang="sr-Cyrl-RS" dirty="0">
                <a:solidFill>
                  <a:schemeClr val="tx1"/>
                </a:solidFill>
              </a:rPr>
              <a:t>Одражавају </a:t>
            </a:r>
            <a:r>
              <a:rPr lang="sr-Cyrl-RS" b="1" dirty="0">
                <a:solidFill>
                  <a:schemeClr val="tx1"/>
                </a:solidFill>
              </a:rPr>
              <a:t>власничку позицију </a:t>
            </a:r>
            <a:r>
              <a:rPr lang="sr-Cyrl-RS" dirty="0">
                <a:solidFill>
                  <a:schemeClr val="tx1"/>
                </a:solidFill>
              </a:rPr>
              <a:t>и </a:t>
            </a:r>
            <a:r>
              <a:rPr lang="sr-Cyrl-RS" b="1" dirty="0">
                <a:solidFill>
                  <a:schemeClr val="tx1"/>
                </a:solidFill>
              </a:rPr>
              <a:t>представљају један од начина прикупљања капитала</a:t>
            </a:r>
            <a:r>
              <a:rPr lang="sr-Cyrl-RS" dirty="0">
                <a:solidFill>
                  <a:schemeClr val="tx1"/>
                </a:solidFill>
              </a:rPr>
              <a:t> за финансирање пословања акционарских друштава</a:t>
            </a:r>
          </a:p>
          <a:p>
            <a:r>
              <a:rPr lang="sr-Cyrl-RS" sz="1800" dirty="0">
                <a:solidFill>
                  <a:schemeClr val="tx1"/>
                </a:solidFill>
              </a:rPr>
              <a:t>Инвеститор у акције аутоматски постаје сувласник емитента</a:t>
            </a:r>
          </a:p>
          <a:p>
            <a:r>
              <a:rPr lang="sr-Cyrl-RS" dirty="0">
                <a:solidFill>
                  <a:schemeClr val="tx1"/>
                </a:solidFill>
              </a:rPr>
              <a:t>Везане за специфичан власнички облик предузећа – </a:t>
            </a:r>
            <a:r>
              <a:rPr lang="sr-Cyrl-RS" b="1" dirty="0">
                <a:solidFill>
                  <a:schemeClr val="tx1"/>
                </a:solidFill>
              </a:rPr>
              <a:t>акционарска друштва </a:t>
            </a:r>
            <a:r>
              <a:rPr lang="sr-Cyrl-RS" dirty="0">
                <a:solidFill>
                  <a:schemeClr val="tx1"/>
                </a:solidFill>
              </a:rPr>
              <a:t>(затворена и отворена)</a:t>
            </a:r>
            <a:endParaRPr lang="sr-Cyrl-RS" sz="1800" b="1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432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97D94-0D01-3336-60A3-ACEE79EEB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2D620-DB70-80EF-A9BC-66F79D995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Акције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0BBB4-41BF-60AE-5800-B44B31A60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872710" cy="3416300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tx1"/>
                </a:solidFill>
              </a:rPr>
              <a:t>Акције пружају власницима већи број права, а као два најважнија истичу се: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tx1"/>
                </a:solidFill>
              </a:rPr>
              <a:t>Право на управљање (пропорционално уделу у власништву) и</a:t>
            </a:r>
          </a:p>
          <a:p>
            <a:pPr>
              <a:buFont typeface="+mj-lt"/>
              <a:buAutoNum type="arabicPeriod"/>
            </a:pPr>
            <a:r>
              <a:rPr lang="sr-Cyrl-RS" sz="1800" dirty="0">
                <a:solidFill>
                  <a:schemeClr val="tx1"/>
                </a:solidFill>
              </a:rPr>
              <a:t>Право на деобу дела резултата пословања фирме (кроз исплату дивиденде)</a:t>
            </a:r>
          </a:p>
          <a:p>
            <a:r>
              <a:rPr lang="sr-Cyrl-RS" b="1" dirty="0">
                <a:solidFill>
                  <a:schemeClr val="tx1"/>
                </a:solidFill>
              </a:rPr>
              <a:t>Капитални добитак </a:t>
            </a:r>
            <a:r>
              <a:rPr lang="sr-Cyrl-RS" dirty="0">
                <a:solidFill>
                  <a:schemeClr val="tx1"/>
                </a:solidFill>
              </a:rPr>
              <a:t>– разлика између текуће тржишне цене акције и цене по којој је власник купио акцију</a:t>
            </a:r>
          </a:p>
          <a:p>
            <a:r>
              <a:rPr lang="sr-Cyrl-RS" sz="1800" dirty="0">
                <a:solidFill>
                  <a:schemeClr val="accent1"/>
                </a:solidFill>
              </a:rPr>
              <a:t>Вредност власника = Дивиденда + Капитални добитак</a:t>
            </a:r>
          </a:p>
          <a:p>
            <a:pPr>
              <a:buFont typeface="+mj-lt"/>
              <a:buAutoNum type="arabicPeriod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15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F15FA-66F8-73A7-1125-A8F1D3B4D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Обичне и приоритетне акције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687B4-185D-78B4-7641-1A2359D5D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>
                <a:solidFill>
                  <a:schemeClr val="accent1"/>
                </a:solidFill>
              </a:rPr>
              <a:t>Обичне акције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Право гласа - емитент издавањем долази до средстава за финансирање пословања, а купци постају нови сувласници фирме са правом гласа (контрола над пословањем предузећа)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Право на део добити - право на дивиденду која не представља приоритетну обавезу за предузеће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Право прече куповине акција – специфично право које се активира у случају да корпорација издаје нову емисију акција, а чија је суштина да омогући постојећим власницима д аодрже свој власнички удео куповином нових акција</a:t>
            </a:r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endParaRPr lang="sr-Cyrl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774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02D77-0E94-77AC-5580-8F8936C35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5046A-D626-38D0-71BB-F7ADC2CE9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Обичне и приоритетне акције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FD7FA-C194-A810-AAFD-65727340E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Право на увид у основне пословне резултате – увид у релевантне податке и информације о пословању предузећа (финансијске извештаје)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Право на активу у случају ликвидације – учешће у делу ликвидационе масе у случају банкротства и ликвидације компаније (исплата на крају, и након исплате власницима приоритетних акција)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Право на трансфер акција – право на њихову слободну продају</a:t>
            </a:r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pPr>
              <a:buFont typeface="Arial" panose="020B0604020202020204" pitchFamily="34" charset="0"/>
              <a:buChar char="•"/>
            </a:pPr>
            <a:endParaRPr lang="sr-Cyrl-RS" dirty="0"/>
          </a:p>
          <a:p>
            <a:endParaRPr lang="sr-Cyrl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226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01FFB-FB4B-1D9C-73F9-8EF269D1F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9D8-E0D4-391F-5154-E9F5B2999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Обичне и приоритетне акције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3A2A6-A1D7-7C2B-2B6A-130F6E38F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RS" dirty="0">
                <a:solidFill>
                  <a:schemeClr val="accent1"/>
                </a:solidFill>
              </a:rPr>
              <a:t>Приоритетне акције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Приоритетне, преференцијалне или повлашћене акције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Такође одражавају део власништва, али њихови власници немају право гласа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/>
              <a:t>Власницима доносе повластице и приоритет  по основу два питања: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У погледу исплате прихода – власницима приоритетних акција дивиденда се мора исплатити пре дивиденде власницима обичних акција 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У погледу права на активу у случају ликвидације компаније – у случају банкротства, од остатка вредности, власници приоритетних акција ће бити исплаћени пре власника обичних акција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065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2358</TotalTime>
  <Words>1014</Words>
  <Application>Microsoft Office PowerPoint</Application>
  <PresentationFormat>Widescreen</PresentationFormat>
  <Paragraphs>112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Ion Boardroom</vt:lpstr>
      <vt:lpstr>Финансијска тржишта</vt:lpstr>
      <vt:lpstr>Хартије од вредности као финансијски инструменти</vt:lpstr>
      <vt:lpstr>3 велике групе ХоВ</vt:lpstr>
      <vt:lpstr>Акције и обвезнице</vt:lpstr>
      <vt:lpstr>Акције</vt:lpstr>
      <vt:lpstr>Акције</vt:lpstr>
      <vt:lpstr>Обичне и приоритетне акције</vt:lpstr>
      <vt:lpstr>Обичне и приоритетне акције</vt:lpstr>
      <vt:lpstr>Обичне и приоритетне акције</vt:lpstr>
      <vt:lpstr>Основни типови вредности акција</vt:lpstr>
      <vt:lpstr>Обвезнице су ХоВ које омогућавају емитентима да прикупе средства за финансирање својих потреба на кредитној основи, а  инвеститорима обезбеђују исплату камате и главнице по унапред утврђеном редоследу, у одређеном периоду времена</vt:lpstr>
      <vt:lpstr>Обвезнице </vt:lpstr>
      <vt:lpstr>Обвезнице </vt:lpstr>
      <vt:lpstr>Основни типови вредности oбвезница</vt:lpstr>
      <vt:lpstr>  Златно правило</vt:lpstr>
      <vt:lpstr>Пример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Finansijska tržišta</dc:title>
  <dc:creator>d2025-2 Violeta Džaferović</dc:creator>
  <cp:lastModifiedBy>d2025-2 Violeta Džaferović</cp:lastModifiedBy>
  <cp:revision>134</cp:revision>
  <dcterms:created xsi:type="dcterms:W3CDTF">2026-02-19T10:21:24Z</dcterms:created>
  <dcterms:modified xsi:type="dcterms:W3CDTF">2026-05-07T12:29:37Z</dcterms:modified>
</cp:coreProperties>
</file>